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262" r:id="rId3"/>
    <p:sldId id="273" r:id="rId4"/>
    <p:sldId id="258" r:id="rId5"/>
    <p:sldId id="272" r:id="rId6"/>
    <p:sldId id="282" r:id="rId7"/>
    <p:sldId id="283" r:id="rId8"/>
    <p:sldId id="288" r:id="rId9"/>
    <p:sldId id="286" r:id="rId10"/>
    <p:sldId id="290" r:id="rId11"/>
    <p:sldId id="260" r:id="rId12"/>
    <p:sldId id="275" r:id="rId13"/>
    <p:sldId id="276" r:id="rId14"/>
    <p:sldId id="279" r:id="rId15"/>
    <p:sldId id="277" r:id="rId16"/>
    <p:sldId id="278" r:id="rId17"/>
    <p:sldId id="264" r:id="rId18"/>
    <p:sldId id="263" r:id="rId19"/>
    <p:sldId id="265" r:id="rId20"/>
    <p:sldId id="268" r:id="rId21"/>
    <p:sldId id="266" r:id="rId22"/>
    <p:sldId id="267" r:id="rId23"/>
    <p:sldId id="289" r:id="rId24"/>
    <p:sldId id="274" r:id="rId25"/>
    <p:sldId id="291" r:id="rId26"/>
    <p:sldId id="270" r:id="rId27"/>
    <p:sldId id="269" r:id="rId28"/>
    <p:sldId id="287" r:id="rId29"/>
    <p:sldId id="271" r:id="rId30"/>
    <p:sldId id="261" r:id="rId31"/>
    <p:sldId id="281" r:id="rId32"/>
    <p:sldId id="299" r:id="rId33"/>
    <p:sldId id="300" r:id="rId34"/>
    <p:sldId id="301" r:id="rId35"/>
    <p:sldId id="302" r:id="rId36"/>
    <p:sldId id="259" r:id="rId37"/>
    <p:sldId id="292" r:id="rId38"/>
    <p:sldId id="297" r:id="rId39"/>
    <p:sldId id="293" r:id="rId40"/>
    <p:sldId id="294" r:id="rId41"/>
    <p:sldId id="295" r:id="rId42"/>
    <p:sldId id="296" r:id="rId43"/>
    <p:sldId id="298"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40485-A306-4724-B9FF-EDDFAAA81DD0}" v="3" dt="2024-05-17T20:19:29.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4" autoAdjust="0"/>
  </p:normalViewPr>
  <p:slideViewPr>
    <p:cSldViewPr snapToGrid="0">
      <p:cViewPr varScale="1">
        <p:scale>
          <a:sx n="104" d="100"/>
          <a:sy n="104" d="100"/>
        </p:scale>
        <p:origin x="870" y="114"/>
      </p:cViewPr>
      <p:guideLst/>
    </p:cSldViewPr>
  </p:slideViewPr>
  <p:outlineViewPr>
    <p:cViewPr>
      <p:scale>
        <a:sx n="33" d="100"/>
        <a:sy n="33" d="100"/>
      </p:scale>
      <p:origin x="0" y="-2280"/>
    </p:cViewPr>
  </p:outlineViewPr>
  <p:notesTextViewPr>
    <p:cViewPr>
      <p:scale>
        <a:sx n="1" d="1"/>
        <a:sy n="1" d="1"/>
      </p:scale>
      <p:origin x="0" y="0"/>
    </p:cViewPr>
  </p:notesTextViewPr>
  <p:sorterViewPr>
    <p:cViewPr>
      <p:scale>
        <a:sx n="100" d="100"/>
        <a:sy n="100" d="100"/>
      </p:scale>
      <p:origin x="0" y="-7764"/>
    </p:cViewPr>
  </p:sorter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43AD5-DAAF-41AE-B9EC-4BB9B3A48229}" type="doc">
      <dgm:prSet loTypeId="urn:microsoft.com/office/officeart/2005/8/layout/process5" loCatId="process" qsTypeId="urn:microsoft.com/office/officeart/2005/8/quickstyle/simple2" qsCatId="simple" csTypeId="urn:microsoft.com/office/officeart/2005/8/colors/colorful1" csCatId="colorful" phldr="1"/>
      <dgm:spPr/>
      <dgm:t>
        <a:bodyPr/>
        <a:lstStyle/>
        <a:p>
          <a:endParaRPr lang="en-US"/>
        </a:p>
      </dgm:t>
    </dgm:pt>
    <dgm:pt modelId="{52E82952-F55A-4441-94D5-C35EB5AE7D6D}">
      <dgm:prSet/>
      <dgm:spPr/>
      <dgm:t>
        <a:bodyPr/>
        <a:lstStyle/>
        <a:p>
          <a:r>
            <a:rPr lang="en-US" dirty="0"/>
            <a:t>A PLAN OF ACTION should be put into place in the event of any type of emergency: natural disaster, epidemic, or staff/consumer injury.</a:t>
          </a:r>
        </a:p>
      </dgm:t>
    </dgm:pt>
    <dgm:pt modelId="{DB1625D3-38FD-4965-A003-7383145DE7C5}" type="parTrans" cxnId="{9C1AFA93-3E60-45DA-8858-FEEC4312FA09}">
      <dgm:prSet/>
      <dgm:spPr/>
      <dgm:t>
        <a:bodyPr/>
        <a:lstStyle/>
        <a:p>
          <a:endParaRPr lang="en-US"/>
        </a:p>
      </dgm:t>
    </dgm:pt>
    <dgm:pt modelId="{99BD4498-C3F6-485C-A24A-9BE7908647E0}" type="sibTrans" cxnId="{9C1AFA93-3E60-45DA-8858-FEEC4312FA09}">
      <dgm:prSet/>
      <dgm:spPr/>
      <dgm:t>
        <a:bodyPr/>
        <a:lstStyle/>
        <a:p>
          <a:endParaRPr lang="en-US"/>
        </a:p>
      </dgm:t>
    </dgm:pt>
    <dgm:pt modelId="{2EE4BFAA-89D9-424E-B6BC-9C05D8EE722F}">
      <dgm:prSet/>
      <dgm:spPr/>
      <dgm:t>
        <a:bodyPr/>
        <a:lstStyle/>
        <a:p>
          <a:r>
            <a:rPr lang="en-US" dirty="0"/>
            <a:t>The plan should include how any disruption to food, water, power, and labor will be handled.</a:t>
          </a:r>
        </a:p>
      </dgm:t>
    </dgm:pt>
    <dgm:pt modelId="{B2AEE827-E25F-4AB4-91C9-90A842930AB8}" type="parTrans" cxnId="{A9293362-A064-415E-A67D-47C74194E714}">
      <dgm:prSet/>
      <dgm:spPr/>
      <dgm:t>
        <a:bodyPr/>
        <a:lstStyle/>
        <a:p>
          <a:endParaRPr lang="en-US"/>
        </a:p>
      </dgm:t>
    </dgm:pt>
    <dgm:pt modelId="{411F018B-BD8E-4868-A64F-BD56F8978AB1}" type="sibTrans" cxnId="{A9293362-A064-415E-A67D-47C74194E714}">
      <dgm:prSet/>
      <dgm:spPr/>
      <dgm:t>
        <a:bodyPr/>
        <a:lstStyle/>
        <a:p>
          <a:endParaRPr lang="en-US"/>
        </a:p>
      </dgm:t>
    </dgm:pt>
    <dgm:pt modelId="{95E95B8E-54F3-4FCA-ACFC-26A98DC4C4A2}" type="pres">
      <dgm:prSet presAssocID="{55743AD5-DAAF-41AE-B9EC-4BB9B3A48229}" presName="diagram" presStyleCnt="0">
        <dgm:presLayoutVars>
          <dgm:dir/>
          <dgm:resizeHandles val="exact"/>
        </dgm:presLayoutVars>
      </dgm:prSet>
      <dgm:spPr/>
    </dgm:pt>
    <dgm:pt modelId="{E69AEA77-C832-4D31-ACCC-12DD8EA6C15C}" type="pres">
      <dgm:prSet presAssocID="{52E82952-F55A-4441-94D5-C35EB5AE7D6D}" presName="node" presStyleLbl="node1" presStyleIdx="0" presStyleCnt="2">
        <dgm:presLayoutVars>
          <dgm:bulletEnabled val="1"/>
        </dgm:presLayoutVars>
      </dgm:prSet>
      <dgm:spPr/>
    </dgm:pt>
    <dgm:pt modelId="{6060DDAC-14A6-44D9-BD21-8584D20CB63D}" type="pres">
      <dgm:prSet presAssocID="{99BD4498-C3F6-485C-A24A-9BE7908647E0}" presName="sibTrans" presStyleLbl="sibTrans2D1" presStyleIdx="0" presStyleCnt="1"/>
      <dgm:spPr/>
    </dgm:pt>
    <dgm:pt modelId="{2FA1CF05-096C-497B-A9AC-A0C0A1B66D6E}" type="pres">
      <dgm:prSet presAssocID="{99BD4498-C3F6-485C-A24A-9BE7908647E0}" presName="connectorText" presStyleLbl="sibTrans2D1" presStyleIdx="0" presStyleCnt="1"/>
      <dgm:spPr/>
    </dgm:pt>
    <dgm:pt modelId="{50125178-ACE7-4E25-8074-4A6150325917}" type="pres">
      <dgm:prSet presAssocID="{2EE4BFAA-89D9-424E-B6BC-9C05D8EE722F}" presName="node" presStyleLbl="node1" presStyleIdx="1" presStyleCnt="2">
        <dgm:presLayoutVars>
          <dgm:bulletEnabled val="1"/>
        </dgm:presLayoutVars>
      </dgm:prSet>
      <dgm:spPr/>
    </dgm:pt>
  </dgm:ptLst>
  <dgm:cxnLst>
    <dgm:cxn modelId="{A9293362-A064-415E-A67D-47C74194E714}" srcId="{55743AD5-DAAF-41AE-B9EC-4BB9B3A48229}" destId="{2EE4BFAA-89D9-424E-B6BC-9C05D8EE722F}" srcOrd="1" destOrd="0" parTransId="{B2AEE827-E25F-4AB4-91C9-90A842930AB8}" sibTransId="{411F018B-BD8E-4868-A64F-BD56F8978AB1}"/>
    <dgm:cxn modelId="{C37AE96E-75CB-47B2-8476-BD89289FC3B2}" type="presOf" srcId="{52E82952-F55A-4441-94D5-C35EB5AE7D6D}" destId="{E69AEA77-C832-4D31-ACCC-12DD8EA6C15C}" srcOrd="0" destOrd="0" presId="urn:microsoft.com/office/officeart/2005/8/layout/process5"/>
    <dgm:cxn modelId="{9C1AFA93-3E60-45DA-8858-FEEC4312FA09}" srcId="{55743AD5-DAAF-41AE-B9EC-4BB9B3A48229}" destId="{52E82952-F55A-4441-94D5-C35EB5AE7D6D}" srcOrd="0" destOrd="0" parTransId="{DB1625D3-38FD-4965-A003-7383145DE7C5}" sibTransId="{99BD4498-C3F6-485C-A24A-9BE7908647E0}"/>
    <dgm:cxn modelId="{3649B896-CCEA-4F68-BC1A-55821D0CBFD9}" type="presOf" srcId="{55743AD5-DAAF-41AE-B9EC-4BB9B3A48229}" destId="{95E95B8E-54F3-4FCA-ACFC-26A98DC4C4A2}" srcOrd="0" destOrd="0" presId="urn:microsoft.com/office/officeart/2005/8/layout/process5"/>
    <dgm:cxn modelId="{382DA79B-65C3-465A-922B-4FE39B119A6E}" type="presOf" srcId="{99BD4498-C3F6-485C-A24A-9BE7908647E0}" destId="{6060DDAC-14A6-44D9-BD21-8584D20CB63D}" srcOrd="0" destOrd="0" presId="urn:microsoft.com/office/officeart/2005/8/layout/process5"/>
    <dgm:cxn modelId="{8460CABD-48EC-44DA-88FE-D5C8AFD56BFC}" type="presOf" srcId="{2EE4BFAA-89D9-424E-B6BC-9C05D8EE722F}" destId="{50125178-ACE7-4E25-8074-4A6150325917}" srcOrd="0" destOrd="0" presId="urn:microsoft.com/office/officeart/2005/8/layout/process5"/>
    <dgm:cxn modelId="{77AEBAC5-4C56-4CE4-A797-A3A04ED49FC9}" type="presOf" srcId="{99BD4498-C3F6-485C-A24A-9BE7908647E0}" destId="{2FA1CF05-096C-497B-A9AC-A0C0A1B66D6E}" srcOrd="1" destOrd="0" presId="urn:microsoft.com/office/officeart/2005/8/layout/process5"/>
    <dgm:cxn modelId="{5524F843-451F-411A-9793-092FE26ABAB0}" type="presParOf" srcId="{95E95B8E-54F3-4FCA-ACFC-26A98DC4C4A2}" destId="{E69AEA77-C832-4D31-ACCC-12DD8EA6C15C}" srcOrd="0" destOrd="0" presId="urn:microsoft.com/office/officeart/2005/8/layout/process5"/>
    <dgm:cxn modelId="{6F6922C7-D289-450D-A109-0C42B346A49C}" type="presParOf" srcId="{95E95B8E-54F3-4FCA-ACFC-26A98DC4C4A2}" destId="{6060DDAC-14A6-44D9-BD21-8584D20CB63D}" srcOrd="1" destOrd="0" presId="urn:microsoft.com/office/officeart/2005/8/layout/process5"/>
    <dgm:cxn modelId="{741E7A8F-0AB0-49A7-975C-A6317CAF5E1A}" type="presParOf" srcId="{6060DDAC-14A6-44D9-BD21-8584D20CB63D}" destId="{2FA1CF05-096C-497B-A9AC-A0C0A1B66D6E}" srcOrd="0" destOrd="0" presId="urn:microsoft.com/office/officeart/2005/8/layout/process5"/>
    <dgm:cxn modelId="{0A26FB7E-91C5-4EB5-8DA2-C0C6BEE32ADA}" type="presParOf" srcId="{95E95B8E-54F3-4FCA-ACFC-26A98DC4C4A2}" destId="{50125178-ACE7-4E25-8074-4A6150325917}"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AC5BE5-C3EB-42AC-93E5-5B65B271CEA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384DAF-6892-408C-9DEC-35A1A9C9BA3C}">
      <dgm:prSet/>
      <dgm:spPr/>
      <dgm:t>
        <a:bodyPr/>
        <a:lstStyle/>
        <a:p>
          <a:pPr>
            <a:lnSpc>
              <a:spcPct val="100000"/>
            </a:lnSpc>
          </a:pPr>
          <a:r>
            <a:rPr lang="en-US"/>
            <a:t>Flood</a:t>
          </a:r>
        </a:p>
      </dgm:t>
    </dgm:pt>
    <dgm:pt modelId="{4DF63154-1595-40E3-A5CE-EB3FF954E38E}" type="parTrans" cxnId="{C2688586-15BE-4B11-AEB5-7455E32B37C9}">
      <dgm:prSet/>
      <dgm:spPr/>
      <dgm:t>
        <a:bodyPr/>
        <a:lstStyle/>
        <a:p>
          <a:endParaRPr lang="en-US"/>
        </a:p>
      </dgm:t>
    </dgm:pt>
    <dgm:pt modelId="{F26BC351-0E40-45D0-9ED8-008D7D26A788}" type="sibTrans" cxnId="{C2688586-15BE-4B11-AEB5-7455E32B37C9}">
      <dgm:prSet/>
      <dgm:spPr/>
      <dgm:t>
        <a:bodyPr/>
        <a:lstStyle/>
        <a:p>
          <a:endParaRPr lang="en-US"/>
        </a:p>
      </dgm:t>
    </dgm:pt>
    <dgm:pt modelId="{3EA32FFA-F85C-4509-8E2B-16D8C7853FE2}">
      <dgm:prSet/>
      <dgm:spPr/>
      <dgm:t>
        <a:bodyPr/>
        <a:lstStyle/>
        <a:p>
          <a:pPr>
            <a:lnSpc>
              <a:spcPct val="100000"/>
            </a:lnSpc>
          </a:pPr>
          <a:r>
            <a:rPr lang="en-US"/>
            <a:t>Wind</a:t>
          </a:r>
        </a:p>
      </dgm:t>
    </dgm:pt>
    <dgm:pt modelId="{770F8803-94A0-4377-BB63-DBDF53739947}" type="parTrans" cxnId="{18E55D6E-C6C0-4B54-8DDF-4C6B903A10FD}">
      <dgm:prSet/>
      <dgm:spPr/>
      <dgm:t>
        <a:bodyPr/>
        <a:lstStyle/>
        <a:p>
          <a:endParaRPr lang="en-US"/>
        </a:p>
      </dgm:t>
    </dgm:pt>
    <dgm:pt modelId="{07BE47A4-1427-4C11-B56A-20CB4010D99C}" type="sibTrans" cxnId="{18E55D6E-C6C0-4B54-8DDF-4C6B903A10FD}">
      <dgm:prSet/>
      <dgm:spPr/>
      <dgm:t>
        <a:bodyPr/>
        <a:lstStyle/>
        <a:p>
          <a:endParaRPr lang="en-US"/>
        </a:p>
      </dgm:t>
    </dgm:pt>
    <dgm:pt modelId="{BF50BD0F-AD56-467D-805C-6425E17C951E}">
      <dgm:prSet/>
      <dgm:spPr/>
      <dgm:t>
        <a:bodyPr/>
        <a:lstStyle/>
        <a:p>
          <a:pPr>
            <a:lnSpc>
              <a:spcPct val="100000"/>
            </a:lnSpc>
          </a:pPr>
          <a:r>
            <a:rPr lang="en-US"/>
            <a:t>Fire</a:t>
          </a:r>
        </a:p>
      </dgm:t>
    </dgm:pt>
    <dgm:pt modelId="{8DB1726A-EF1B-42E3-BCB0-9E2B80351EB8}" type="parTrans" cxnId="{72382AD4-804D-4F00-ADD5-76581EC479D1}">
      <dgm:prSet/>
      <dgm:spPr/>
      <dgm:t>
        <a:bodyPr/>
        <a:lstStyle/>
        <a:p>
          <a:endParaRPr lang="en-US"/>
        </a:p>
      </dgm:t>
    </dgm:pt>
    <dgm:pt modelId="{2AF40546-99F3-4856-B637-E9923F210B25}" type="sibTrans" cxnId="{72382AD4-804D-4F00-ADD5-76581EC479D1}">
      <dgm:prSet/>
      <dgm:spPr/>
      <dgm:t>
        <a:bodyPr/>
        <a:lstStyle/>
        <a:p>
          <a:endParaRPr lang="en-US"/>
        </a:p>
      </dgm:t>
    </dgm:pt>
    <dgm:pt modelId="{54E2778B-54E0-46DA-BF95-43726687D9BF}">
      <dgm:prSet/>
      <dgm:spPr/>
      <dgm:t>
        <a:bodyPr/>
        <a:lstStyle/>
        <a:p>
          <a:pPr>
            <a:lnSpc>
              <a:spcPct val="100000"/>
            </a:lnSpc>
          </a:pPr>
          <a:r>
            <a:rPr lang="en-US"/>
            <a:t>Tornadoes</a:t>
          </a:r>
        </a:p>
      </dgm:t>
    </dgm:pt>
    <dgm:pt modelId="{ADB53281-E39F-4D2B-A502-AF4E4A804F25}" type="parTrans" cxnId="{1073F681-CDD4-423D-B2CD-7206888E7A66}">
      <dgm:prSet/>
      <dgm:spPr/>
      <dgm:t>
        <a:bodyPr/>
        <a:lstStyle/>
        <a:p>
          <a:endParaRPr lang="en-US"/>
        </a:p>
      </dgm:t>
    </dgm:pt>
    <dgm:pt modelId="{B3B9746F-7336-442F-A4C4-2D10CC903CCE}" type="sibTrans" cxnId="{1073F681-CDD4-423D-B2CD-7206888E7A66}">
      <dgm:prSet/>
      <dgm:spPr/>
      <dgm:t>
        <a:bodyPr/>
        <a:lstStyle/>
        <a:p>
          <a:endParaRPr lang="en-US"/>
        </a:p>
      </dgm:t>
    </dgm:pt>
    <dgm:pt modelId="{783072AB-E097-4709-9CFA-BBAB0A90B292}" type="pres">
      <dgm:prSet presAssocID="{70AC5BE5-C3EB-42AC-93E5-5B65B271CEA2}" presName="root" presStyleCnt="0">
        <dgm:presLayoutVars>
          <dgm:dir/>
          <dgm:resizeHandles val="exact"/>
        </dgm:presLayoutVars>
      </dgm:prSet>
      <dgm:spPr/>
    </dgm:pt>
    <dgm:pt modelId="{8CE385F8-71E6-488F-A7BA-D5B247EF89BA}" type="pres">
      <dgm:prSet presAssocID="{8F384DAF-6892-408C-9DEC-35A1A9C9BA3C}" presName="compNode" presStyleCnt="0"/>
      <dgm:spPr/>
    </dgm:pt>
    <dgm:pt modelId="{2900EDF4-6757-461F-9B16-61F123E65CAE}" type="pres">
      <dgm:prSet presAssocID="{8F384DAF-6892-408C-9DEC-35A1A9C9BA3C}" presName="bgRect" presStyleLbl="bgShp" presStyleIdx="0" presStyleCnt="4"/>
      <dgm:spPr/>
    </dgm:pt>
    <dgm:pt modelId="{00534EA2-38CE-491C-81D4-0DD3F481CC59}" type="pres">
      <dgm:prSet presAssocID="{8F384DAF-6892-408C-9DEC-35A1A9C9BA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in"/>
        </a:ext>
      </dgm:extLst>
    </dgm:pt>
    <dgm:pt modelId="{EB766CA0-BD75-4996-A7F1-D19BB65A9A17}" type="pres">
      <dgm:prSet presAssocID="{8F384DAF-6892-408C-9DEC-35A1A9C9BA3C}" presName="spaceRect" presStyleCnt="0"/>
      <dgm:spPr/>
    </dgm:pt>
    <dgm:pt modelId="{0976BB66-1224-4FEB-8563-5DB4EA504406}" type="pres">
      <dgm:prSet presAssocID="{8F384DAF-6892-408C-9DEC-35A1A9C9BA3C}" presName="parTx" presStyleLbl="revTx" presStyleIdx="0" presStyleCnt="4">
        <dgm:presLayoutVars>
          <dgm:chMax val="0"/>
          <dgm:chPref val="0"/>
        </dgm:presLayoutVars>
      </dgm:prSet>
      <dgm:spPr/>
    </dgm:pt>
    <dgm:pt modelId="{57546CB6-51B6-4346-88AF-15BAD0483042}" type="pres">
      <dgm:prSet presAssocID="{F26BC351-0E40-45D0-9ED8-008D7D26A788}" presName="sibTrans" presStyleCnt="0"/>
      <dgm:spPr/>
    </dgm:pt>
    <dgm:pt modelId="{3B3E60C0-8424-49D0-AEFF-320BA292ECF4}" type="pres">
      <dgm:prSet presAssocID="{3EA32FFA-F85C-4509-8E2B-16D8C7853FE2}" presName="compNode" presStyleCnt="0"/>
      <dgm:spPr/>
    </dgm:pt>
    <dgm:pt modelId="{9C8F52CD-5581-47D3-A3FF-FF239E146907}" type="pres">
      <dgm:prSet presAssocID="{3EA32FFA-F85C-4509-8E2B-16D8C7853FE2}" presName="bgRect" presStyleLbl="bgShp" presStyleIdx="1" presStyleCnt="4"/>
      <dgm:spPr/>
    </dgm:pt>
    <dgm:pt modelId="{038720B7-DD8B-4083-A055-173148E2F25F}" type="pres">
      <dgm:prSet presAssocID="{3EA32FFA-F85C-4509-8E2B-16D8C7853FE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mill"/>
        </a:ext>
      </dgm:extLst>
    </dgm:pt>
    <dgm:pt modelId="{7556E954-8B8F-469F-AAB8-1E62B088D18D}" type="pres">
      <dgm:prSet presAssocID="{3EA32FFA-F85C-4509-8E2B-16D8C7853FE2}" presName="spaceRect" presStyleCnt="0"/>
      <dgm:spPr/>
    </dgm:pt>
    <dgm:pt modelId="{D1E2589A-8949-498E-BA6C-AF07FD760563}" type="pres">
      <dgm:prSet presAssocID="{3EA32FFA-F85C-4509-8E2B-16D8C7853FE2}" presName="parTx" presStyleLbl="revTx" presStyleIdx="1" presStyleCnt="4">
        <dgm:presLayoutVars>
          <dgm:chMax val="0"/>
          <dgm:chPref val="0"/>
        </dgm:presLayoutVars>
      </dgm:prSet>
      <dgm:spPr/>
    </dgm:pt>
    <dgm:pt modelId="{B7BF1002-025C-4D77-B848-B28BD7D74CE8}" type="pres">
      <dgm:prSet presAssocID="{07BE47A4-1427-4C11-B56A-20CB4010D99C}" presName="sibTrans" presStyleCnt="0"/>
      <dgm:spPr/>
    </dgm:pt>
    <dgm:pt modelId="{AAE02115-B326-42C0-86A0-D707FCB078E1}" type="pres">
      <dgm:prSet presAssocID="{BF50BD0F-AD56-467D-805C-6425E17C951E}" presName="compNode" presStyleCnt="0"/>
      <dgm:spPr/>
    </dgm:pt>
    <dgm:pt modelId="{DFF19516-E3C1-4436-A3F1-9CED43A820B9}" type="pres">
      <dgm:prSet presAssocID="{BF50BD0F-AD56-467D-805C-6425E17C951E}" presName="bgRect" presStyleLbl="bgShp" presStyleIdx="2" presStyleCnt="4"/>
      <dgm:spPr/>
    </dgm:pt>
    <dgm:pt modelId="{7D47743E-D10D-41F1-9F42-DA5BAA652132}" type="pres">
      <dgm:prSet presAssocID="{BF50BD0F-AD56-467D-805C-6425E17C95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efighter"/>
        </a:ext>
      </dgm:extLst>
    </dgm:pt>
    <dgm:pt modelId="{2A51DC53-1B03-41D6-8E46-49BFF7706451}" type="pres">
      <dgm:prSet presAssocID="{BF50BD0F-AD56-467D-805C-6425E17C951E}" presName="spaceRect" presStyleCnt="0"/>
      <dgm:spPr/>
    </dgm:pt>
    <dgm:pt modelId="{FEB22EE7-34D8-4E6C-BEF6-26E6C294CA20}" type="pres">
      <dgm:prSet presAssocID="{BF50BD0F-AD56-467D-805C-6425E17C951E}" presName="parTx" presStyleLbl="revTx" presStyleIdx="2" presStyleCnt="4">
        <dgm:presLayoutVars>
          <dgm:chMax val="0"/>
          <dgm:chPref val="0"/>
        </dgm:presLayoutVars>
      </dgm:prSet>
      <dgm:spPr/>
    </dgm:pt>
    <dgm:pt modelId="{11EC7D5C-C3E4-4D5D-96D9-96C3E129FED5}" type="pres">
      <dgm:prSet presAssocID="{2AF40546-99F3-4856-B637-E9923F210B25}" presName="sibTrans" presStyleCnt="0"/>
      <dgm:spPr/>
    </dgm:pt>
    <dgm:pt modelId="{C8EA312C-A57F-4D5E-9E74-1715BB30EFF1}" type="pres">
      <dgm:prSet presAssocID="{54E2778B-54E0-46DA-BF95-43726687D9BF}" presName="compNode" presStyleCnt="0"/>
      <dgm:spPr/>
    </dgm:pt>
    <dgm:pt modelId="{F751E3A9-A304-48BE-81A5-F846727A98FC}" type="pres">
      <dgm:prSet presAssocID="{54E2778B-54E0-46DA-BF95-43726687D9BF}" presName="bgRect" presStyleLbl="bgShp" presStyleIdx="3" presStyleCnt="4"/>
      <dgm:spPr/>
    </dgm:pt>
    <dgm:pt modelId="{5BADA164-8369-444B-8822-97BD125DB55A}" type="pres">
      <dgm:prSet presAssocID="{54E2778B-54E0-46DA-BF95-43726687D9B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ning"/>
        </a:ext>
      </dgm:extLst>
    </dgm:pt>
    <dgm:pt modelId="{1D96DEE1-3DDD-4CB5-B014-88F612BAE816}" type="pres">
      <dgm:prSet presAssocID="{54E2778B-54E0-46DA-BF95-43726687D9BF}" presName="spaceRect" presStyleCnt="0"/>
      <dgm:spPr/>
    </dgm:pt>
    <dgm:pt modelId="{80004026-CAB3-4016-97A1-6EA2F4ECE109}" type="pres">
      <dgm:prSet presAssocID="{54E2778B-54E0-46DA-BF95-43726687D9BF}" presName="parTx" presStyleLbl="revTx" presStyleIdx="3" presStyleCnt="4">
        <dgm:presLayoutVars>
          <dgm:chMax val="0"/>
          <dgm:chPref val="0"/>
        </dgm:presLayoutVars>
      </dgm:prSet>
      <dgm:spPr/>
    </dgm:pt>
  </dgm:ptLst>
  <dgm:cxnLst>
    <dgm:cxn modelId="{18DA3537-CD8B-44ED-B37A-1F268E7216BC}" type="presOf" srcId="{3EA32FFA-F85C-4509-8E2B-16D8C7853FE2}" destId="{D1E2589A-8949-498E-BA6C-AF07FD760563}" srcOrd="0" destOrd="0" presId="urn:microsoft.com/office/officeart/2018/2/layout/IconVerticalSolidList"/>
    <dgm:cxn modelId="{FF90E93B-2113-4897-991D-19E31A125504}" type="presOf" srcId="{54E2778B-54E0-46DA-BF95-43726687D9BF}" destId="{80004026-CAB3-4016-97A1-6EA2F4ECE109}" srcOrd="0" destOrd="0" presId="urn:microsoft.com/office/officeart/2018/2/layout/IconVerticalSolidList"/>
    <dgm:cxn modelId="{3D0BC54D-D835-4988-9CF0-0A17A6552A26}" type="presOf" srcId="{8F384DAF-6892-408C-9DEC-35A1A9C9BA3C}" destId="{0976BB66-1224-4FEB-8563-5DB4EA504406}" srcOrd="0" destOrd="0" presId="urn:microsoft.com/office/officeart/2018/2/layout/IconVerticalSolidList"/>
    <dgm:cxn modelId="{18E55D6E-C6C0-4B54-8DDF-4C6B903A10FD}" srcId="{70AC5BE5-C3EB-42AC-93E5-5B65B271CEA2}" destId="{3EA32FFA-F85C-4509-8E2B-16D8C7853FE2}" srcOrd="1" destOrd="0" parTransId="{770F8803-94A0-4377-BB63-DBDF53739947}" sibTransId="{07BE47A4-1427-4C11-B56A-20CB4010D99C}"/>
    <dgm:cxn modelId="{E6D3F06F-A047-43DA-A9D3-66F4267C01D6}" type="presOf" srcId="{70AC5BE5-C3EB-42AC-93E5-5B65B271CEA2}" destId="{783072AB-E097-4709-9CFA-BBAB0A90B292}" srcOrd="0" destOrd="0" presId="urn:microsoft.com/office/officeart/2018/2/layout/IconVerticalSolidList"/>
    <dgm:cxn modelId="{1073F681-CDD4-423D-B2CD-7206888E7A66}" srcId="{70AC5BE5-C3EB-42AC-93E5-5B65B271CEA2}" destId="{54E2778B-54E0-46DA-BF95-43726687D9BF}" srcOrd="3" destOrd="0" parTransId="{ADB53281-E39F-4D2B-A502-AF4E4A804F25}" sibTransId="{B3B9746F-7336-442F-A4C4-2D10CC903CCE}"/>
    <dgm:cxn modelId="{C2688586-15BE-4B11-AEB5-7455E32B37C9}" srcId="{70AC5BE5-C3EB-42AC-93E5-5B65B271CEA2}" destId="{8F384DAF-6892-408C-9DEC-35A1A9C9BA3C}" srcOrd="0" destOrd="0" parTransId="{4DF63154-1595-40E3-A5CE-EB3FF954E38E}" sibTransId="{F26BC351-0E40-45D0-9ED8-008D7D26A788}"/>
    <dgm:cxn modelId="{5E15BD89-D503-481D-95A6-DC263F897881}" type="presOf" srcId="{BF50BD0F-AD56-467D-805C-6425E17C951E}" destId="{FEB22EE7-34D8-4E6C-BEF6-26E6C294CA20}" srcOrd="0" destOrd="0" presId="urn:microsoft.com/office/officeart/2018/2/layout/IconVerticalSolidList"/>
    <dgm:cxn modelId="{72382AD4-804D-4F00-ADD5-76581EC479D1}" srcId="{70AC5BE5-C3EB-42AC-93E5-5B65B271CEA2}" destId="{BF50BD0F-AD56-467D-805C-6425E17C951E}" srcOrd="2" destOrd="0" parTransId="{8DB1726A-EF1B-42E3-BCB0-9E2B80351EB8}" sibTransId="{2AF40546-99F3-4856-B637-E9923F210B25}"/>
    <dgm:cxn modelId="{A5487B2F-08A4-499B-A92F-0609AEA93112}" type="presParOf" srcId="{783072AB-E097-4709-9CFA-BBAB0A90B292}" destId="{8CE385F8-71E6-488F-A7BA-D5B247EF89BA}" srcOrd="0" destOrd="0" presId="urn:microsoft.com/office/officeart/2018/2/layout/IconVerticalSolidList"/>
    <dgm:cxn modelId="{4D39A50E-1D65-4CF7-A78B-F72CF972E60D}" type="presParOf" srcId="{8CE385F8-71E6-488F-A7BA-D5B247EF89BA}" destId="{2900EDF4-6757-461F-9B16-61F123E65CAE}" srcOrd="0" destOrd="0" presId="urn:microsoft.com/office/officeart/2018/2/layout/IconVerticalSolidList"/>
    <dgm:cxn modelId="{6AF110A3-DBD7-47F5-B27C-59F4FDEA5ABB}" type="presParOf" srcId="{8CE385F8-71E6-488F-A7BA-D5B247EF89BA}" destId="{00534EA2-38CE-491C-81D4-0DD3F481CC59}" srcOrd="1" destOrd="0" presId="urn:microsoft.com/office/officeart/2018/2/layout/IconVerticalSolidList"/>
    <dgm:cxn modelId="{6FBF8253-F903-4080-BF62-96DF68CA8A41}" type="presParOf" srcId="{8CE385F8-71E6-488F-A7BA-D5B247EF89BA}" destId="{EB766CA0-BD75-4996-A7F1-D19BB65A9A17}" srcOrd="2" destOrd="0" presId="urn:microsoft.com/office/officeart/2018/2/layout/IconVerticalSolidList"/>
    <dgm:cxn modelId="{646309DA-E8AB-47B2-8E3D-AB2961B116B6}" type="presParOf" srcId="{8CE385F8-71E6-488F-A7BA-D5B247EF89BA}" destId="{0976BB66-1224-4FEB-8563-5DB4EA504406}" srcOrd="3" destOrd="0" presId="urn:microsoft.com/office/officeart/2018/2/layout/IconVerticalSolidList"/>
    <dgm:cxn modelId="{762754FA-DC32-4ECA-9C3B-30FA9A1E8A33}" type="presParOf" srcId="{783072AB-E097-4709-9CFA-BBAB0A90B292}" destId="{57546CB6-51B6-4346-88AF-15BAD0483042}" srcOrd="1" destOrd="0" presId="urn:microsoft.com/office/officeart/2018/2/layout/IconVerticalSolidList"/>
    <dgm:cxn modelId="{D8C2B087-DCA3-435A-9CAB-D4E118E20018}" type="presParOf" srcId="{783072AB-E097-4709-9CFA-BBAB0A90B292}" destId="{3B3E60C0-8424-49D0-AEFF-320BA292ECF4}" srcOrd="2" destOrd="0" presId="urn:microsoft.com/office/officeart/2018/2/layout/IconVerticalSolidList"/>
    <dgm:cxn modelId="{E11F9A8C-F263-4C4C-A7F4-9388FD235AE9}" type="presParOf" srcId="{3B3E60C0-8424-49D0-AEFF-320BA292ECF4}" destId="{9C8F52CD-5581-47D3-A3FF-FF239E146907}" srcOrd="0" destOrd="0" presId="urn:microsoft.com/office/officeart/2018/2/layout/IconVerticalSolidList"/>
    <dgm:cxn modelId="{BBDC549F-15EE-4663-8993-12006558E5FF}" type="presParOf" srcId="{3B3E60C0-8424-49D0-AEFF-320BA292ECF4}" destId="{038720B7-DD8B-4083-A055-173148E2F25F}" srcOrd="1" destOrd="0" presId="urn:microsoft.com/office/officeart/2018/2/layout/IconVerticalSolidList"/>
    <dgm:cxn modelId="{C72687D7-5E28-4FDB-87A1-F5D9AF6000A2}" type="presParOf" srcId="{3B3E60C0-8424-49D0-AEFF-320BA292ECF4}" destId="{7556E954-8B8F-469F-AAB8-1E62B088D18D}" srcOrd="2" destOrd="0" presId="urn:microsoft.com/office/officeart/2018/2/layout/IconVerticalSolidList"/>
    <dgm:cxn modelId="{C0C5AB4E-2747-4F07-8355-1ADF643B789E}" type="presParOf" srcId="{3B3E60C0-8424-49D0-AEFF-320BA292ECF4}" destId="{D1E2589A-8949-498E-BA6C-AF07FD760563}" srcOrd="3" destOrd="0" presId="urn:microsoft.com/office/officeart/2018/2/layout/IconVerticalSolidList"/>
    <dgm:cxn modelId="{B2E7AE80-4184-49F0-9982-99D398F15429}" type="presParOf" srcId="{783072AB-E097-4709-9CFA-BBAB0A90B292}" destId="{B7BF1002-025C-4D77-B848-B28BD7D74CE8}" srcOrd="3" destOrd="0" presId="urn:microsoft.com/office/officeart/2018/2/layout/IconVerticalSolidList"/>
    <dgm:cxn modelId="{12308E41-A9A0-42BC-BD8A-75C361318EB3}" type="presParOf" srcId="{783072AB-E097-4709-9CFA-BBAB0A90B292}" destId="{AAE02115-B326-42C0-86A0-D707FCB078E1}" srcOrd="4" destOrd="0" presId="urn:microsoft.com/office/officeart/2018/2/layout/IconVerticalSolidList"/>
    <dgm:cxn modelId="{65F4AB45-0CF1-46D8-A806-AA714CE66631}" type="presParOf" srcId="{AAE02115-B326-42C0-86A0-D707FCB078E1}" destId="{DFF19516-E3C1-4436-A3F1-9CED43A820B9}" srcOrd="0" destOrd="0" presId="urn:microsoft.com/office/officeart/2018/2/layout/IconVerticalSolidList"/>
    <dgm:cxn modelId="{970D16CB-FC9A-41F3-B98E-2BBD865D95B8}" type="presParOf" srcId="{AAE02115-B326-42C0-86A0-D707FCB078E1}" destId="{7D47743E-D10D-41F1-9F42-DA5BAA652132}" srcOrd="1" destOrd="0" presId="urn:microsoft.com/office/officeart/2018/2/layout/IconVerticalSolidList"/>
    <dgm:cxn modelId="{34EBC969-94F5-406A-94CC-C5427906D29B}" type="presParOf" srcId="{AAE02115-B326-42C0-86A0-D707FCB078E1}" destId="{2A51DC53-1B03-41D6-8E46-49BFF7706451}" srcOrd="2" destOrd="0" presId="urn:microsoft.com/office/officeart/2018/2/layout/IconVerticalSolidList"/>
    <dgm:cxn modelId="{FC25AA64-8F78-4F0D-AE78-6988A8C673DD}" type="presParOf" srcId="{AAE02115-B326-42C0-86A0-D707FCB078E1}" destId="{FEB22EE7-34D8-4E6C-BEF6-26E6C294CA20}" srcOrd="3" destOrd="0" presId="urn:microsoft.com/office/officeart/2018/2/layout/IconVerticalSolidList"/>
    <dgm:cxn modelId="{3FEC57A7-766E-447E-A18A-ED41A2D0B3FF}" type="presParOf" srcId="{783072AB-E097-4709-9CFA-BBAB0A90B292}" destId="{11EC7D5C-C3E4-4D5D-96D9-96C3E129FED5}" srcOrd="5" destOrd="0" presId="urn:microsoft.com/office/officeart/2018/2/layout/IconVerticalSolidList"/>
    <dgm:cxn modelId="{458D3F56-A2A4-4B0B-883D-729EA699EA70}" type="presParOf" srcId="{783072AB-E097-4709-9CFA-BBAB0A90B292}" destId="{C8EA312C-A57F-4D5E-9E74-1715BB30EFF1}" srcOrd="6" destOrd="0" presId="urn:microsoft.com/office/officeart/2018/2/layout/IconVerticalSolidList"/>
    <dgm:cxn modelId="{1C7C942F-EC04-4A6A-8CC4-C5C61DC6B70E}" type="presParOf" srcId="{C8EA312C-A57F-4D5E-9E74-1715BB30EFF1}" destId="{F751E3A9-A304-48BE-81A5-F846727A98FC}" srcOrd="0" destOrd="0" presId="urn:microsoft.com/office/officeart/2018/2/layout/IconVerticalSolidList"/>
    <dgm:cxn modelId="{5073EA26-AD2B-4BB4-B39F-E1D246F878BB}" type="presParOf" srcId="{C8EA312C-A57F-4D5E-9E74-1715BB30EFF1}" destId="{5BADA164-8369-444B-8822-97BD125DB55A}" srcOrd="1" destOrd="0" presId="urn:microsoft.com/office/officeart/2018/2/layout/IconVerticalSolidList"/>
    <dgm:cxn modelId="{16381922-D603-48E3-9FDA-ECFFA10DDF89}" type="presParOf" srcId="{C8EA312C-A57F-4D5E-9E74-1715BB30EFF1}" destId="{1D96DEE1-3DDD-4CB5-B014-88F612BAE816}" srcOrd="2" destOrd="0" presId="urn:microsoft.com/office/officeart/2018/2/layout/IconVerticalSolidList"/>
    <dgm:cxn modelId="{022A1F3F-2082-4E3A-9C51-01007CE8C33E}" type="presParOf" srcId="{C8EA312C-A57F-4D5E-9E74-1715BB30EFF1}" destId="{80004026-CAB3-4016-97A1-6EA2F4ECE10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C1D75F-8837-4F90-9C3A-FE66BB5CD11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78D7F6B-1756-493D-82EC-12770C9301E9}">
      <dgm:prSet/>
      <dgm:spPr/>
      <dgm:t>
        <a:bodyPr/>
        <a:lstStyle/>
        <a:p>
          <a:pPr algn="ctr"/>
          <a:r>
            <a:rPr lang="en-US" dirty="0"/>
            <a:t>Know your City/County Emergency Managers</a:t>
          </a:r>
        </a:p>
      </dgm:t>
    </dgm:pt>
    <dgm:pt modelId="{8932305B-1713-4D4F-A23A-9371CB4412C8}" type="parTrans" cxnId="{D4BD632A-28BF-4350-A2B6-AD19D339B53F}">
      <dgm:prSet/>
      <dgm:spPr/>
      <dgm:t>
        <a:bodyPr/>
        <a:lstStyle/>
        <a:p>
          <a:endParaRPr lang="en-US"/>
        </a:p>
      </dgm:t>
    </dgm:pt>
    <dgm:pt modelId="{B6503075-907F-4DD6-9EF2-22FAC4EB8413}" type="sibTrans" cxnId="{D4BD632A-28BF-4350-A2B6-AD19D339B53F}">
      <dgm:prSet/>
      <dgm:spPr/>
      <dgm:t>
        <a:bodyPr/>
        <a:lstStyle/>
        <a:p>
          <a:endParaRPr lang="en-US"/>
        </a:p>
      </dgm:t>
    </dgm:pt>
    <dgm:pt modelId="{EC36BE84-8ED0-4F21-B698-E4A96576F3A4}">
      <dgm:prSet/>
      <dgm:spPr/>
      <dgm:t>
        <a:bodyPr/>
        <a:lstStyle/>
        <a:p>
          <a:r>
            <a:rPr lang="en-US"/>
            <a:t>These people have the day-to-day responsibilities of supervising emergency management programs and activities.</a:t>
          </a:r>
        </a:p>
      </dgm:t>
    </dgm:pt>
    <dgm:pt modelId="{42023C02-1A65-4179-9C68-D2CF66FBD5CD}" type="parTrans" cxnId="{9360C893-93FF-475D-8D68-BB7817E6CB0C}">
      <dgm:prSet/>
      <dgm:spPr/>
      <dgm:t>
        <a:bodyPr/>
        <a:lstStyle/>
        <a:p>
          <a:endParaRPr lang="en-US"/>
        </a:p>
      </dgm:t>
    </dgm:pt>
    <dgm:pt modelId="{431AF413-B898-43CA-A282-35DC9FB50AB2}" type="sibTrans" cxnId="{9360C893-93FF-475D-8D68-BB7817E6CB0C}">
      <dgm:prSet/>
      <dgm:spPr/>
      <dgm:t>
        <a:bodyPr/>
        <a:lstStyle/>
        <a:p>
          <a:endParaRPr lang="en-US"/>
        </a:p>
      </dgm:t>
    </dgm:pt>
    <dgm:pt modelId="{5E13F07D-EBD5-4C39-884F-D6C744023615}" type="pres">
      <dgm:prSet presAssocID="{73C1D75F-8837-4F90-9C3A-FE66BB5CD11D}" presName="linear" presStyleCnt="0">
        <dgm:presLayoutVars>
          <dgm:animLvl val="lvl"/>
          <dgm:resizeHandles val="exact"/>
        </dgm:presLayoutVars>
      </dgm:prSet>
      <dgm:spPr/>
    </dgm:pt>
    <dgm:pt modelId="{24A972A8-FF44-4A62-9270-DAED34949CB0}" type="pres">
      <dgm:prSet presAssocID="{E78D7F6B-1756-493D-82EC-12770C9301E9}" presName="parentText" presStyleLbl="node1" presStyleIdx="0" presStyleCnt="2">
        <dgm:presLayoutVars>
          <dgm:chMax val="0"/>
          <dgm:bulletEnabled val="1"/>
        </dgm:presLayoutVars>
      </dgm:prSet>
      <dgm:spPr/>
    </dgm:pt>
    <dgm:pt modelId="{132CD107-7F7D-402B-B5F2-7DE27EB431FD}" type="pres">
      <dgm:prSet presAssocID="{B6503075-907F-4DD6-9EF2-22FAC4EB8413}" presName="spacer" presStyleCnt="0"/>
      <dgm:spPr/>
    </dgm:pt>
    <dgm:pt modelId="{2660E96F-C52D-43D9-A549-6CBF5640719A}" type="pres">
      <dgm:prSet presAssocID="{EC36BE84-8ED0-4F21-B698-E4A96576F3A4}" presName="parentText" presStyleLbl="node1" presStyleIdx="1" presStyleCnt="2">
        <dgm:presLayoutVars>
          <dgm:chMax val="0"/>
          <dgm:bulletEnabled val="1"/>
        </dgm:presLayoutVars>
      </dgm:prSet>
      <dgm:spPr/>
    </dgm:pt>
  </dgm:ptLst>
  <dgm:cxnLst>
    <dgm:cxn modelId="{00F24C20-1E0F-46B5-8B32-5F491C846A8D}" type="presOf" srcId="{E78D7F6B-1756-493D-82EC-12770C9301E9}" destId="{24A972A8-FF44-4A62-9270-DAED34949CB0}" srcOrd="0" destOrd="0" presId="urn:microsoft.com/office/officeart/2005/8/layout/vList2"/>
    <dgm:cxn modelId="{D4BD632A-28BF-4350-A2B6-AD19D339B53F}" srcId="{73C1D75F-8837-4F90-9C3A-FE66BB5CD11D}" destId="{E78D7F6B-1756-493D-82EC-12770C9301E9}" srcOrd="0" destOrd="0" parTransId="{8932305B-1713-4D4F-A23A-9371CB4412C8}" sibTransId="{B6503075-907F-4DD6-9EF2-22FAC4EB8413}"/>
    <dgm:cxn modelId="{1B822536-61F1-4DE9-B6CE-51DF1C0E0509}" type="presOf" srcId="{EC36BE84-8ED0-4F21-B698-E4A96576F3A4}" destId="{2660E96F-C52D-43D9-A549-6CBF5640719A}" srcOrd="0" destOrd="0" presId="urn:microsoft.com/office/officeart/2005/8/layout/vList2"/>
    <dgm:cxn modelId="{9360C893-93FF-475D-8D68-BB7817E6CB0C}" srcId="{73C1D75F-8837-4F90-9C3A-FE66BB5CD11D}" destId="{EC36BE84-8ED0-4F21-B698-E4A96576F3A4}" srcOrd="1" destOrd="0" parTransId="{42023C02-1A65-4179-9C68-D2CF66FBD5CD}" sibTransId="{431AF413-B898-43CA-A282-35DC9FB50AB2}"/>
    <dgm:cxn modelId="{BDF17DB8-1B5C-45D6-87AF-EAC8A27D8BB8}" type="presOf" srcId="{73C1D75F-8837-4F90-9C3A-FE66BB5CD11D}" destId="{5E13F07D-EBD5-4C39-884F-D6C744023615}" srcOrd="0" destOrd="0" presId="urn:microsoft.com/office/officeart/2005/8/layout/vList2"/>
    <dgm:cxn modelId="{6B412F73-2868-4653-BFF0-3598E042738F}" type="presParOf" srcId="{5E13F07D-EBD5-4C39-884F-D6C744023615}" destId="{24A972A8-FF44-4A62-9270-DAED34949CB0}" srcOrd="0" destOrd="0" presId="urn:microsoft.com/office/officeart/2005/8/layout/vList2"/>
    <dgm:cxn modelId="{08461909-8946-44B1-8A0E-231C12109936}" type="presParOf" srcId="{5E13F07D-EBD5-4C39-884F-D6C744023615}" destId="{132CD107-7F7D-402B-B5F2-7DE27EB431FD}" srcOrd="1" destOrd="0" presId="urn:microsoft.com/office/officeart/2005/8/layout/vList2"/>
    <dgm:cxn modelId="{BBB3CCA2-4C3E-4D7C-ADF4-8762599731E6}" type="presParOf" srcId="{5E13F07D-EBD5-4C39-884F-D6C744023615}" destId="{2660E96F-C52D-43D9-A549-6CBF5640719A}"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EA77-C832-4D31-ACCC-12DD8EA6C15C}">
      <dsp:nvSpPr>
        <dsp:cNvPr id="0" name=""/>
        <dsp:cNvSpPr/>
      </dsp:nvSpPr>
      <dsp:spPr>
        <a:xfrm>
          <a:off x="1964" y="469394"/>
          <a:ext cx="4189362" cy="251361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 PLAN OF ACTION should be put into place in the event of any type of emergency: natural disaster, epidemic, or staff/consumer injury.</a:t>
          </a:r>
        </a:p>
      </dsp:txBody>
      <dsp:txXfrm>
        <a:off x="75585" y="543015"/>
        <a:ext cx="4042120" cy="2366375"/>
      </dsp:txXfrm>
    </dsp:sp>
    <dsp:sp modelId="{6060DDAC-14A6-44D9-BD21-8584D20CB63D}">
      <dsp:nvSpPr>
        <dsp:cNvPr id="0" name=""/>
        <dsp:cNvSpPr/>
      </dsp:nvSpPr>
      <dsp:spPr>
        <a:xfrm>
          <a:off x="4559991" y="1206722"/>
          <a:ext cx="888144" cy="103896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559991" y="1414514"/>
        <a:ext cx="621701" cy="623377"/>
      </dsp:txXfrm>
    </dsp:sp>
    <dsp:sp modelId="{50125178-ACE7-4E25-8074-4A6150325917}">
      <dsp:nvSpPr>
        <dsp:cNvPr id="0" name=""/>
        <dsp:cNvSpPr/>
      </dsp:nvSpPr>
      <dsp:spPr>
        <a:xfrm>
          <a:off x="5867072" y="469394"/>
          <a:ext cx="4189362" cy="251361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The plan should include how any disruption to food, water, power, and labor will be handled.</a:t>
          </a:r>
        </a:p>
      </dsp:txBody>
      <dsp:txXfrm>
        <a:off x="5940693" y="543015"/>
        <a:ext cx="4042120" cy="2366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0EDF4-6757-461F-9B16-61F123E65CAE}">
      <dsp:nvSpPr>
        <dsp:cNvPr id="0" name=""/>
        <dsp:cNvSpPr/>
      </dsp:nvSpPr>
      <dsp:spPr>
        <a:xfrm>
          <a:off x="0" y="1697"/>
          <a:ext cx="5132388" cy="8605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34EA2-38CE-491C-81D4-0DD3F481CC59}">
      <dsp:nvSpPr>
        <dsp:cNvPr id="0" name=""/>
        <dsp:cNvSpPr/>
      </dsp:nvSpPr>
      <dsp:spPr>
        <a:xfrm>
          <a:off x="260315" y="195320"/>
          <a:ext cx="473300" cy="4733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76BB66-1224-4FEB-8563-5DB4EA504406}">
      <dsp:nvSpPr>
        <dsp:cNvPr id="0" name=""/>
        <dsp:cNvSpPr/>
      </dsp:nvSpPr>
      <dsp:spPr>
        <a:xfrm>
          <a:off x="993930" y="1697"/>
          <a:ext cx="4138457" cy="86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74" tIns="91074" rIns="91074" bIns="91074" numCol="1" spcCol="1270" anchor="ctr" anchorCtr="0">
          <a:noAutofit/>
        </a:bodyPr>
        <a:lstStyle/>
        <a:p>
          <a:pPr marL="0" lvl="0" indent="0" algn="l" defTabSz="977900">
            <a:lnSpc>
              <a:spcPct val="100000"/>
            </a:lnSpc>
            <a:spcBef>
              <a:spcPct val="0"/>
            </a:spcBef>
            <a:spcAft>
              <a:spcPct val="35000"/>
            </a:spcAft>
            <a:buNone/>
          </a:pPr>
          <a:r>
            <a:rPr lang="en-US" sz="2200" kern="1200"/>
            <a:t>Flood</a:t>
          </a:r>
        </a:p>
      </dsp:txBody>
      <dsp:txXfrm>
        <a:off x="993930" y="1697"/>
        <a:ext cx="4138457" cy="860545"/>
      </dsp:txXfrm>
    </dsp:sp>
    <dsp:sp modelId="{9C8F52CD-5581-47D3-A3FF-FF239E146907}">
      <dsp:nvSpPr>
        <dsp:cNvPr id="0" name=""/>
        <dsp:cNvSpPr/>
      </dsp:nvSpPr>
      <dsp:spPr>
        <a:xfrm>
          <a:off x="0" y="1077380"/>
          <a:ext cx="5132388" cy="8605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720B7-DD8B-4083-A055-173148E2F25F}">
      <dsp:nvSpPr>
        <dsp:cNvPr id="0" name=""/>
        <dsp:cNvSpPr/>
      </dsp:nvSpPr>
      <dsp:spPr>
        <a:xfrm>
          <a:off x="260315" y="1271002"/>
          <a:ext cx="473300" cy="4733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E2589A-8949-498E-BA6C-AF07FD760563}">
      <dsp:nvSpPr>
        <dsp:cNvPr id="0" name=""/>
        <dsp:cNvSpPr/>
      </dsp:nvSpPr>
      <dsp:spPr>
        <a:xfrm>
          <a:off x="993930" y="1077380"/>
          <a:ext cx="4138457" cy="86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74" tIns="91074" rIns="91074" bIns="91074" numCol="1" spcCol="1270" anchor="ctr" anchorCtr="0">
          <a:noAutofit/>
        </a:bodyPr>
        <a:lstStyle/>
        <a:p>
          <a:pPr marL="0" lvl="0" indent="0" algn="l" defTabSz="977900">
            <a:lnSpc>
              <a:spcPct val="100000"/>
            </a:lnSpc>
            <a:spcBef>
              <a:spcPct val="0"/>
            </a:spcBef>
            <a:spcAft>
              <a:spcPct val="35000"/>
            </a:spcAft>
            <a:buNone/>
          </a:pPr>
          <a:r>
            <a:rPr lang="en-US" sz="2200" kern="1200"/>
            <a:t>Wind</a:t>
          </a:r>
        </a:p>
      </dsp:txBody>
      <dsp:txXfrm>
        <a:off x="993930" y="1077380"/>
        <a:ext cx="4138457" cy="860545"/>
      </dsp:txXfrm>
    </dsp:sp>
    <dsp:sp modelId="{DFF19516-E3C1-4436-A3F1-9CED43A820B9}">
      <dsp:nvSpPr>
        <dsp:cNvPr id="0" name=""/>
        <dsp:cNvSpPr/>
      </dsp:nvSpPr>
      <dsp:spPr>
        <a:xfrm>
          <a:off x="0" y="2153062"/>
          <a:ext cx="5132388" cy="8605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7743E-D10D-41F1-9F42-DA5BAA652132}">
      <dsp:nvSpPr>
        <dsp:cNvPr id="0" name=""/>
        <dsp:cNvSpPr/>
      </dsp:nvSpPr>
      <dsp:spPr>
        <a:xfrm>
          <a:off x="260315" y="2346685"/>
          <a:ext cx="473300" cy="4733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B22EE7-34D8-4E6C-BEF6-26E6C294CA20}">
      <dsp:nvSpPr>
        <dsp:cNvPr id="0" name=""/>
        <dsp:cNvSpPr/>
      </dsp:nvSpPr>
      <dsp:spPr>
        <a:xfrm>
          <a:off x="993930" y="2153062"/>
          <a:ext cx="4138457" cy="86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74" tIns="91074" rIns="91074" bIns="91074" numCol="1" spcCol="1270" anchor="ctr" anchorCtr="0">
          <a:noAutofit/>
        </a:bodyPr>
        <a:lstStyle/>
        <a:p>
          <a:pPr marL="0" lvl="0" indent="0" algn="l" defTabSz="977900">
            <a:lnSpc>
              <a:spcPct val="100000"/>
            </a:lnSpc>
            <a:spcBef>
              <a:spcPct val="0"/>
            </a:spcBef>
            <a:spcAft>
              <a:spcPct val="35000"/>
            </a:spcAft>
            <a:buNone/>
          </a:pPr>
          <a:r>
            <a:rPr lang="en-US" sz="2200" kern="1200"/>
            <a:t>Fire</a:t>
          </a:r>
        </a:p>
      </dsp:txBody>
      <dsp:txXfrm>
        <a:off x="993930" y="2153062"/>
        <a:ext cx="4138457" cy="860545"/>
      </dsp:txXfrm>
    </dsp:sp>
    <dsp:sp modelId="{F751E3A9-A304-48BE-81A5-F846727A98FC}">
      <dsp:nvSpPr>
        <dsp:cNvPr id="0" name=""/>
        <dsp:cNvSpPr/>
      </dsp:nvSpPr>
      <dsp:spPr>
        <a:xfrm>
          <a:off x="0" y="3228744"/>
          <a:ext cx="5132388" cy="8605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DA164-8369-444B-8822-97BD125DB55A}">
      <dsp:nvSpPr>
        <dsp:cNvPr id="0" name=""/>
        <dsp:cNvSpPr/>
      </dsp:nvSpPr>
      <dsp:spPr>
        <a:xfrm>
          <a:off x="260315" y="3422367"/>
          <a:ext cx="473300" cy="4733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004026-CAB3-4016-97A1-6EA2F4ECE109}">
      <dsp:nvSpPr>
        <dsp:cNvPr id="0" name=""/>
        <dsp:cNvSpPr/>
      </dsp:nvSpPr>
      <dsp:spPr>
        <a:xfrm>
          <a:off x="993930" y="3228744"/>
          <a:ext cx="4138457" cy="86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74" tIns="91074" rIns="91074" bIns="91074" numCol="1" spcCol="1270" anchor="ctr" anchorCtr="0">
          <a:noAutofit/>
        </a:bodyPr>
        <a:lstStyle/>
        <a:p>
          <a:pPr marL="0" lvl="0" indent="0" algn="l" defTabSz="977900">
            <a:lnSpc>
              <a:spcPct val="100000"/>
            </a:lnSpc>
            <a:spcBef>
              <a:spcPct val="0"/>
            </a:spcBef>
            <a:spcAft>
              <a:spcPct val="35000"/>
            </a:spcAft>
            <a:buNone/>
          </a:pPr>
          <a:r>
            <a:rPr lang="en-US" sz="2200" kern="1200"/>
            <a:t>Tornadoes</a:t>
          </a:r>
        </a:p>
      </dsp:txBody>
      <dsp:txXfrm>
        <a:off x="993930" y="3228744"/>
        <a:ext cx="4138457" cy="8605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972A8-FF44-4A62-9270-DAED34949CB0}">
      <dsp:nvSpPr>
        <dsp:cNvPr id="0" name=""/>
        <dsp:cNvSpPr/>
      </dsp:nvSpPr>
      <dsp:spPr>
        <a:xfrm>
          <a:off x="0" y="212430"/>
          <a:ext cx="5141912" cy="24493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Know your City/County Emergency Managers</a:t>
          </a:r>
        </a:p>
      </dsp:txBody>
      <dsp:txXfrm>
        <a:off x="119566" y="331996"/>
        <a:ext cx="4902780" cy="2210189"/>
      </dsp:txXfrm>
    </dsp:sp>
    <dsp:sp modelId="{2660E96F-C52D-43D9-A549-6CBF5640719A}">
      <dsp:nvSpPr>
        <dsp:cNvPr id="0" name=""/>
        <dsp:cNvSpPr/>
      </dsp:nvSpPr>
      <dsp:spPr>
        <a:xfrm>
          <a:off x="0" y="2745272"/>
          <a:ext cx="5141912" cy="2449321"/>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These people have the day-to-day responsibilities of supervising emergency management programs and activities.</a:t>
          </a:r>
        </a:p>
      </dsp:txBody>
      <dsp:txXfrm>
        <a:off x="119566" y="2864838"/>
        <a:ext cx="4902780" cy="22101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3933FC-CF7E-8534-3B88-9D9DF63D34A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5D3CA29-372A-99E0-8D14-F5292123C8B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4E6A2B0-0694-4B0C-BC9F-3E320CEF5150}" type="datetimeFigureOut">
              <a:rPr lang="en-US" smtClean="0"/>
              <a:t>5/17/2024</a:t>
            </a:fld>
            <a:endParaRPr lang="en-US"/>
          </a:p>
        </p:txBody>
      </p:sp>
      <p:sp>
        <p:nvSpPr>
          <p:cNvPr id="4" name="Footer Placeholder 3">
            <a:extLst>
              <a:ext uri="{FF2B5EF4-FFF2-40B4-BE49-F238E27FC236}">
                <a16:creationId xmlns:a16="http://schemas.microsoft.com/office/drawing/2014/main" id="{FFF13B09-122A-F4B9-6055-8960F336A53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A2F2C0-BB36-AB4C-A5F9-D8FAEB61DA2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643050C-CD6D-4743-8965-9B8FD1B05F3B}" type="slidenum">
              <a:rPr lang="en-US" smtClean="0"/>
              <a:t>‹#›</a:t>
            </a:fld>
            <a:endParaRPr lang="en-US"/>
          </a:p>
        </p:txBody>
      </p:sp>
    </p:spTree>
    <p:extLst>
      <p:ext uri="{BB962C8B-B14F-4D97-AF65-F5344CB8AC3E}">
        <p14:creationId xmlns:p14="http://schemas.microsoft.com/office/powerpoint/2010/main" val="3536062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D645B4-8EBE-47B3-A76F-15DF6CD63A7A}" type="datetimeFigureOut">
              <a:rPr lang="en-US" smtClean="0"/>
              <a:t>5/17/2024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F7F0A4-E767-48A9-9CF9-2983D26CC92D}" type="slidenum">
              <a:rPr lang="en-US" smtClean="0"/>
              <a:t>‹#›</a:t>
            </a:fld>
            <a:endParaRPr lang="en-US"/>
          </a:p>
        </p:txBody>
      </p:sp>
    </p:spTree>
    <p:extLst>
      <p:ext uri="{BB962C8B-B14F-4D97-AF65-F5344CB8AC3E}">
        <p14:creationId xmlns:p14="http://schemas.microsoft.com/office/powerpoint/2010/main" val="272545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best to have one or two people responsible for contacts instead of everyone calling.</a:t>
            </a:r>
          </a:p>
        </p:txBody>
      </p:sp>
      <p:sp>
        <p:nvSpPr>
          <p:cNvPr id="4" name="Slide Number Placeholder 3"/>
          <p:cNvSpPr>
            <a:spLocks noGrp="1"/>
          </p:cNvSpPr>
          <p:nvPr>
            <p:ph type="sldNum" sz="quarter" idx="5"/>
          </p:nvPr>
        </p:nvSpPr>
        <p:spPr/>
        <p:txBody>
          <a:bodyPr/>
          <a:lstStyle/>
          <a:p>
            <a:fld id="{82F7F0A4-E767-48A9-9CF9-2983D26CC92D}" type="slidenum">
              <a:rPr lang="en-US" smtClean="0"/>
              <a:t>8</a:t>
            </a:fld>
            <a:endParaRPr lang="en-US"/>
          </a:p>
        </p:txBody>
      </p:sp>
    </p:spTree>
    <p:extLst>
      <p:ext uri="{BB962C8B-B14F-4D97-AF65-F5344CB8AC3E}">
        <p14:creationId xmlns:p14="http://schemas.microsoft.com/office/powerpoint/2010/main" val="54176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19</a:t>
            </a:fld>
            <a:endParaRPr lang="en-US"/>
          </a:p>
        </p:txBody>
      </p:sp>
    </p:spTree>
    <p:extLst>
      <p:ext uri="{BB962C8B-B14F-4D97-AF65-F5344CB8AC3E}">
        <p14:creationId xmlns:p14="http://schemas.microsoft.com/office/powerpoint/2010/main" val="207602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20</a:t>
            </a:fld>
            <a:endParaRPr lang="en-US"/>
          </a:p>
        </p:txBody>
      </p:sp>
    </p:spTree>
    <p:extLst>
      <p:ext uri="{BB962C8B-B14F-4D97-AF65-F5344CB8AC3E}">
        <p14:creationId xmlns:p14="http://schemas.microsoft.com/office/powerpoint/2010/main" val="399023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21</a:t>
            </a:fld>
            <a:endParaRPr lang="en-US"/>
          </a:p>
        </p:txBody>
      </p:sp>
    </p:spTree>
    <p:extLst>
      <p:ext uri="{BB962C8B-B14F-4D97-AF65-F5344CB8AC3E}">
        <p14:creationId xmlns:p14="http://schemas.microsoft.com/office/powerpoint/2010/main" val="576146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22</a:t>
            </a:fld>
            <a:endParaRPr lang="en-US"/>
          </a:p>
        </p:txBody>
      </p:sp>
    </p:spTree>
    <p:extLst>
      <p:ext uri="{BB962C8B-B14F-4D97-AF65-F5344CB8AC3E}">
        <p14:creationId xmlns:p14="http://schemas.microsoft.com/office/powerpoint/2010/main" val="38726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24</a:t>
            </a:fld>
            <a:endParaRPr lang="en-US"/>
          </a:p>
        </p:txBody>
      </p:sp>
    </p:spTree>
    <p:extLst>
      <p:ext uri="{BB962C8B-B14F-4D97-AF65-F5344CB8AC3E}">
        <p14:creationId xmlns:p14="http://schemas.microsoft.com/office/powerpoint/2010/main" val="2742534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26</a:t>
            </a:fld>
            <a:endParaRPr lang="en-US"/>
          </a:p>
        </p:txBody>
      </p:sp>
    </p:spTree>
    <p:extLst>
      <p:ext uri="{BB962C8B-B14F-4D97-AF65-F5344CB8AC3E}">
        <p14:creationId xmlns:p14="http://schemas.microsoft.com/office/powerpoint/2010/main" val="346893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OSHA= The Occupational Safety and Health Administration</a:t>
            </a:r>
          </a:p>
        </p:txBody>
      </p:sp>
      <p:sp>
        <p:nvSpPr>
          <p:cNvPr id="4" name="Slide Number Placeholder 3"/>
          <p:cNvSpPr>
            <a:spLocks noGrp="1"/>
          </p:cNvSpPr>
          <p:nvPr>
            <p:ph type="sldNum" sz="quarter" idx="5"/>
          </p:nvPr>
        </p:nvSpPr>
        <p:spPr/>
        <p:txBody>
          <a:bodyPr/>
          <a:lstStyle/>
          <a:p>
            <a:fld id="{82F7F0A4-E767-48A9-9CF9-2983D26CC92D}" type="slidenum">
              <a:rPr lang="en-US" smtClean="0"/>
              <a:t>27</a:t>
            </a:fld>
            <a:endParaRPr lang="en-US"/>
          </a:p>
        </p:txBody>
      </p:sp>
    </p:spTree>
    <p:extLst>
      <p:ext uri="{BB962C8B-B14F-4D97-AF65-F5344CB8AC3E}">
        <p14:creationId xmlns:p14="http://schemas.microsoft.com/office/powerpoint/2010/main" val="17592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Plumbed-in stations wash both eyes at the same time.</a:t>
            </a:r>
          </a:p>
          <a:p>
            <a:r>
              <a:rPr lang="en-US" dirty="0"/>
              <a:t>Eye wash station from Amazon $29.95 NO Eye wash solution included</a:t>
            </a:r>
          </a:p>
          <a:p>
            <a:r>
              <a:rPr lang="en-US" dirty="0"/>
              <a:t>Physicians Care $29.95</a:t>
            </a:r>
          </a:p>
        </p:txBody>
      </p:sp>
      <p:sp>
        <p:nvSpPr>
          <p:cNvPr id="4" name="Slide Number Placeholder 3"/>
          <p:cNvSpPr>
            <a:spLocks noGrp="1"/>
          </p:cNvSpPr>
          <p:nvPr>
            <p:ph type="sldNum" sz="quarter" idx="5"/>
          </p:nvPr>
        </p:nvSpPr>
        <p:spPr/>
        <p:txBody>
          <a:bodyPr/>
          <a:lstStyle/>
          <a:p>
            <a:fld id="{82F7F0A4-E767-48A9-9CF9-2983D26CC92D}" type="slidenum">
              <a:rPr lang="en-US" smtClean="0"/>
              <a:t>29</a:t>
            </a:fld>
            <a:endParaRPr lang="en-US"/>
          </a:p>
        </p:txBody>
      </p:sp>
    </p:spTree>
    <p:extLst>
      <p:ext uri="{BB962C8B-B14F-4D97-AF65-F5344CB8AC3E}">
        <p14:creationId xmlns:p14="http://schemas.microsoft.com/office/powerpoint/2010/main" val="218472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30</a:t>
            </a:fld>
            <a:endParaRPr lang="en-US"/>
          </a:p>
        </p:txBody>
      </p:sp>
    </p:spTree>
    <p:extLst>
      <p:ext uri="{BB962C8B-B14F-4D97-AF65-F5344CB8AC3E}">
        <p14:creationId xmlns:p14="http://schemas.microsoft.com/office/powerpoint/2010/main" val="3607918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31</a:t>
            </a:fld>
            <a:endParaRPr lang="en-US"/>
          </a:p>
        </p:txBody>
      </p:sp>
    </p:spTree>
    <p:extLst>
      <p:ext uri="{BB962C8B-B14F-4D97-AF65-F5344CB8AC3E}">
        <p14:creationId xmlns:p14="http://schemas.microsoft.com/office/powerpoint/2010/main" val="91367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11</a:t>
            </a:fld>
            <a:endParaRPr lang="en-US"/>
          </a:p>
        </p:txBody>
      </p:sp>
    </p:spTree>
    <p:extLst>
      <p:ext uri="{BB962C8B-B14F-4D97-AF65-F5344CB8AC3E}">
        <p14:creationId xmlns:p14="http://schemas.microsoft.com/office/powerpoint/2010/main" val="16231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12</a:t>
            </a:fld>
            <a:endParaRPr lang="en-US"/>
          </a:p>
        </p:txBody>
      </p:sp>
    </p:spTree>
    <p:extLst>
      <p:ext uri="{BB962C8B-B14F-4D97-AF65-F5344CB8AC3E}">
        <p14:creationId xmlns:p14="http://schemas.microsoft.com/office/powerpoint/2010/main" val="57121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7F0A4-E767-48A9-9CF9-2983D26CC92D}" type="slidenum">
              <a:rPr lang="en-US" smtClean="0"/>
              <a:t>13</a:t>
            </a:fld>
            <a:endParaRPr lang="en-US"/>
          </a:p>
        </p:txBody>
      </p:sp>
    </p:spTree>
    <p:extLst>
      <p:ext uri="{BB962C8B-B14F-4D97-AF65-F5344CB8AC3E}">
        <p14:creationId xmlns:p14="http://schemas.microsoft.com/office/powerpoint/2010/main" val="24863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14</a:t>
            </a:fld>
            <a:endParaRPr lang="en-US"/>
          </a:p>
        </p:txBody>
      </p:sp>
    </p:spTree>
    <p:extLst>
      <p:ext uri="{BB962C8B-B14F-4D97-AF65-F5344CB8AC3E}">
        <p14:creationId xmlns:p14="http://schemas.microsoft.com/office/powerpoint/2010/main" val="295132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Silicone ice buckets sold on Amazon or Walmart</a:t>
            </a:r>
          </a:p>
        </p:txBody>
      </p:sp>
      <p:sp>
        <p:nvSpPr>
          <p:cNvPr id="4" name="Slide Number Placeholder 3"/>
          <p:cNvSpPr>
            <a:spLocks noGrp="1"/>
          </p:cNvSpPr>
          <p:nvPr>
            <p:ph type="sldNum" sz="quarter" idx="5"/>
          </p:nvPr>
        </p:nvSpPr>
        <p:spPr/>
        <p:txBody>
          <a:bodyPr/>
          <a:lstStyle/>
          <a:p>
            <a:fld id="{82F7F0A4-E767-48A9-9CF9-2983D26CC92D}" type="slidenum">
              <a:rPr lang="en-US" smtClean="0"/>
              <a:t>15</a:t>
            </a:fld>
            <a:endParaRPr lang="en-US"/>
          </a:p>
        </p:txBody>
      </p:sp>
    </p:spTree>
    <p:extLst>
      <p:ext uri="{BB962C8B-B14F-4D97-AF65-F5344CB8AC3E}">
        <p14:creationId xmlns:p14="http://schemas.microsoft.com/office/powerpoint/2010/main" val="280304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16</a:t>
            </a:fld>
            <a:endParaRPr lang="en-US"/>
          </a:p>
        </p:txBody>
      </p:sp>
    </p:spTree>
    <p:extLst>
      <p:ext uri="{BB962C8B-B14F-4D97-AF65-F5344CB8AC3E}">
        <p14:creationId xmlns:p14="http://schemas.microsoft.com/office/powerpoint/2010/main" val="2004837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F7F0A4-E767-48A9-9CF9-2983D26CC92D}" type="slidenum">
              <a:rPr lang="en-US" smtClean="0"/>
              <a:t>17</a:t>
            </a:fld>
            <a:endParaRPr lang="en-US"/>
          </a:p>
        </p:txBody>
      </p:sp>
    </p:spTree>
    <p:extLst>
      <p:ext uri="{BB962C8B-B14F-4D97-AF65-F5344CB8AC3E}">
        <p14:creationId xmlns:p14="http://schemas.microsoft.com/office/powerpoint/2010/main" val="412902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7F0A4-E767-48A9-9CF9-2983D26CC92D}" type="slidenum">
              <a:rPr lang="en-US" smtClean="0"/>
              <a:t>18</a:t>
            </a:fld>
            <a:endParaRPr lang="en-US"/>
          </a:p>
        </p:txBody>
      </p:sp>
    </p:spTree>
    <p:extLst>
      <p:ext uri="{BB962C8B-B14F-4D97-AF65-F5344CB8AC3E}">
        <p14:creationId xmlns:p14="http://schemas.microsoft.com/office/powerpoint/2010/main" val="1458492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51B75-59D4-4122-B691-DAE6C3F8745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7C8503E-4466-4444-89EE-05CFC48784CD}" type="slidenum">
              <a:rPr lang="en-US" smtClean="0"/>
              <a:t>‹#›</a:t>
            </a:fld>
            <a:endParaRPr lang="en-US"/>
          </a:p>
        </p:txBody>
      </p:sp>
    </p:spTree>
    <p:extLst>
      <p:ext uri="{BB962C8B-B14F-4D97-AF65-F5344CB8AC3E}">
        <p14:creationId xmlns:p14="http://schemas.microsoft.com/office/powerpoint/2010/main" val="211329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51B75-59D4-4122-B691-DAE6C3F8745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63705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51B75-59D4-4122-B691-DAE6C3F8745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151635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51B75-59D4-4122-B691-DAE6C3F8745C}"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110322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2851B75-59D4-4122-B691-DAE6C3F8745C}" type="datetimeFigureOut">
              <a:rPr lang="en-US" smtClean="0"/>
              <a:t>5/17/2024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7C8503E-4466-4444-89EE-05CFC48784CD}" type="slidenum">
              <a:rPr lang="en-US" smtClean="0"/>
              <a:t>‹#›</a:t>
            </a:fld>
            <a:endParaRPr lang="en-US"/>
          </a:p>
        </p:txBody>
      </p:sp>
    </p:spTree>
    <p:extLst>
      <p:ext uri="{BB962C8B-B14F-4D97-AF65-F5344CB8AC3E}">
        <p14:creationId xmlns:p14="http://schemas.microsoft.com/office/powerpoint/2010/main" val="428045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51B75-59D4-4122-B691-DAE6C3F8745C}"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315851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51B75-59D4-4122-B691-DAE6C3F8745C}"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229536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51B75-59D4-4122-B691-DAE6C3F8745C}"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377258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51B75-59D4-4122-B691-DAE6C3F8745C}"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417497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851B75-59D4-4122-B691-DAE6C3F8745C}"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158910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851B75-59D4-4122-B691-DAE6C3F8745C}" type="datetimeFigureOut">
              <a:rPr lang="en-US" smtClean="0"/>
              <a:t>5/17/2024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7C8503E-4466-4444-89EE-05CFC48784CD}" type="slidenum">
              <a:rPr lang="en-US" smtClean="0"/>
              <a:t>‹#›</a:t>
            </a:fld>
            <a:endParaRPr lang="en-US"/>
          </a:p>
        </p:txBody>
      </p:sp>
    </p:spTree>
    <p:extLst>
      <p:ext uri="{BB962C8B-B14F-4D97-AF65-F5344CB8AC3E}">
        <p14:creationId xmlns:p14="http://schemas.microsoft.com/office/powerpoint/2010/main" val="186567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2851B75-59D4-4122-B691-DAE6C3F8745C}" type="datetimeFigureOut">
              <a:rPr lang="en-US" smtClean="0"/>
              <a:t>5/17/2024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7C8503E-4466-4444-89EE-05CFC48784CD}" type="slidenum">
              <a:rPr lang="en-US" smtClean="0"/>
              <a:t>‹#›</a:t>
            </a:fld>
            <a:endParaRPr lang="en-US"/>
          </a:p>
        </p:txBody>
      </p:sp>
    </p:spTree>
    <p:extLst>
      <p:ext uri="{BB962C8B-B14F-4D97-AF65-F5344CB8AC3E}">
        <p14:creationId xmlns:p14="http://schemas.microsoft.com/office/powerpoint/2010/main" val="2586942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9.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0.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microsoft.com/office/2007/relationships/hdphoto" Target="../media/hdphoto2.wdp"/><Relationship Id="rId9" Type="http://schemas.openxmlformats.org/officeDocument/2006/relationships/hyperlink" Target="https://www.foodprotect.org/media/guide/Emergency%20Action%20Plan%20for%20Retail%20food%20Est.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hyperlink" Target="https://diversitypreparedness.org/~/media/Files/diversitypreparedness/APC_Emergency_Handbook_for_Food_Managers.ashx?la=en" TargetMode="External"/><Relationship Id="rId2" Type="http://schemas.openxmlformats.org/officeDocument/2006/relationships/hyperlink" Target="https://gwaar.org/emergency-preparedness-in-the-foodservice-area-for-staff-and-volunteers" TargetMode="External"/><Relationship Id="rId1" Type="http://schemas.openxmlformats.org/officeDocument/2006/relationships/slideLayout" Target="../slideLayouts/slideLayout2.xml"/><Relationship Id="rId6" Type="http://schemas.openxmlformats.org/officeDocument/2006/relationships/hyperlink" Target="https://www.foodprotect.org/media/guide/Emergency%20Action%20Plan%20for%20Retail%20food%20Est.pdf" TargetMode="External"/><Relationship Id="rId5" Type="http://schemas.openxmlformats.org/officeDocument/2006/relationships/hyperlink" Target="https://www.foodsafety.gov/food-safety-charts/food-safety-during-power-outage" TargetMode="External"/><Relationship Id="rId4" Type="http://schemas.openxmlformats.org/officeDocument/2006/relationships/hyperlink" Target="https://www.cdc.gov/food-safety/media/pdfs/eat_safe-r5-infographic2-h.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osha.gov/laws-regs/regulations/standardnumber/1910/1910.151AppA" TargetMode="External"/><Relationship Id="rId7" Type="http://schemas.openxmlformats.org/officeDocument/2006/relationships/hyperlink" Target="https://datcp.wi.gov/Documents/foodsafetyweatheremergency.pdf" TargetMode="External"/><Relationship Id="rId2" Type="http://schemas.openxmlformats.org/officeDocument/2006/relationships/hyperlink" Target="https://culinaryservicesgroup.com/emergency-planning-for-food-service/" TargetMode="External"/><Relationship Id="rId1" Type="http://schemas.openxmlformats.org/officeDocument/2006/relationships/slideLayout" Target="../slideLayouts/slideLayout2.xml"/><Relationship Id="rId6" Type="http://schemas.openxmlformats.org/officeDocument/2006/relationships/hyperlink" Target="https://www.dotit.com/blog/what-should-be-in-a-restaurant-first-aid-kit.html" TargetMode="External"/><Relationship Id="rId5" Type="http://schemas.openxmlformats.org/officeDocument/2006/relationships/hyperlink" Target="https://www.aedbrands.com/blog/top-5-first-aid-kits-for-restaurants/" TargetMode="External"/><Relationship Id="rId4" Type="http://schemas.openxmlformats.org/officeDocument/2006/relationships/hyperlink" Target="https://acl.gov/sites/default/files/nutrition/NFESH_Emergency-preparedness.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9.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0.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microsoft.com/office/2007/relationships/hdphoto" Target="../media/hdphoto3.wdp"/><Relationship Id="rId7" Type="http://schemas.openxmlformats.org/officeDocument/2006/relationships/diagramLayout" Target="../diagrams/layout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microsoft.com/office/2007/relationships/hdphoto" Target="../media/hdphoto2.wdp"/><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C6292-0786-83EC-753D-98D424B1C0DB}"/>
              </a:ext>
            </a:extLst>
          </p:cNvPr>
          <p:cNvSpPr>
            <a:spLocks noGrp="1"/>
          </p:cNvSpPr>
          <p:nvPr>
            <p:ph type="ctrTitle"/>
          </p:nvPr>
        </p:nvSpPr>
        <p:spPr>
          <a:xfrm>
            <a:off x="995455" y="1517044"/>
            <a:ext cx="9966960" cy="3035808"/>
          </a:xfrm>
        </p:spPr>
        <p:txBody>
          <a:bodyPr/>
          <a:lstStyle/>
          <a:p>
            <a:r>
              <a:rPr lang="en-US" dirty="0"/>
              <a:t>Food Service Emergencies </a:t>
            </a:r>
          </a:p>
        </p:txBody>
      </p:sp>
      <p:sp>
        <p:nvSpPr>
          <p:cNvPr id="3" name="Subtitle 2">
            <a:extLst>
              <a:ext uri="{FF2B5EF4-FFF2-40B4-BE49-F238E27FC236}">
                <a16:creationId xmlns:a16="http://schemas.microsoft.com/office/drawing/2014/main" id="{7036A592-3926-8A6E-A678-E215ADC41D86}"/>
              </a:ext>
            </a:extLst>
          </p:cNvPr>
          <p:cNvSpPr>
            <a:spLocks noGrp="1"/>
          </p:cNvSpPr>
          <p:nvPr>
            <p:ph type="subTitle" idx="1"/>
          </p:nvPr>
        </p:nvSpPr>
        <p:spPr>
          <a:xfrm>
            <a:off x="1812965" y="4381944"/>
            <a:ext cx="7891272" cy="1069848"/>
          </a:xfrm>
        </p:spPr>
        <p:txBody>
          <a:bodyPr>
            <a:normAutofit fontScale="25000" lnSpcReduction="20000"/>
          </a:bodyPr>
          <a:lstStyle/>
          <a:p>
            <a:pPr algn="r"/>
            <a:r>
              <a:rPr lang="en-US" sz="6400" b="1" dirty="0"/>
              <a:t>Non-Metro NM Agency on Aging </a:t>
            </a:r>
          </a:p>
          <a:p>
            <a:pPr algn="r"/>
            <a:r>
              <a:rPr lang="en-US" sz="6400" dirty="0"/>
              <a:t> May/June 2024</a:t>
            </a:r>
          </a:p>
          <a:p>
            <a:pPr algn="r"/>
            <a:r>
              <a:rPr lang="en-US" sz="6400" b="1" dirty="0"/>
              <a:t>Constance Rudnicki </a:t>
            </a:r>
            <a:r>
              <a:rPr lang="en-US" sz="6400" dirty="0"/>
              <a:t>MS, RDN, LD</a:t>
            </a:r>
          </a:p>
          <a:p>
            <a:pPr algn="r"/>
            <a:r>
              <a:rPr lang="en-US" sz="6400" dirty="0"/>
              <a:t>Registered Dietitian/Nutritionist</a:t>
            </a:r>
          </a:p>
          <a:p>
            <a:pPr algn="r"/>
            <a:r>
              <a:rPr lang="en-US" sz="6400" b="1" dirty="0"/>
              <a:t>Karen Zarrella </a:t>
            </a:r>
            <a:r>
              <a:rPr lang="en-US" sz="6400" dirty="0"/>
              <a:t>- Nutrition Education Intern</a:t>
            </a:r>
          </a:p>
          <a:p>
            <a:endParaRPr lang="en-US" dirty="0"/>
          </a:p>
        </p:txBody>
      </p:sp>
      <p:pic>
        <p:nvPicPr>
          <p:cNvPr id="4" name="Picture 3">
            <a:extLst>
              <a:ext uri="{FF2B5EF4-FFF2-40B4-BE49-F238E27FC236}">
                <a16:creationId xmlns:a16="http://schemas.microsoft.com/office/drawing/2014/main" id="{DBE94769-92BC-86AA-BF6C-BB4614692C44}"/>
              </a:ext>
            </a:extLst>
          </p:cNvPr>
          <p:cNvPicPr>
            <a:picLocks noChangeAspect="1"/>
          </p:cNvPicPr>
          <p:nvPr/>
        </p:nvPicPr>
        <p:blipFill>
          <a:blip r:embed="rId2"/>
          <a:stretch>
            <a:fillRect/>
          </a:stretch>
        </p:blipFill>
        <p:spPr>
          <a:xfrm>
            <a:off x="9833506" y="188311"/>
            <a:ext cx="1971675" cy="2324100"/>
          </a:xfrm>
          <a:prstGeom prst="rect">
            <a:avLst/>
          </a:prstGeom>
        </p:spPr>
      </p:pic>
      <p:pic>
        <p:nvPicPr>
          <p:cNvPr id="5" name="Picture 4">
            <a:extLst>
              <a:ext uri="{FF2B5EF4-FFF2-40B4-BE49-F238E27FC236}">
                <a16:creationId xmlns:a16="http://schemas.microsoft.com/office/drawing/2014/main" id="{36733262-67CC-E4D8-1895-1AF1F4714D88}"/>
              </a:ext>
            </a:extLst>
          </p:cNvPr>
          <p:cNvPicPr>
            <a:picLocks noChangeAspect="1"/>
          </p:cNvPicPr>
          <p:nvPr/>
        </p:nvPicPr>
        <p:blipFill>
          <a:blip r:embed="rId3"/>
          <a:stretch>
            <a:fillRect/>
          </a:stretch>
        </p:blipFill>
        <p:spPr>
          <a:xfrm>
            <a:off x="619006" y="442524"/>
            <a:ext cx="1505358" cy="1082091"/>
          </a:xfrm>
          <a:prstGeom prst="rect">
            <a:avLst/>
          </a:prstGeom>
        </p:spPr>
      </p:pic>
    </p:spTree>
    <p:extLst>
      <p:ext uri="{BB962C8B-B14F-4D97-AF65-F5344CB8AC3E}">
        <p14:creationId xmlns:p14="http://schemas.microsoft.com/office/powerpoint/2010/main" val="3784400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863AD45-F025-4500-8898-7DE237E4C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10A6F-580E-F6D4-B84B-EBFFA5E67968}"/>
              </a:ext>
            </a:extLst>
          </p:cNvPr>
          <p:cNvSpPr>
            <a:spLocks noGrp="1"/>
          </p:cNvSpPr>
          <p:nvPr>
            <p:ph type="title"/>
          </p:nvPr>
        </p:nvSpPr>
        <p:spPr>
          <a:xfrm>
            <a:off x="382280" y="484632"/>
            <a:ext cx="6743844" cy="1609344"/>
          </a:xfrm>
        </p:spPr>
        <p:txBody>
          <a:bodyPr>
            <a:normAutofit/>
          </a:bodyPr>
          <a:lstStyle/>
          <a:p>
            <a:pPr algn="ctr"/>
            <a:r>
              <a:rPr lang="en-US" sz="4800" dirty="0"/>
              <a:t>How will you communicate with your seniors?</a:t>
            </a:r>
          </a:p>
        </p:txBody>
      </p:sp>
      <p:sp>
        <p:nvSpPr>
          <p:cNvPr id="3" name="Content Placeholder 2">
            <a:extLst>
              <a:ext uri="{FF2B5EF4-FFF2-40B4-BE49-F238E27FC236}">
                <a16:creationId xmlns:a16="http://schemas.microsoft.com/office/drawing/2014/main" id="{0C643B36-50E7-93A0-4B20-B55E8080BAFF}"/>
              </a:ext>
            </a:extLst>
          </p:cNvPr>
          <p:cNvSpPr>
            <a:spLocks noGrp="1"/>
          </p:cNvSpPr>
          <p:nvPr>
            <p:ph idx="1"/>
          </p:nvPr>
        </p:nvSpPr>
        <p:spPr>
          <a:xfrm>
            <a:off x="382279" y="2121408"/>
            <a:ext cx="6743845" cy="4016842"/>
          </a:xfrm>
        </p:spPr>
        <p:txBody>
          <a:bodyPr>
            <a:normAutofit/>
          </a:bodyPr>
          <a:lstStyle/>
          <a:p>
            <a:pPr marL="0" indent="0">
              <a:buNone/>
            </a:pPr>
            <a:endParaRPr lang="en-US" sz="1800" dirty="0"/>
          </a:p>
          <a:p>
            <a:pPr marL="0" indent="0">
              <a:lnSpc>
                <a:spcPct val="150000"/>
              </a:lnSpc>
              <a:buNone/>
            </a:pPr>
            <a:r>
              <a:rPr lang="en-US" sz="1800" dirty="0"/>
              <a:t>A “call tree” is a simple way of reaching out to your seniors during an emergency. By assigning names and phone numbers to your staff (or volunteers), seniors can be reached promptly during an emergency. Remember that the message that is transmitted needs to be consistent with all the messages being delivered during the emergency.  </a:t>
            </a:r>
          </a:p>
        </p:txBody>
      </p:sp>
      <p:pic>
        <p:nvPicPr>
          <p:cNvPr id="5" name="Picture 4" descr="A cellphone with a face icon&#10;&#10;Description automatically generated with medium confidence">
            <a:extLst>
              <a:ext uri="{FF2B5EF4-FFF2-40B4-BE49-F238E27FC236}">
                <a16:creationId xmlns:a16="http://schemas.microsoft.com/office/drawing/2014/main" id="{AC6A6AD0-6A51-A146-6005-AADA11BA8DB0}"/>
              </a:ext>
            </a:extLst>
          </p:cNvPr>
          <p:cNvPicPr>
            <a:picLocks noChangeAspect="1"/>
          </p:cNvPicPr>
          <p:nvPr/>
        </p:nvPicPr>
        <p:blipFill rotWithShape="1">
          <a:blip r:embed="rId3"/>
          <a:srcRect l="17874" r="18322"/>
          <a:stretch/>
        </p:blipFill>
        <p:spPr>
          <a:xfrm>
            <a:off x="8203460" y="640080"/>
            <a:ext cx="3369177" cy="5280471"/>
          </a:xfrm>
          <a:prstGeom prst="rect">
            <a:avLst/>
          </a:prstGeom>
        </p:spPr>
      </p:pic>
      <p:grpSp>
        <p:nvGrpSpPr>
          <p:cNvPr id="20" name="Group 19">
            <a:extLst>
              <a:ext uri="{FF2B5EF4-FFF2-40B4-BE49-F238E27FC236}">
                <a16:creationId xmlns:a16="http://schemas.microsoft.com/office/drawing/2014/main" id="{639A5BF8-72C2-43E2-A19E-D54875260B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892693D9-6EE8-42C4-B9CB-C347A34A5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6EB50024-24B3-46AB-9E69-716EE188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03010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9" name="Rectangle 18">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3" y="1110053"/>
            <a:ext cx="663143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1CEA8-4ADD-EE09-7F24-1185FBEEDAE4}"/>
              </a:ext>
            </a:extLst>
          </p:cNvPr>
          <p:cNvSpPr>
            <a:spLocks noGrp="1"/>
          </p:cNvSpPr>
          <p:nvPr>
            <p:ph type="title"/>
          </p:nvPr>
        </p:nvSpPr>
        <p:spPr>
          <a:xfrm>
            <a:off x="1248156" y="1432223"/>
            <a:ext cx="5965470" cy="3195195"/>
          </a:xfrm>
        </p:spPr>
        <p:txBody>
          <a:bodyPr vert="horz" lIns="91440" tIns="45720" rIns="91440" bIns="45720" rtlCol="0" anchor="ctr">
            <a:normAutofit/>
          </a:bodyPr>
          <a:lstStyle/>
          <a:p>
            <a:pPr>
              <a:lnSpc>
                <a:spcPct val="80000"/>
              </a:lnSpc>
            </a:pPr>
            <a:r>
              <a:rPr lang="en-US" sz="5600">
                <a:blipFill dpi="0" rotWithShape="1">
                  <a:blip r:embed="rId5"/>
                  <a:srcRect/>
                  <a:tile tx="6350" ty="-127000" sx="65000" sy="64000" flip="none" algn="tl"/>
                </a:blipFill>
              </a:rPr>
              <a:t>A good plan will ensure that managers and their staff are prepared</a:t>
            </a:r>
          </a:p>
        </p:txBody>
      </p:sp>
      <p:sp>
        <p:nvSpPr>
          <p:cNvPr id="25" name="Rectangle 24">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27">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16B6CE98-8A33-A96B-35B4-CBE5C434E06F}"/>
              </a:ext>
            </a:extLst>
          </p:cNvPr>
          <p:cNvPicPr>
            <a:picLocks noChangeAspect="1"/>
          </p:cNvPicPr>
          <p:nvPr/>
        </p:nvPicPr>
        <p:blipFill>
          <a:blip r:embed="rId7"/>
          <a:stretch>
            <a:fillRect/>
          </a:stretch>
        </p:blipFill>
        <p:spPr>
          <a:xfrm>
            <a:off x="7929146" y="1639540"/>
            <a:ext cx="3542002" cy="3111203"/>
          </a:xfrm>
          <a:prstGeom prst="rect">
            <a:avLst/>
          </a:prstGeom>
        </p:spPr>
      </p:pic>
    </p:spTree>
    <p:extLst>
      <p:ext uri="{BB962C8B-B14F-4D97-AF65-F5344CB8AC3E}">
        <p14:creationId xmlns:p14="http://schemas.microsoft.com/office/powerpoint/2010/main" val="30832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FE294-E429-4752-2AC4-50B1B27E5C6E}"/>
              </a:ext>
            </a:extLst>
          </p:cNvPr>
          <p:cNvSpPr>
            <a:spLocks noGrp="1"/>
          </p:cNvSpPr>
          <p:nvPr>
            <p:ph type="title"/>
          </p:nvPr>
        </p:nvSpPr>
        <p:spPr>
          <a:xfrm>
            <a:off x="8156350" y="484632"/>
            <a:ext cx="3544035" cy="1609344"/>
          </a:xfrm>
          <a:ln>
            <a:noFill/>
          </a:ln>
        </p:spPr>
        <p:txBody>
          <a:bodyPr>
            <a:normAutofit/>
          </a:bodyPr>
          <a:lstStyle/>
          <a:p>
            <a:pPr algn="ctr"/>
            <a:r>
              <a:rPr lang="en-US" sz="3200" dirty="0"/>
              <a:t>Food Safety during an emergency</a:t>
            </a:r>
          </a:p>
        </p:txBody>
      </p:sp>
      <p:pic>
        <p:nvPicPr>
          <p:cNvPr id="5" name="Picture 4">
            <a:extLst>
              <a:ext uri="{FF2B5EF4-FFF2-40B4-BE49-F238E27FC236}">
                <a16:creationId xmlns:a16="http://schemas.microsoft.com/office/drawing/2014/main" id="{20276687-A1D8-0F76-476E-BF6F6E12969B}"/>
              </a:ext>
            </a:extLst>
          </p:cNvPr>
          <p:cNvPicPr>
            <a:picLocks noChangeAspect="1"/>
          </p:cNvPicPr>
          <p:nvPr/>
        </p:nvPicPr>
        <p:blipFill>
          <a:blip r:embed="rId5"/>
          <a:stretch>
            <a:fillRect/>
          </a:stretch>
        </p:blipFill>
        <p:spPr>
          <a:xfrm>
            <a:off x="633999" y="1145776"/>
            <a:ext cx="6882269" cy="4576708"/>
          </a:xfrm>
          <a:prstGeom prst="rect">
            <a:avLst/>
          </a:prstGeom>
        </p:spPr>
      </p:pic>
      <p:sp>
        <p:nvSpPr>
          <p:cNvPr id="3" name="Content Placeholder 2">
            <a:extLst>
              <a:ext uri="{FF2B5EF4-FFF2-40B4-BE49-F238E27FC236}">
                <a16:creationId xmlns:a16="http://schemas.microsoft.com/office/drawing/2014/main" id="{4B8904C3-E493-F380-0BF3-4DD17BD365C6}"/>
              </a:ext>
            </a:extLst>
          </p:cNvPr>
          <p:cNvSpPr>
            <a:spLocks noGrp="1"/>
          </p:cNvSpPr>
          <p:nvPr>
            <p:ph idx="1"/>
          </p:nvPr>
        </p:nvSpPr>
        <p:spPr>
          <a:xfrm>
            <a:off x="8156351" y="2121407"/>
            <a:ext cx="3544034" cy="2323843"/>
          </a:xfrm>
        </p:spPr>
        <p:txBody>
          <a:bodyPr>
            <a:noAutofit/>
          </a:bodyPr>
          <a:lstStyle/>
          <a:p>
            <a:pPr marL="0" indent="0">
              <a:lnSpc>
                <a:spcPct val="100000"/>
              </a:lnSpc>
              <a:buNone/>
            </a:pPr>
            <a:r>
              <a:rPr lang="en-US" sz="1600" dirty="0"/>
              <a:t>Without electricity or a cold source, foods stored in refrigerators and freezers can become unsafe. Bacteria in food grow rapidly at </a:t>
            </a:r>
            <a:r>
              <a:rPr lang="en-US" sz="1600" dirty="0">
                <a:solidFill>
                  <a:srgbClr val="FF0000"/>
                </a:solidFill>
              </a:rPr>
              <a:t>temperatures between 40 - 140 °F </a:t>
            </a:r>
            <a:r>
              <a:rPr lang="en-US" sz="1600" dirty="0"/>
              <a:t>(4.4 - 60 °C) and if these foods are consumed, illness can occur.</a:t>
            </a:r>
          </a:p>
        </p:txBody>
      </p:sp>
      <p:grpSp>
        <p:nvGrpSpPr>
          <p:cNvPr id="19" name="Group 18">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3578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4A64-DC75-580B-CD58-0F67F7D0C672}"/>
              </a:ext>
            </a:extLst>
          </p:cNvPr>
          <p:cNvSpPr>
            <a:spLocks noGrp="1"/>
          </p:cNvSpPr>
          <p:nvPr>
            <p:ph type="title"/>
          </p:nvPr>
        </p:nvSpPr>
        <p:spPr>
          <a:xfrm>
            <a:off x="1069848" y="484632"/>
            <a:ext cx="10058400" cy="1126885"/>
          </a:xfrm>
          <a:solidFill>
            <a:schemeClr val="bg1">
              <a:lumMod val="85000"/>
            </a:schemeClr>
          </a:solidFill>
        </p:spPr>
        <p:txBody>
          <a:bodyPr/>
          <a:lstStyle/>
          <a:p>
            <a:r>
              <a:rPr lang="en-US" dirty="0"/>
              <a:t>Cold foods</a:t>
            </a:r>
          </a:p>
        </p:txBody>
      </p:sp>
      <p:sp>
        <p:nvSpPr>
          <p:cNvPr id="3" name="Content Placeholder 2">
            <a:extLst>
              <a:ext uri="{FF2B5EF4-FFF2-40B4-BE49-F238E27FC236}">
                <a16:creationId xmlns:a16="http://schemas.microsoft.com/office/drawing/2014/main" id="{143E748D-9C99-08BF-5EB2-5B63B50004D3}"/>
              </a:ext>
            </a:extLst>
          </p:cNvPr>
          <p:cNvSpPr>
            <a:spLocks noGrp="1"/>
          </p:cNvSpPr>
          <p:nvPr>
            <p:ph idx="1"/>
          </p:nvPr>
        </p:nvSpPr>
        <p:spPr/>
        <p:txBody>
          <a:bodyPr/>
          <a:lstStyle/>
          <a:p>
            <a:r>
              <a:rPr lang="en-US" dirty="0"/>
              <a:t>Food can be maintained cold in the refrigerator for </a:t>
            </a:r>
            <a:r>
              <a:rPr lang="en-US" dirty="0">
                <a:solidFill>
                  <a:srgbClr val="C00000"/>
                </a:solidFill>
              </a:rPr>
              <a:t>4 hours</a:t>
            </a:r>
            <a:r>
              <a:rPr lang="en-US" dirty="0"/>
              <a:t> if the door is </a:t>
            </a:r>
            <a:r>
              <a:rPr lang="en-US" dirty="0">
                <a:solidFill>
                  <a:srgbClr val="C00000"/>
                </a:solidFill>
              </a:rPr>
              <a:t>unopened.</a:t>
            </a:r>
            <a:r>
              <a:rPr lang="en-US" dirty="0"/>
              <a:t> After 4 hours without power, refrigerated perishable food must be thrown away (i.e. meat, poultry, fish, soft cheese, milk, eggs, leftovers, and deli items).</a:t>
            </a:r>
          </a:p>
          <a:p>
            <a:r>
              <a:rPr lang="en-US" dirty="0"/>
              <a:t>A </a:t>
            </a:r>
            <a:r>
              <a:rPr lang="en-US" dirty="0">
                <a:solidFill>
                  <a:srgbClr val="C00000"/>
                </a:solidFill>
              </a:rPr>
              <a:t>full</a:t>
            </a:r>
            <a:r>
              <a:rPr lang="en-US" dirty="0"/>
              <a:t> freezer will hold the temperature for approximately </a:t>
            </a:r>
            <a:r>
              <a:rPr lang="en-US" dirty="0">
                <a:solidFill>
                  <a:srgbClr val="C00000"/>
                </a:solidFill>
              </a:rPr>
              <a:t>48 hours</a:t>
            </a:r>
            <a:r>
              <a:rPr lang="en-US" dirty="0"/>
              <a:t> if the door remains </a:t>
            </a:r>
            <a:r>
              <a:rPr lang="en-US" dirty="0">
                <a:solidFill>
                  <a:srgbClr val="C00000"/>
                </a:solidFill>
              </a:rPr>
              <a:t>closed.</a:t>
            </a:r>
            <a:r>
              <a:rPr lang="en-US" dirty="0"/>
              <a:t> </a:t>
            </a:r>
          </a:p>
          <a:p>
            <a:r>
              <a:rPr lang="en-US" dirty="0"/>
              <a:t>A </a:t>
            </a:r>
            <a:r>
              <a:rPr lang="en-US" dirty="0">
                <a:solidFill>
                  <a:srgbClr val="C00000"/>
                </a:solidFill>
              </a:rPr>
              <a:t>half full </a:t>
            </a:r>
            <a:r>
              <a:rPr lang="en-US" dirty="0"/>
              <a:t>freezer will hold the temperature for approximately </a:t>
            </a:r>
            <a:r>
              <a:rPr lang="en-US" dirty="0">
                <a:solidFill>
                  <a:srgbClr val="C00000"/>
                </a:solidFill>
              </a:rPr>
              <a:t>24 hours</a:t>
            </a:r>
            <a:r>
              <a:rPr lang="en-US" dirty="0"/>
              <a:t> if the door remains </a:t>
            </a:r>
            <a:r>
              <a:rPr lang="en-US" dirty="0">
                <a:solidFill>
                  <a:srgbClr val="C00000"/>
                </a:solidFill>
              </a:rPr>
              <a:t>closed</a:t>
            </a:r>
            <a:r>
              <a:rPr lang="en-US" dirty="0"/>
              <a:t>. </a:t>
            </a:r>
          </a:p>
          <a:p>
            <a:r>
              <a:rPr lang="en-US" dirty="0">
                <a:solidFill>
                  <a:srgbClr val="C00000"/>
                </a:solidFill>
              </a:rPr>
              <a:t>Never taste a food to determine if its safe.</a:t>
            </a:r>
          </a:p>
        </p:txBody>
      </p:sp>
      <p:pic>
        <p:nvPicPr>
          <p:cNvPr id="4" name="Picture 3">
            <a:extLst>
              <a:ext uri="{FF2B5EF4-FFF2-40B4-BE49-F238E27FC236}">
                <a16:creationId xmlns:a16="http://schemas.microsoft.com/office/drawing/2014/main" id="{66CEB4F1-B0C8-5249-91EE-485A36D835B6}"/>
              </a:ext>
            </a:extLst>
          </p:cNvPr>
          <p:cNvPicPr>
            <a:picLocks noChangeAspect="1"/>
          </p:cNvPicPr>
          <p:nvPr/>
        </p:nvPicPr>
        <p:blipFill>
          <a:blip r:embed="rId3"/>
          <a:stretch>
            <a:fillRect/>
          </a:stretch>
        </p:blipFill>
        <p:spPr>
          <a:xfrm>
            <a:off x="7731659" y="4891380"/>
            <a:ext cx="2293933" cy="1718236"/>
          </a:xfrm>
          <a:prstGeom prst="rect">
            <a:avLst/>
          </a:prstGeom>
        </p:spPr>
      </p:pic>
    </p:spTree>
    <p:extLst>
      <p:ext uri="{BB962C8B-B14F-4D97-AF65-F5344CB8AC3E}">
        <p14:creationId xmlns:p14="http://schemas.microsoft.com/office/powerpoint/2010/main" val="1900708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BD9A-8532-5019-160A-43FFF5E386CD}"/>
              </a:ext>
            </a:extLst>
          </p:cNvPr>
          <p:cNvSpPr>
            <a:spLocks noGrp="1"/>
          </p:cNvSpPr>
          <p:nvPr>
            <p:ph type="title"/>
          </p:nvPr>
        </p:nvSpPr>
        <p:spPr>
          <a:xfrm>
            <a:off x="1069848" y="484632"/>
            <a:ext cx="10058400" cy="1054457"/>
          </a:xfrm>
          <a:solidFill>
            <a:schemeClr val="bg1">
              <a:lumMod val="85000"/>
            </a:schemeClr>
          </a:solidFill>
        </p:spPr>
        <p:txBody>
          <a:bodyPr/>
          <a:lstStyle/>
          <a:p>
            <a:r>
              <a:rPr lang="en-US" dirty="0"/>
              <a:t>Cold foods- Appliance thermometer</a:t>
            </a:r>
          </a:p>
        </p:txBody>
      </p:sp>
      <p:sp>
        <p:nvSpPr>
          <p:cNvPr id="3" name="Content Placeholder 2">
            <a:extLst>
              <a:ext uri="{FF2B5EF4-FFF2-40B4-BE49-F238E27FC236}">
                <a16:creationId xmlns:a16="http://schemas.microsoft.com/office/drawing/2014/main" id="{1E6FF9C5-3BB7-5FCA-EC0D-DD15EE65511D}"/>
              </a:ext>
            </a:extLst>
          </p:cNvPr>
          <p:cNvSpPr>
            <a:spLocks noGrp="1"/>
          </p:cNvSpPr>
          <p:nvPr>
            <p:ph idx="1"/>
          </p:nvPr>
        </p:nvSpPr>
        <p:spPr>
          <a:xfrm>
            <a:off x="3206878" y="1867532"/>
            <a:ext cx="7921369" cy="3718456"/>
          </a:xfrm>
        </p:spPr>
        <p:txBody>
          <a:bodyPr/>
          <a:lstStyle/>
          <a:p>
            <a:pPr marL="0" indent="0">
              <a:buNone/>
            </a:pPr>
            <a:r>
              <a:rPr lang="en-US" dirty="0"/>
              <a:t>Place an appliance thermometer in the warmest location of the refrigerator or freezer. Make sure it can be viewed easily.  If possible, have an exterior gauge to avoid having to open the door.</a:t>
            </a:r>
          </a:p>
          <a:p>
            <a:pPr marL="0" indent="0">
              <a:buNone/>
            </a:pPr>
            <a:endParaRPr lang="en-US" dirty="0"/>
          </a:p>
        </p:txBody>
      </p:sp>
      <p:sp>
        <p:nvSpPr>
          <p:cNvPr id="5" name="TextBox 4">
            <a:extLst>
              <a:ext uri="{FF2B5EF4-FFF2-40B4-BE49-F238E27FC236}">
                <a16:creationId xmlns:a16="http://schemas.microsoft.com/office/drawing/2014/main" id="{E130817F-ABDF-C966-2991-B83891B5BC77}"/>
              </a:ext>
            </a:extLst>
          </p:cNvPr>
          <p:cNvSpPr txBox="1"/>
          <p:nvPr/>
        </p:nvSpPr>
        <p:spPr>
          <a:xfrm>
            <a:off x="4650493" y="3265095"/>
            <a:ext cx="6097508" cy="1015663"/>
          </a:xfrm>
          <a:prstGeom prst="rect">
            <a:avLst/>
          </a:prstGeom>
          <a:noFill/>
        </p:spPr>
        <p:txBody>
          <a:bodyPr wrap="square">
            <a:spAutoFit/>
          </a:bodyPr>
          <a:lstStyle/>
          <a:p>
            <a:r>
              <a:rPr lang="en-US" sz="2000" dirty="0"/>
              <a:t>Food may be safely refrozen if it still has ice crystals or is at 40°F or less when checked with a food thermometer.</a:t>
            </a:r>
          </a:p>
        </p:txBody>
      </p:sp>
      <p:pic>
        <p:nvPicPr>
          <p:cNvPr id="6" name="Picture 5">
            <a:extLst>
              <a:ext uri="{FF2B5EF4-FFF2-40B4-BE49-F238E27FC236}">
                <a16:creationId xmlns:a16="http://schemas.microsoft.com/office/drawing/2014/main" id="{BD1B617F-A97F-45BA-BC2C-168FCC54A947}"/>
              </a:ext>
            </a:extLst>
          </p:cNvPr>
          <p:cNvPicPr>
            <a:picLocks noChangeAspect="1"/>
          </p:cNvPicPr>
          <p:nvPr/>
        </p:nvPicPr>
        <p:blipFill>
          <a:blip r:embed="rId3"/>
          <a:stretch>
            <a:fillRect/>
          </a:stretch>
        </p:blipFill>
        <p:spPr>
          <a:xfrm>
            <a:off x="1063753" y="1610524"/>
            <a:ext cx="2143125" cy="2143125"/>
          </a:xfrm>
          <a:prstGeom prst="rect">
            <a:avLst/>
          </a:prstGeom>
        </p:spPr>
      </p:pic>
      <p:pic>
        <p:nvPicPr>
          <p:cNvPr id="7" name="Picture 6">
            <a:extLst>
              <a:ext uri="{FF2B5EF4-FFF2-40B4-BE49-F238E27FC236}">
                <a16:creationId xmlns:a16="http://schemas.microsoft.com/office/drawing/2014/main" id="{50C78A88-4A30-C1B9-8CD3-396B27776B6F}"/>
              </a:ext>
            </a:extLst>
          </p:cNvPr>
          <p:cNvPicPr>
            <a:picLocks noChangeAspect="1"/>
          </p:cNvPicPr>
          <p:nvPr/>
        </p:nvPicPr>
        <p:blipFill>
          <a:blip r:embed="rId4"/>
          <a:stretch>
            <a:fillRect/>
          </a:stretch>
        </p:blipFill>
        <p:spPr>
          <a:xfrm>
            <a:off x="891737" y="3867727"/>
            <a:ext cx="2505641" cy="2505641"/>
          </a:xfrm>
          <a:prstGeom prst="rect">
            <a:avLst/>
          </a:prstGeom>
        </p:spPr>
      </p:pic>
    </p:spTree>
    <p:extLst>
      <p:ext uri="{BB962C8B-B14F-4D97-AF65-F5344CB8AC3E}">
        <p14:creationId xmlns:p14="http://schemas.microsoft.com/office/powerpoint/2010/main" val="203862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942C3-0FC7-E723-EC32-5288AD9731AE}"/>
              </a:ext>
            </a:extLst>
          </p:cNvPr>
          <p:cNvPicPr>
            <a:picLocks noChangeAspect="1"/>
          </p:cNvPicPr>
          <p:nvPr/>
        </p:nvPicPr>
        <p:blipFill>
          <a:blip r:embed="rId3"/>
          <a:stretch>
            <a:fillRect/>
          </a:stretch>
        </p:blipFill>
        <p:spPr>
          <a:xfrm rot="5400000">
            <a:off x="1589676" y="4193188"/>
            <a:ext cx="2634135" cy="2695490"/>
          </a:xfrm>
          <a:prstGeom prst="rect">
            <a:avLst/>
          </a:prstGeom>
        </p:spPr>
      </p:pic>
      <p:sp>
        <p:nvSpPr>
          <p:cNvPr id="2" name="Title 1">
            <a:extLst>
              <a:ext uri="{FF2B5EF4-FFF2-40B4-BE49-F238E27FC236}">
                <a16:creationId xmlns:a16="http://schemas.microsoft.com/office/drawing/2014/main" id="{7DF7D2C5-9D1A-6CC1-B79B-C45613EE5143}"/>
              </a:ext>
            </a:extLst>
          </p:cNvPr>
          <p:cNvSpPr>
            <a:spLocks noGrp="1"/>
          </p:cNvSpPr>
          <p:nvPr>
            <p:ph type="title"/>
          </p:nvPr>
        </p:nvSpPr>
        <p:spPr>
          <a:xfrm>
            <a:off x="1069848" y="484632"/>
            <a:ext cx="8731504" cy="1099724"/>
          </a:xfrm>
          <a:solidFill>
            <a:schemeClr val="accent2">
              <a:lumMod val="20000"/>
              <a:lumOff val="80000"/>
            </a:schemeClr>
          </a:solidFill>
        </p:spPr>
        <p:txBody>
          <a:bodyPr/>
          <a:lstStyle/>
          <a:p>
            <a:r>
              <a:rPr lang="en-US" dirty="0"/>
              <a:t>Be Prepared – in advance</a:t>
            </a:r>
          </a:p>
        </p:txBody>
      </p:sp>
      <p:sp>
        <p:nvSpPr>
          <p:cNvPr id="3" name="Content Placeholder 2">
            <a:extLst>
              <a:ext uri="{FF2B5EF4-FFF2-40B4-BE49-F238E27FC236}">
                <a16:creationId xmlns:a16="http://schemas.microsoft.com/office/drawing/2014/main" id="{37FFF039-E70F-C7E6-2AFC-113B50C05CBF}"/>
              </a:ext>
            </a:extLst>
          </p:cNvPr>
          <p:cNvSpPr>
            <a:spLocks noGrp="1"/>
          </p:cNvSpPr>
          <p:nvPr>
            <p:ph idx="1"/>
          </p:nvPr>
        </p:nvSpPr>
        <p:spPr/>
        <p:txBody>
          <a:bodyPr/>
          <a:lstStyle/>
          <a:p>
            <a:r>
              <a:rPr lang="en-US" dirty="0"/>
              <a:t>Freeze and store containers of water for ice to help keep food cold in the refrigerator and freezer.</a:t>
            </a:r>
          </a:p>
          <a:p>
            <a:r>
              <a:rPr lang="en-US" dirty="0"/>
              <a:t>Have insulated containers on hand in case the power is out for more than 4 hours.</a:t>
            </a:r>
          </a:p>
          <a:p>
            <a:r>
              <a:rPr lang="en-US" dirty="0"/>
              <a:t>Freeze gel packs ahead of time for the insulated containers. You could also purchase or make ice cubes to store.</a:t>
            </a:r>
          </a:p>
          <a:p>
            <a:r>
              <a:rPr lang="en-US" dirty="0"/>
              <a:t>Obtain dry or safe block ice to keep your refrigerator and freeze cold if the power is going to be out for a prolonged period of time.</a:t>
            </a:r>
          </a:p>
        </p:txBody>
      </p:sp>
      <p:pic>
        <p:nvPicPr>
          <p:cNvPr id="6" name="Picture 5">
            <a:extLst>
              <a:ext uri="{FF2B5EF4-FFF2-40B4-BE49-F238E27FC236}">
                <a16:creationId xmlns:a16="http://schemas.microsoft.com/office/drawing/2014/main" id="{FD51DDB8-0C1F-5AE6-CB55-96A188C179B7}"/>
              </a:ext>
            </a:extLst>
          </p:cNvPr>
          <p:cNvPicPr>
            <a:picLocks noChangeAspect="1"/>
          </p:cNvPicPr>
          <p:nvPr/>
        </p:nvPicPr>
        <p:blipFill>
          <a:blip r:embed="rId4"/>
          <a:stretch>
            <a:fillRect/>
          </a:stretch>
        </p:blipFill>
        <p:spPr>
          <a:xfrm>
            <a:off x="9945086" y="276944"/>
            <a:ext cx="1775570" cy="1376365"/>
          </a:xfrm>
          <a:prstGeom prst="rect">
            <a:avLst/>
          </a:prstGeom>
        </p:spPr>
      </p:pic>
      <p:pic>
        <p:nvPicPr>
          <p:cNvPr id="4" name="Picture 3">
            <a:extLst>
              <a:ext uri="{FF2B5EF4-FFF2-40B4-BE49-F238E27FC236}">
                <a16:creationId xmlns:a16="http://schemas.microsoft.com/office/drawing/2014/main" id="{46CE9D36-6C91-85FC-4DC1-B7FB4FAE31FC}"/>
              </a:ext>
            </a:extLst>
          </p:cNvPr>
          <p:cNvPicPr>
            <a:picLocks noChangeAspect="1"/>
          </p:cNvPicPr>
          <p:nvPr/>
        </p:nvPicPr>
        <p:blipFill>
          <a:blip r:embed="rId5"/>
          <a:stretch>
            <a:fillRect/>
          </a:stretch>
        </p:blipFill>
        <p:spPr>
          <a:xfrm>
            <a:off x="8986419" y="4380584"/>
            <a:ext cx="1917333" cy="1885163"/>
          </a:xfrm>
          <a:prstGeom prst="rect">
            <a:avLst/>
          </a:prstGeom>
        </p:spPr>
      </p:pic>
      <p:pic>
        <p:nvPicPr>
          <p:cNvPr id="8" name="Picture 7">
            <a:extLst>
              <a:ext uri="{FF2B5EF4-FFF2-40B4-BE49-F238E27FC236}">
                <a16:creationId xmlns:a16="http://schemas.microsoft.com/office/drawing/2014/main" id="{9ABBACBB-306B-AC88-198D-A731899721C3}"/>
              </a:ext>
            </a:extLst>
          </p:cNvPr>
          <p:cNvPicPr>
            <a:picLocks noChangeAspect="1"/>
          </p:cNvPicPr>
          <p:nvPr/>
        </p:nvPicPr>
        <p:blipFill>
          <a:blip r:embed="rId6"/>
          <a:stretch>
            <a:fillRect/>
          </a:stretch>
        </p:blipFill>
        <p:spPr>
          <a:xfrm>
            <a:off x="5286670" y="4718883"/>
            <a:ext cx="2495550" cy="1838325"/>
          </a:xfrm>
          <a:prstGeom prst="rect">
            <a:avLst/>
          </a:prstGeom>
        </p:spPr>
      </p:pic>
    </p:spTree>
    <p:extLst>
      <p:ext uri="{BB962C8B-B14F-4D97-AF65-F5344CB8AC3E}">
        <p14:creationId xmlns:p14="http://schemas.microsoft.com/office/powerpoint/2010/main" val="77613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8D56-B7DA-6907-B5F6-E2AD08C59DE7}"/>
              </a:ext>
            </a:extLst>
          </p:cNvPr>
          <p:cNvSpPr>
            <a:spLocks noGrp="1"/>
          </p:cNvSpPr>
          <p:nvPr>
            <p:ph type="title"/>
          </p:nvPr>
        </p:nvSpPr>
        <p:spPr>
          <a:xfrm>
            <a:off x="1069848" y="484632"/>
            <a:ext cx="10058400" cy="1235526"/>
          </a:xfrm>
          <a:solidFill>
            <a:schemeClr val="accent2">
              <a:lumMod val="20000"/>
              <a:lumOff val="80000"/>
            </a:schemeClr>
          </a:solidFill>
        </p:spPr>
        <p:txBody>
          <a:bodyPr/>
          <a:lstStyle/>
          <a:p>
            <a:pPr algn="ctr"/>
            <a:r>
              <a:rPr lang="en-US" dirty="0"/>
              <a:t>Food for thought</a:t>
            </a:r>
          </a:p>
        </p:txBody>
      </p:sp>
      <p:sp>
        <p:nvSpPr>
          <p:cNvPr id="3" name="Content Placeholder 2">
            <a:extLst>
              <a:ext uri="{FF2B5EF4-FFF2-40B4-BE49-F238E27FC236}">
                <a16:creationId xmlns:a16="http://schemas.microsoft.com/office/drawing/2014/main" id="{785B459B-D89C-79BF-C124-6F869C5854A9}"/>
              </a:ext>
            </a:extLst>
          </p:cNvPr>
          <p:cNvSpPr>
            <a:spLocks noGrp="1"/>
          </p:cNvSpPr>
          <p:nvPr>
            <p:ph idx="1"/>
          </p:nvPr>
        </p:nvSpPr>
        <p:spPr>
          <a:xfrm>
            <a:off x="5320145" y="1813590"/>
            <a:ext cx="5805055" cy="4050792"/>
          </a:xfrm>
        </p:spPr>
        <p:txBody>
          <a:bodyPr>
            <a:normAutofit/>
          </a:bodyPr>
          <a:lstStyle/>
          <a:p>
            <a:pPr>
              <a:buFont typeface="Wingdings" panose="05000000000000000000" pitchFamily="2" charset="2"/>
              <a:buChar char="ü"/>
            </a:pPr>
            <a:r>
              <a:rPr lang="en-US" dirty="0"/>
              <a:t> </a:t>
            </a:r>
            <a:r>
              <a:rPr lang="en-US" sz="1800" dirty="0"/>
              <a:t>Rearrange frozen foods to avoid cross contamination during any anticipated thawing process.</a:t>
            </a:r>
          </a:p>
          <a:p>
            <a:pPr>
              <a:buFont typeface="Wingdings" panose="05000000000000000000" pitchFamily="2" charset="2"/>
              <a:buChar char="ü"/>
            </a:pPr>
            <a:r>
              <a:rPr lang="en-US" sz="1800" dirty="0"/>
              <a:t> Make sure to have drainage containers to collect liquids from melting freezers and refrigerators.</a:t>
            </a:r>
          </a:p>
          <a:p>
            <a:pPr>
              <a:buFont typeface="Wingdings" panose="05000000000000000000" pitchFamily="2" charset="2"/>
              <a:buChar char="ü"/>
            </a:pPr>
            <a:r>
              <a:rPr lang="en-US" sz="1800" dirty="0"/>
              <a:t> In case of flooding, make sure to store dry food products at least 12 inches off the floor. Food that is not in a waterproof container must be discarded if it comes into contact with any type of flood waters.</a:t>
            </a:r>
          </a:p>
          <a:p>
            <a:pPr marL="0" indent="0">
              <a:buNone/>
            </a:pPr>
            <a:r>
              <a:rPr lang="en-US" dirty="0">
                <a:solidFill>
                  <a:schemeClr val="accent1"/>
                </a:solidFill>
              </a:rPr>
              <a:t>When in doubt, throw it out!</a:t>
            </a:r>
          </a:p>
        </p:txBody>
      </p:sp>
      <p:pic>
        <p:nvPicPr>
          <p:cNvPr id="4" name="Picture 3">
            <a:extLst>
              <a:ext uri="{FF2B5EF4-FFF2-40B4-BE49-F238E27FC236}">
                <a16:creationId xmlns:a16="http://schemas.microsoft.com/office/drawing/2014/main" id="{4EF34A77-BB72-AED3-3C90-6348C0CAC6CC}"/>
              </a:ext>
            </a:extLst>
          </p:cNvPr>
          <p:cNvPicPr>
            <a:picLocks noChangeAspect="1"/>
          </p:cNvPicPr>
          <p:nvPr/>
        </p:nvPicPr>
        <p:blipFill>
          <a:blip r:embed="rId3"/>
          <a:stretch>
            <a:fillRect/>
          </a:stretch>
        </p:blipFill>
        <p:spPr>
          <a:xfrm>
            <a:off x="1320801" y="1813591"/>
            <a:ext cx="3168072" cy="4790410"/>
          </a:xfrm>
          <a:prstGeom prst="rect">
            <a:avLst/>
          </a:prstGeom>
        </p:spPr>
      </p:pic>
    </p:spTree>
    <p:extLst>
      <p:ext uri="{BB962C8B-B14F-4D97-AF65-F5344CB8AC3E}">
        <p14:creationId xmlns:p14="http://schemas.microsoft.com/office/powerpoint/2010/main" val="410244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2B9CE-6974-8387-6B15-28EF6FA136B7}"/>
              </a:ext>
            </a:extLst>
          </p:cNvPr>
          <p:cNvSpPr>
            <a:spLocks noGrp="1"/>
          </p:cNvSpPr>
          <p:nvPr>
            <p:ph type="title"/>
          </p:nvPr>
        </p:nvSpPr>
        <p:spPr>
          <a:xfrm>
            <a:off x="6386284" y="484632"/>
            <a:ext cx="4741963" cy="1971964"/>
          </a:xfrm>
        </p:spPr>
        <p:txBody>
          <a:bodyPr>
            <a:normAutofit/>
          </a:bodyPr>
          <a:lstStyle/>
          <a:p>
            <a:r>
              <a:rPr lang="en-US" sz="4800">
                <a:solidFill>
                  <a:schemeClr val="tx1"/>
                </a:solidFill>
              </a:rPr>
              <a:t>Emergency Menus</a:t>
            </a:r>
          </a:p>
        </p:txBody>
      </p:sp>
      <p:sp>
        <p:nvSpPr>
          <p:cNvPr id="12" name="Freeform: Shape 11">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Menu with solid fill">
            <a:extLst>
              <a:ext uri="{FF2B5EF4-FFF2-40B4-BE49-F238E27FC236}">
                <a16:creationId xmlns:a16="http://schemas.microsoft.com/office/drawing/2014/main" id="{2F958DC4-E617-42ED-09FD-49656F8EE4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396" y="1687625"/>
            <a:ext cx="3573675" cy="3573675"/>
          </a:xfrm>
          <a:prstGeom prst="rect">
            <a:avLst/>
          </a:prstGeom>
        </p:spPr>
      </p:pic>
      <p:sp>
        <p:nvSpPr>
          <p:cNvPr id="3" name="Content Placeholder 2">
            <a:extLst>
              <a:ext uri="{FF2B5EF4-FFF2-40B4-BE49-F238E27FC236}">
                <a16:creationId xmlns:a16="http://schemas.microsoft.com/office/drawing/2014/main" id="{2BB8678A-7D26-7633-4FD1-6B318AD064FE}"/>
              </a:ext>
            </a:extLst>
          </p:cNvPr>
          <p:cNvSpPr>
            <a:spLocks noGrp="1"/>
          </p:cNvSpPr>
          <p:nvPr>
            <p:ph idx="1"/>
          </p:nvPr>
        </p:nvSpPr>
        <p:spPr>
          <a:xfrm>
            <a:off x="6386286" y="2456596"/>
            <a:ext cx="4741962" cy="3715603"/>
          </a:xfrm>
        </p:spPr>
        <p:txBody>
          <a:bodyPr>
            <a:normAutofit/>
          </a:bodyPr>
          <a:lstStyle/>
          <a:p>
            <a:pPr marL="0" indent="0">
              <a:buNone/>
            </a:pPr>
            <a:r>
              <a:rPr lang="en-US" dirty="0"/>
              <a:t>Plan emergency menus that can be quickly deployed based on what you have available in your facility.</a:t>
            </a:r>
          </a:p>
          <a:p>
            <a:endParaRPr lang="en-US" dirty="0"/>
          </a:p>
        </p:txBody>
      </p:sp>
      <p:grpSp>
        <p:nvGrpSpPr>
          <p:cNvPr id="14" name="Group 13">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328910668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014B9D7-589F-A6E6-95DD-E1DCF3603DD7}"/>
              </a:ext>
            </a:extLst>
          </p:cNvPr>
          <p:cNvSpPr>
            <a:spLocks noGrp="1"/>
          </p:cNvSpPr>
          <p:nvPr>
            <p:ph type="title"/>
          </p:nvPr>
        </p:nvSpPr>
        <p:spPr>
          <a:xfrm>
            <a:off x="5939624" y="978010"/>
            <a:ext cx="5188624" cy="1831344"/>
          </a:xfrm>
        </p:spPr>
        <p:txBody>
          <a:bodyPr vert="horz" lIns="91440" tIns="45720" rIns="91440" bIns="45720" rtlCol="0" anchor="ctr">
            <a:normAutofit/>
          </a:bodyPr>
          <a:lstStyle/>
          <a:p>
            <a:pPr algn="ctr"/>
            <a:r>
              <a:rPr lang="en-US" sz="4800" dirty="0"/>
              <a:t>Emergency Food Supply</a:t>
            </a:r>
          </a:p>
        </p:txBody>
      </p:sp>
      <p:sp>
        <p:nvSpPr>
          <p:cNvPr id="17" name="Freeform: Shape 16">
            <a:extLst>
              <a:ext uri="{FF2B5EF4-FFF2-40B4-BE49-F238E27FC236}">
                <a16:creationId xmlns:a16="http://schemas.microsoft.com/office/drawing/2014/main" id="{271EEDE1-4FF3-4A74-BD95-6852CD023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9391" y="1673352"/>
            <a:ext cx="3502152" cy="3502152"/>
          </a:xfrm>
          <a:custGeom>
            <a:avLst/>
            <a:gdLst>
              <a:gd name="connsiteX0" fmla="*/ 1751076 w 3502152"/>
              <a:gd name="connsiteY0" fmla="*/ 228600 h 3502152"/>
              <a:gd name="connsiteX1" fmla="*/ 228600 w 3502152"/>
              <a:gd name="connsiteY1" fmla="*/ 1751076 h 3502152"/>
              <a:gd name="connsiteX2" fmla="*/ 1751076 w 3502152"/>
              <a:gd name="connsiteY2" fmla="*/ 3273552 h 3502152"/>
              <a:gd name="connsiteX3" fmla="*/ 3273552 w 3502152"/>
              <a:gd name="connsiteY3" fmla="*/ 1751076 h 3502152"/>
              <a:gd name="connsiteX4" fmla="*/ 1751076 w 3502152"/>
              <a:gd name="connsiteY4" fmla="*/ 228600 h 3502152"/>
              <a:gd name="connsiteX5" fmla="*/ 1751076 w 3502152"/>
              <a:gd name="connsiteY5" fmla="*/ 0 h 3502152"/>
              <a:gd name="connsiteX6" fmla="*/ 3502152 w 3502152"/>
              <a:gd name="connsiteY6" fmla="*/ 1751076 h 3502152"/>
              <a:gd name="connsiteX7" fmla="*/ 1751076 w 3502152"/>
              <a:gd name="connsiteY7" fmla="*/ 3502152 h 3502152"/>
              <a:gd name="connsiteX8" fmla="*/ 0 w 3502152"/>
              <a:gd name="connsiteY8" fmla="*/ 1751076 h 3502152"/>
              <a:gd name="connsiteX9" fmla="*/ 1751076 w 3502152"/>
              <a:gd name="connsiteY9" fmla="*/ 0 h 3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152" h="3502152">
                <a:moveTo>
                  <a:pt x="1751076" y="228600"/>
                </a:moveTo>
                <a:cubicBezTo>
                  <a:pt x="910236" y="228600"/>
                  <a:pt x="228600" y="910236"/>
                  <a:pt x="228600" y="1751076"/>
                </a:cubicBezTo>
                <a:cubicBezTo>
                  <a:pt x="228600" y="2591916"/>
                  <a:pt x="910236" y="3273552"/>
                  <a:pt x="1751076" y="3273552"/>
                </a:cubicBezTo>
                <a:cubicBezTo>
                  <a:pt x="2591916" y="3273552"/>
                  <a:pt x="3273552" y="2591916"/>
                  <a:pt x="3273552" y="1751076"/>
                </a:cubicBezTo>
                <a:cubicBezTo>
                  <a:pt x="3273552" y="910236"/>
                  <a:pt x="2591916" y="228600"/>
                  <a:pt x="1751076" y="228600"/>
                </a:cubicBezTo>
                <a:close/>
                <a:moveTo>
                  <a:pt x="1751076" y="0"/>
                </a:moveTo>
                <a:cubicBezTo>
                  <a:pt x="2718169" y="0"/>
                  <a:pt x="3502152" y="783983"/>
                  <a:pt x="3502152" y="1751076"/>
                </a:cubicBezTo>
                <a:cubicBezTo>
                  <a:pt x="3502152" y="2718169"/>
                  <a:pt x="2718169" y="3502152"/>
                  <a:pt x="1751076" y="3502152"/>
                </a:cubicBezTo>
                <a:cubicBezTo>
                  <a:pt x="783983" y="3502152"/>
                  <a:pt x="0" y="2718169"/>
                  <a:pt x="0" y="1751076"/>
                </a:cubicBezTo>
                <a:cubicBezTo>
                  <a:pt x="0" y="783983"/>
                  <a:pt x="783983" y="0"/>
                  <a:pt x="1751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Truck with solid fill">
            <a:extLst>
              <a:ext uri="{FF2B5EF4-FFF2-40B4-BE49-F238E27FC236}">
                <a16:creationId xmlns:a16="http://schemas.microsoft.com/office/drawing/2014/main" id="{B85FFE41-C88E-42B5-E7D9-9A10DCDD5A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6067" y="2510028"/>
            <a:ext cx="1828800" cy="1828800"/>
          </a:xfrm>
          <a:prstGeom prst="rect">
            <a:avLst/>
          </a:prstGeom>
        </p:spPr>
      </p:pic>
      <p:sp>
        <p:nvSpPr>
          <p:cNvPr id="19" name="Rectangle 1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1A8B5980-8085-C4C1-96F6-A8030D7E932A}"/>
              </a:ext>
            </a:extLst>
          </p:cNvPr>
          <p:cNvSpPr txBox="1"/>
          <p:nvPr/>
        </p:nvSpPr>
        <p:spPr>
          <a:xfrm>
            <a:off x="5939624" y="2636874"/>
            <a:ext cx="5188624" cy="3838354"/>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dirty="0"/>
              <a:t>Work with vendors to ensure you have an ample emergency food supply and go-to emergency ordering guide. Make sure your vendor contact information is up to date.</a:t>
            </a:r>
          </a:p>
          <a:p>
            <a:pPr defTabSz="914400">
              <a:lnSpc>
                <a:spcPct val="90000"/>
              </a:lnSpc>
              <a:spcAft>
                <a:spcPts val="600"/>
              </a:spcAft>
              <a:buClr>
                <a:schemeClr val="accent1">
                  <a:lumMod val="75000"/>
                </a:schemeClr>
              </a:buClr>
              <a:buSzPct val="85000"/>
            </a:pPr>
            <a:endParaRPr lang="en-US" dirty="0"/>
          </a:p>
          <a:p>
            <a:pPr defTabSz="914400">
              <a:lnSpc>
                <a:spcPct val="90000"/>
              </a:lnSpc>
              <a:spcAft>
                <a:spcPts val="600"/>
              </a:spcAft>
              <a:buClr>
                <a:schemeClr val="accent1">
                  <a:lumMod val="75000"/>
                </a:schemeClr>
              </a:buClr>
              <a:buSzPct val="85000"/>
            </a:pPr>
            <a:r>
              <a:rPr lang="en-US" dirty="0"/>
              <a:t>Other options:</a:t>
            </a:r>
          </a:p>
          <a:p>
            <a:pPr marL="102870" indent="-285750" defTabSz="914400">
              <a:lnSpc>
                <a:spcPct val="90000"/>
              </a:lnSpc>
              <a:spcAft>
                <a:spcPts val="600"/>
              </a:spcAft>
              <a:buClr>
                <a:schemeClr val="accent1">
                  <a:lumMod val="75000"/>
                </a:schemeClr>
              </a:buClr>
              <a:buSzPct val="85000"/>
              <a:buFont typeface="Wingdings" panose="05000000000000000000" pitchFamily="2" charset="2"/>
              <a:buChar char="v"/>
            </a:pPr>
            <a:r>
              <a:rPr lang="en-US" dirty="0"/>
              <a:t>Miss Olives Ready Made Meals</a:t>
            </a:r>
          </a:p>
          <a:p>
            <a:pPr marL="285750" indent="-285750" defTabSz="914400">
              <a:lnSpc>
                <a:spcPct val="50000"/>
              </a:lnSpc>
              <a:spcAft>
                <a:spcPts val="600"/>
              </a:spcAft>
              <a:buClr>
                <a:schemeClr val="accent1">
                  <a:lumMod val="75000"/>
                </a:schemeClr>
              </a:buClr>
              <a:buSzPct val="85000"/>
              <a:buFont typeface="Wingdings" panose="05000000000000000000" pitchFamily="2" charset="2"/>
              <a:buChar char="v"/>
            </a:pPr>
            <a:r>
              <a:rPr lang="en-US" dirty="0"/>
              <a:t>CPI Foods</a:t>
            </a:r>
          </a:p>
          <a:p>
            <a:pPr marL="285750" indent="-285750" defTabSz="914400">
              <a:lnSpc>
                <a:spcPct val="50000"/>
              </a:lnSpc>
              <a:spcAft>
                <a:spcPts val="600"/>
              </a:spcAft>
              <a:buClr>
                <a:schemeClr val="accent1">
                  <a:lumMod val="75000"/>
                </a:schemeClr>
              </a:buClr>
              <a:buSzPct val="85000"/>
              <a:buFont typeface="Wingdings" panose="05000000000000000000" pitchFamily="2" charset="2"/>
              <a:buChar char="v"/>
            </a:pPr>
            <a:r>
              <a:rPr lang="en-US" dirty="0"/>
              <a:t>Emergency Relief Catering Company</a:t>
            </a:r>
          </a:p>
          <a:p>
            <a:pPr marL="285750" indent="-285750" defTabSz="914400">
              <a:lnSpc>
                <a:spcPct val="50000"/>
              </a:lnSpc>
              <a:spcAft>
                <a:spcPts val="600"/>
              </a:spcAft>
              <a:buClr>
                <a:schemeClr val="accent1">
                  <a:lumMod val="75000"/>
                </a:schemeClr>
              </a:buClr>
              <a:buSzPct val="85000"/>
              <a:buFont typeface="Wingdings" panose="05000000000000000000" pitchFamily="2" charset="2"/>
              <a:buChar char="v"/>
            </a:pPr>
            <a:r>
              <a:rPr lang="en-US" dirty="0"/>
              <a:t>Mom’s Meals</a:t>
            </a:r>
          </a:p>
          <a:p>
            <a:pPr marL="285750" indent="-285750" defTabSz="914400">
              <a:lnSpc>
                <a:spcPct val="50000"/>
              </a:lnSpc>
              <a:spcAft>
                <a:spcPts val="600"/>
              </a:spcAft>
              <a:buClr>
                <a:schemeClr val="accent1">
                  <a:lumMod val="75000"/>
                </a:schemeClr>
              </a:buClr>
              <a:buSzPct val="85000"/>
              <a:buFont typeface="Wingdings" panose="05000000000000000000" pitchFamily="2" charset="2"/>
              <a:buChar char="v"/>
            </a:pPr>
            <a:endParaRPr lang="en-US" dirty="0"/>
          </a:p>
          <a:p>
            <a:pPr marL="285750" indent="-285750" defTabSz="914400">
              <a:lnSpc>
                <a:spcPct val="50000"/>
              </a:lnSpc>
              <a:spcAft>
                <a:spcPts val="600"/>
              </a:spcAft>
              <a:buClr>
                <a:schemeClr val="accent1">
                  <a:lumMod val="75000"/>
                </a:schemeClr>
              </a:buClr>
              <a:buSzPct val="85000"/>
              <a:buFont typeface="Wingdings" panose="05000000000000000000" pitchFamily="2" charset="2"/>
              <a:buChar char="v"/>
            </a:pPr>
            <a:endParaRPr lang="en-US" dirty="0"/>
          </a:p>
          <a:p>
            <a:pPr defTabSz="914400">
              <a:lnSpc>
                <a:spcPct val="50000"/>
              </a:lnSpc>
              <a:spcAft>
                <a:spcPts val="600"/>
              </a:spcAft>
              <a:buClr>
                <a:schemeClr val="accent1">
                  <a:lumMod val="75000"/>
                </a:schemeClr>
              </a:buClr>
              <a:buSzPct val="85000"/>
            </a:pPr>
            <a:r>
              <a:rPr lang="en-US" sz="1200" dirty="0"/>
              <a:t>(shelf stable, reduce labor costs, easy storage)</a:t>
            </a:r>
          </a:p>
          <a:p>
            <a:pPr marL="285750" indent="-285750" defTabSz="914400">
              <a:lnSpc>
                <a:spcPct val="50000"/>
              </a:lnSpc>
              <a:spcAft>
                <a:spcPts val="600"/>
              </a:spcAft>
              <a:buClr>
                <a:schemeClr val="accent1">
                  <a:lumMod val="75000"/>
                </a:schemeClr>
              </a:buClr>
              <a:buSzPct val="85000"/>
              <a:buFont typeface="Wingdings" panose="05000000000000000000" pitchFamily="2" charset="2"/>
              <a:buChar char="v"/>
            </a:pPr>
            <a:endParaRPr lang="en-US" dirty="0"/>
          </a:p>
        </p:txBody>
      </p:sp>
      <p:grpSp>
        <p:nvGrpSpPr>
          <p:cNvPr id="21" name="Group 20">
            <a:extLst>
              <a:ext uri="{FF2B5EF4-FFF2-40B4-BE49-F238E27FC236}">
                <a16:creationId xmlns:a16="http://schemas.microsoft.com/office/drawing/2014/main" id="{7381F52A-25D7-415C-8E15-66BFB3F7B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F31CC467-05B2-44CA-A28C-2018F5094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3" name="Oval 22">
              <a:extLst>
                <a:ext uri="{FF2B5EF4-FFF2-40B4-BE49-F238E27FC236}">
                  <a16:creationId xmlns:a16="http://schemas.microsoft.com/office/drawing/2014/main" id="{DF3A2CCB-9C68-497B-AFC1-78E993152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3176626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37A0C86-A52A-BC9D-4383-C317FAF58977}"/>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dirty="0"/>
              <a:t>Plan for Staffing</a:t>
            </a:r>
          </a:p>
        </p:txBody>
      </p:sp>
      <p:pic>
        <p:nvPicPr>
          <p:cNvPr id="9" name="Picture 8">
            <a:extLst>
              <a:ext uri="{FF2B5EF4-FFF2-40B4-BE49-F238E27FC236}">
                <a16:creationId xmlns:a16="http://schemas.microsoft.com/office/drawing/2014/main" id="{F8BCDEB7-DF36-FE53-A3E1-3D81673B951A}"/>
              </a:ext>
            </a:extLst>
          </p:cNvPr>
          <p:cNvPicPr>
            <a:picLocks noChangeAspect="1"/>
          </p:cNvPicPr>
          <p:nvPr/>
        </p:nvPicPr>
        <p:blipFill rotWithShape="1">
          <a:blip r:embed="rId5"/>
          <a:srcRect l="6583" r="15924" b="2"/>
          <a:stretch/>
        </p:blipFill>
        <p:spPr>
          <a:xfrm>
            <a:off x="1007196" y="2265037"/>
            <a:ext cx="5088800" cy="3907158"/>
          </a:xfrm>
          <a:prstGeom prst="rect">
            <a:avLst/>
          </a:prstGeom>
        </p:spPr>
      </p:pic>
      <p:sp>
        <p:nvSpPr>
          <p:cNvPr id="5" name="TextBox 4">
            <a:extLst>
              <a:ext uri="{FF2B5EF4-FFF2-40B4-BE49-F238E27FC236}">
                <a16:creationId xmlns:a16="http://schemas.microsoft.com/office/drawing/2014/main" id="{7465077F-273B-CF83-A6AC-08B96E4FAFA3}"/>
              </a:ext>
            </a:extLst>
          </p:cNvPr>
          <p:cNvSpPr txBox="1"/>
          <p:nvPr/>
        </p:nvSpPr>
        <p:spPr>
          <a:xfrm>
            <a:off x="6496216" y="2320412"/>
            <a:ext cx="4632031" cy="3851787"/>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dirty="0"/>
              <a:t>Speak with your employees beforehand to discuss limitations they may have to get to work in emergencies and create a minimum staffing plan just in case.</a:t>
            </a:r>
            <a:endParaRPr lang="en-US"/>
          </a:p>
        </p:txBody>
      </p:sp>
      <p:sp>
        <p:nvSpPr>
          <p:cNvPr id="36" name="Oval 3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7826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48F3-BDFF-66A2-A55D-35206275F86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BD660D5-2246-6885-C91E-972CD57B1365}"/>
              </a:ext>
            </a:extLst>
          </p:cNvPr>
          <p:cNvSpPr>
            <a:spLocks noGrp="1"/>
          </p:cNvSpPr>
          <p:nvPr>
            <p:ph idx="1"/>
          </p:nvPr>
        </p:nvSpPr>
        <p:spPr/>
        <p:txBody>
          <a:bodyPr/>
          <a:lstStyle/>
          <a:p>
            <a:r>
              <a:rPr lang="en-US" dirty="0"/>
              <a:t>Know what plans should be created to prepare for an emergency</a:t>
            </a:r>
          </a:p>
          <a:p>
            <a:r>
              <a:rPr lang="en-US" dirty="0"/>
              <a:t>Describe ways to prepare to keep food cold in case of an emergency</a:t>
            </a:r>
          </a:p>
          <a:p>
            <a:r>
              <a:rPr lang="en-US" dirty="0"/>
              <a:t>Explain how long food can be in the refrigerator or freezer at safe temperatures if the power goes out</a:t>
            </a:r>
          </a:p>
          <a:p>
            <a:r>
              <a:rPr lang="en-US" dirty="0"/>
              <a:t>Explain what resources can be used for emergency food supplies</a:t>
            </a:r>
          </a:p>
          <a:p>
            <a:r>
              <a:rPr lang="en-US" dirty="0"/>
              <a:t>Know what should be in a First Aid Kit</a:t>
            </a:r>
          </a:p>
          <a:p>
            <a:endParaRPr lang="en-US" dirty="0"/>
          </a:p>
        </p:txBody>
      </p:sp>
    </p:spTree>
    <p:extLst>
      <p:ext uri="{BB962C8B-B14F-4D97-AF65-F5344CB8AC3E}">
        <p14:creationId xmlns:p14="http://schemas.microsoft.com/office/powerpoint/2010/main" val="643426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E68B-A102-77A2-3BD5-23C926FA92CE}"/>
              </a:ext>
            </a:extLst>
          </p:cNvPr>
          <p:cNvSpPr>
            <a:spLocks noGrp="1"/>
          </p:cNvSpPr>
          <p:nvPr>
            <p:ph type="title"/>
          </p:nvPr>
        </p:nvSpPr>
        <p:spPr>
          <a:solidFill>
            <a:schemeClr val="accent1">
              <a:lumMod val="20000"/>
              <a:lumOff val="80000"/>
            </a:schemeClr>
          </a:solidFill>
        </p:spPr>
        <p:txBody>
          <a:bodyPr/>
          <a:lstStyle/>
          <a:p>
            <a:r>
              <a:rPr lang="en-US" dirty="0"/>
              <a:t>Meal prep and distribution</a:t>
            </a:r>
          </a:p>
        </p:txBody>
      </p:sp>
      <p:sp>
        <p:nvSpPr>
          <p:cNvPr id="3" name="Content Placeholder 2">
            <a:extLst>
              <a:ext uri="{FF2B5EF4-FFF2-40B4-BE49-F238E27FC236}">
                <a16:creationId xmlns:a16="http://schemas.microsoft.com/office/drawing/2014/main" id="{0674969E-8B8E-BF13-A1E4-049435D17113}"/>
              </a:ext>
            </a:extLst>
          </p:cNvPr>
          <p:cNvSpPr>
            <a:spLocks noGrp="1"/>
          </p:cNvSpPr>
          <p:nvPr>
            <p:ph idx="1"/>
          </p:nvPr>
        </p:nvSpPr>
        <p:spPr>
          <a:xfrm>
            <a:off x="4111813" y="5089615"/>
            <a:ext cx="6344940" cy="460160"/>
          </a:xfrm>
          <a:solidFill>
            <a:schemeClr val="tx2">
              <a:lumMod val="20000"/>
              <a:lumOff val="80000"/>
            </a:schemeClr>
          </a:solidFill>
        </p:spPr>
        <p:txBody>
          <a:bodyPr>
            <a:normAutofit fontScale="92500"/>
          </a:bodyPr>
          <a:lstStyle/>
          <a:p>
            <a:pPr marL="0" indent="0">
              <a:buNone/>
            </a:pPr>
            <a:r>
              <a:rPr lang="en-US" dirty="0"/>
              <a:t>Is there a school, church, or another location near by?</a:t>
            </a:r>
          </a:p>
        </p:txBody>
      </p:sp>
      <p:sp>
        <p:nvSpPr>
          <p:cNvPr id="5" name="TextBox 4">
            <a:extLst>
              <a:ext uri="{FF2B5EF4-FFF2-40B4-BE49-F238E27FC236}">
                <a16:creationId xmlns:a16="http://schemas.microsoft.com/office/drawing/2014/main" id="{99E43C0D-CFB8-2A52-6FD8-FA1191198B36}"/>
              </a:ext>
            </a:extLst>
          </p:cNvPr>
          <p:cNvSpPr txBox="1"/>
          <p:nvPr/>
        </p:nvSpPr>
        <p:spPr>
          <a:xfrm>
            <a:off x="2134171" y="2700784"/>
            <a:ext cx="7761265" cy="1200329"/>
          </a:xfrm>
          <a:prstGeom prst="rect">
            <a:avLst/>
          </a:prstGeom>
          <a:noFill/>
        </p:spPr>
        <p:txBody>
          <a:bodyPr wrap="square">
            <a:spAutoFit/>
          </a:bodyPr>
          <a:lstStyle/>
          <a:p>
            <a:r>
              <a:rPr lang="en-US" dirty="0"/>
              <a:t>Have a contingency plan to pull resources from other locations. This may include centralizing meal prep and creating a meal distribution plan. Communicate your plan to employees and train them on how to react in these situations.</a:t>
            </a:r>
          </a:p>
        </p:txBody>
      </p:sp>
      <p:pic>
        <p:nvPicPr>
          <p:cNvPr id="6" name="Picture 5">
            <a:extLst>
              <a:ext uri="{FF2B5EF4-FFF2-40B4-BE49-F238E27FC236}">
                <a16:creationId xmlns:a16="http://schemas.microsoft.com/office/drawing/2014/main" id="{B501FB73-6DD4-2F7D-5836-15C2D92FAA5C}"/>
              </a:ext>
            </a:extLst>
          </p:cNvPr>
          <p:cNvPicPr>
            <a:picLocks noChangeAspect="1"/>
          </p:cNvPicPr>
          <p:nvPr/>
        </p:nvPicPr>
        <p:blipFill>
          <a:blip r:embed="rId3"/>
          <a:stretch>
            <a:fillRect/>
          </a:stretch>
        </p:blipFill>
        <p:spPr>
          <a:xfrm>
            <a:off x="891011" y="4822066"/>
            <a:ext cx="2895600" cy="1581150"/>
          </a:xfrm>
          <a:prstGeom prst="rect">
            <a:avLst/>
          </a:prstGeom>
        </p:spPr>
      </p:pic>
    </p:spTree>
    <p:extLst>
      <p:ext uri="{BB962C8B-B14F-4D97-AF65-F5344CB8AC3E}">
        <p14:creationId xmlns:p14="http://schemas.microsoft.com/office/powerpoint/2010/main" val="10702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5BBFD-BC2A-B8E1-733D-793F6F0FD03A}"/>
              </a:ext>
            </a:extLst>
          </p:cNvPr>
          <p:cNvSpPr>
            <a:spLocks noGrp="1"/>
          </p:cNvSpPr>
          <p:nvPr>
            <p:ph type="title"/>
          </p:nvPr>
        </p:nvSpPr>
        <p:spPr>
          <a:xfrm>
            <a:off x="1069848" y="4846002"/>
            <a:ext cx="10058400" cy="1522993"/>
          </a:xfrm>
          <a:noFill/>
        </p:spPr>
        <p:txBody>
          <a:bodyPr>
            <a:normAutofit/>
          </a:bodyPr>
          <a:lstStyle/>
          <a:p>
            <a:r>
              <a:rPr lang="en-US" sz="6000" dirty="0"/>
              <a:t>Disposables</a:t>
            </a:r>
          </a:p>
        </p:txBody>
      </p:sp>
      <p:grpSp>
        <p:nvGrpSpPr>
          <p:cNvPr id="15" name="Group 14">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3" name="Content Placeholder 2">
            <a:extLst>
              <a:ext uri="{FF2B5EF4-FFF2-40B4-BE49-F238E27FC236}">
                <a16:creationId xmlns:a16="http://schemas.microsoft.com/office/drawing/2014/main" id="{8DEEA682-2557-B4F4-769E-D17C04E74D34}"/>
              </a:ext>
            </a:extLst>
          </p:cNvPr>
          <p:cNvSpPr>
            <a:spLocks/>
          </p:cNvSpPr>
          <p:nvPr/>
        </p:nvSpPr>
        <p:spPr>
          <a:xfrm>
            <a:off x="6170037" y="1877332"/>
            <a:ext cx="2526656" cy="2051203"/>
          </a:xfrm>
          <a:prstGeom prst="rect">
            <a:avLst/>
          </a:prstGeom>
        </p:spPr>
        <p:txBody>
          <a:bodyPr/>
          <a:lstStyle/>
          <a:p>
            <a:pPr marL="285750" indent="-285750" defTabSz="434340">
              <a:spcAft>
                <a:spcPts val="600"/>
              </a:spcAft>
              <a:buFont typeface="Wingdings" panose="05000000000000000000" pitchFamily="2" charset="2"/>
              <a:buChar char="v"/>
            </a:pPr>
            <a:r>
              <a:rPr lang="en-US" sz="1710" kern="1200" dirty="0">
                <a:solidFill>
                  <a:schemeClr val="tx1"/>
                </a:solidFill>
                <a:latin typeface="+mn-lt"/>
                <a:ea typeface="+mn-ea"/>
                <a:cs typeface="+mn-cs"/>
              </a:rPr>
              <a:t>Plates</a:t>
            </a:r>
          </a:p>
          <a:p>
            <a:pPr marL="285750" indent="-285750" defTabSz="434340">
              <a:spcAft>
                <a:spcPts val="600"/>
              </a:spcAft>
              <a:buFont typeface="Wingdings" panose="05000000000000000000" pitchFamily="2" charset="2"/>
              <a:buChar char="v"/>
            </a:pPr>
            <a:r>
              <a:rPr lang="en-US" sz="1710" kern="1200" dirty="0">
                <a:solidFill>
                  <a:schemeClr val="tx1"/>
                </a:solidFill>
                <a:latin typeface="+mn-lt"/>
                <a:ea typeface="+mn-ea"/>
                <a:cs typeface="+mn-cs"/>
              </a:rPr>
              <a:t>Napkins</a:t>
            </a:r>
          </a:p>
          <a:p>
            <a:pPr marL="285750" indent="-285750" defTabSz="434340">
              <a:spcAft>
                <a:spcPts val="600"/>
              </a:spcAft>
              <a:buFont typeface="Wingdings" panose="05000000000000000000" pitchFamily="2" charset="2"/>
              <a:buChar char="v"/>
            </a:pPr>
            <a:r>
              <a:rPr lang="en-US" sz="1710" kern="1200" dirty="0">
                <a:solidFill>
                  <a:schemeClr val="tx1"/>
                </a:solidFill>
                <a:latin typeface="+mn-lt"/>
                <a:ea typeface="+mn-ea"/>
                <a:cs typeface="+mn-cs"/>
              </a:rPr>
              <a:t>Eating utensils</a:t>
            </a:r>
          </a:p>
          <a:p>
            <a:pPr marL="285750" indent="-285750" defTabSz="434340">
              <a:spcAft>
                <a:spcPts val="600"/>
              </a:spcAft>
              <a:buFont typeface="Wingdings" panose="05000000000000000000" pitchFamily="2" charset="2"/>
              <a:buChar char="v"/>
            </a:pPr>
            <a:r>
              <a:rPr lang="en-US" sz="1710" kern="1200" dirty="0">
                <a:solidFill>
                  <a:schemeClr val="tx1"/>
                </a:solidFill>
                <a:latin typeface="+mn-lt"/>
                <a:ea typeface="+mn-ea"/>
                <a:cs typeface="+mn-cs"/>
              </a:rPr>
              <a:t>Paper/plastic cups</a:t>
            </a:r>
          </a:p>
          <a:p>
            <a:pPr marL="285750" indent="-285750" defTabSz="434340">
              <a:spcAft>
                <a:spcPts val="600"/>
              </a:spcAft>
              <a:buFont typeface="Wingdings" panose="05000000000000000000" pitchFamily="2" charset="2"/>
              <a:buChar char="v"/>
            </a:pPr>
            <a:r>
              <a:rPr lang="en-US" sz="1710" dirty="0"/>
              <a:t>Water</a:t>
            </a:r>
            <a:endParaRPr lang="en-US" dirty="0"/>
          </a:p>
        </p:txBody>
      </p:sp>
      <p:sp>
        <p:nvSpPr>
          <p:cNvPr id="5" name="TextBox 4">
            <a:extLst>
              <a:ext uri="{FF2B5EF4-FFF2-40B4-BE49-F238E27FC236}">
                <a16:creationId xmlns:a16="http://schemas.microsoft.com/office/drawing/2014/main" id="{15207FF1-6CEE-85BF-32C3-5DEF331EF53B}"/>
              </a:ext>
            </a:extLst>
          </p:cNvPr>
          <p:cNvSpPr txBox="1"/>
          <p:nvPr/>
        </p:nvSpPr>
        <p:spPr>
          <a:xfrm>
            <a:off x="4778023" y="633637"/>
            <a:ext cx="5827281" cy="881780"/>
          </a:xfrm>
          <a:prstGeom prst="rect">
            <a:avLst/>
          </a:prstGeom>
          <a:noFill/>
        </p:spPr>
        <p:txBody>
          <a:bodyPr wrap="square">
            <a:spAutoFit/>
          </a:bodyPr>
          <a:lstStyle/>
          <a:p>
            <a:pPr defTabSz="434340">
              <a:spcAft>
                <a:spcPts val="600"/>
              </a:spcAft>
            </a:pPr>
            <a:r>
              <a:rPr lang="en-US" sz="1710" kern="1200" dirty="0">
                <a:solidFill>
                  <a:schemeClr val="accent1"/>
                </a:solidFill>
                <a:latin typeface="+mn-lt"/>
                <a:ea typeface="+mn-ea"/>
                <a:cs typeface="+mn-cs"/>
              </a:rPr>
              <a:t>Ensure you have an adequate supply of disposables readily available should dishwashing become a concern.</a:t>
            </a:r>
            <a:endParaRPr lang="en-US" dirty="0">
              <a:solidFill>
                <a:schemeClr val="accent1"/>
              </a:solidFill>
            </a:endParaRPr>
          </a:p>
        </p:txBody>
      </p:sp>
      <p:pic>
        <p:nvPicPr>
          <p:cNvPr id="6" name="Picture 5">
            <a:extLst>
              <a:ext uri="{FF2B5EF4-FFF2-40B4-BE49-F238E27FC236}">
                <a16:creationId xmlns:a16="http://schemas.microsoft.com/office/drawing/2014/main" id="{6CFA9E18-F96E-677E-1AFE-14215F699D73}"/>
              </a:ext>
            </a:extLst>
          </p:cNvPr>
          <p:cNvPicPr>
            <a:picLocks noChangeAspect="1"/>
          </p:cNvPicPr>
          <p:nvPr/>
        </p:nvPicPr>
        <p:blipFill>
          <a:blip r:embed="rId7"/>
          <a:stretch>
            <a:fillRect/>
          </a:stretch>
        </p:blipFill>
        <p:spPr>
          <a:xfrm>
            <a:off x="2602693" y="1885114"/>
            <a:ext cx="2412859" cy="1729974"/>
          </a:xfrm>
          <a:prstGeom prst="rect">
            <a:avLst/>
          </a:prstGeom>
        </p:spPr>
      </p:pic>
    </p:spTree>
    <p:extLst>
      <p:ext uri="{BB962C8B-B14F-4D97-AF65-F5344CB8AC3E}">
        <p14:creationId xmlns:p14="http://schemas.microsoft.com/office/powerpoint/2010/main" val="2939075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1B59C0B-0BC2-DF83-ABC4-2A4022CEE750}"/>
              </a:ext>
            </a:extLst>
          </p:cNvPr>
          <p:cNvSpPr>
            <a:spLocks noGrp="1"/>
          </p:cNvSpPr>
          <p:nvPr>
            <p:ph type="title"/>
          </p:nvPr>
        </p:nvSpPr>
        <p:spPr>
          <a:xfrm>
            <a:off x="1063752" y="978010"/>
            <a:ext cx="5188624" cy="1831344"/>
          </a:xfrm>
        </p:spPr>
        <p:txBody>
          <a:bodyPr vert="horz" lIns="91440" tIns="45720" rIns="91440" bIns="45720" rtlCol="0" anchor="ctr">
            <a:normAutofit/>
          </a:bodyPr>
          <a:lstStyle/>
          <a:p>
            <a:r>
              <a:rPr lang="en-US" sz="4800"/>
              <a:t>Limited resources</a:t>
            </a:r>
          </a:p>
        </p:txBody>
      </p:sp>
      <p:sp>
        <p:nvSpPr>
          <p:cNvPr id="5" name="TextBox 4">
            <a:extLst>
              <a:ext uri="{FF2B5EF4-FFF2-40B4-BE49-F238E27FC236}">
                <a16:creationId xmlns:a16="http://schemas.microsoft.com/office/drawing/2014/main" id="{B7E35838-9EC6-269D-5918-2D4343F81B35}"/>
              </a:ext>
            </a:extLst>
          </p:cNvPr>
          <p:cNvSpPr txBox="1"/>
          <p:nvPr/>
        </p:nvSpPr>
        <p:spPr>
          <a:xfrm>
            <a:off x="1063752" y="2533797"/>
            <a:ext cx="5188624" cy="3142753"/>
          </a:xfrm>
          <a:prstGeom prst="rect">
            <a:avLst/>
          </a:prstGeom>
        </p:spPr>
        <p:txBody>
          <a:bodyPr vert="horz" lIns="91440" tIns="45720" rIns="91440" bIns="45720" rtlCol="0">
            <a:normAutofit/>
          </a:bodyPr>
          <a:lstStyle/>
          <a:p>
            <a:pPr defTabSz="914400">
              <a:spcAft>
                <a:spcPts val="600"/>
              </a:spcAft>
              <a:buClr>
                <a:schemeClr val="accent1">
                  <a:lumMod val="75000"/>
                </a:schemeClr>
              </a:buClr>
              <a:buSzPct val="85000"/>
            </a:pPr>
            <a:r>
              <a:rPr lang="en-US" dirty="0"/>
              <a:t>Assess how you can keep your kitchen running using limited resources like battery power or a generator.</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32123" y="3388659"/>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4A65BCE4-8466-4E88-8FF2-24524F3A2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3558" y="1673352"/>
            <a:ext cx="3502152" cy="3502152"/>
          </a:xfrm>
          <a:custGeom>
            <a:avLst/>
            <a:gdLst>
              <a:gd name="connsiteX0" fmla="*/ 1751076 w 3502152"/>
              <a:gd name="connsiteY0" fmla="*/ 228600 h 3502152"/>
              <a:gd name="connsiteX1" fmla="*/ 228600 w 3502152"/>
              <a:gd name="connsiteY1" fmla="*/ 1751076 h 3502152"/>
              <a:gd name="connsiteX2" fmla="*/ 1751076 w 3502152"/>
              <a:gd name="connsiteY2" fmla="*/ 3273552 h 3502152"/>
              <a:gd name="connsiteX3" fmla="*/ 3273552 w 3502152"/>
              <a:gd name="connsiteY3" fmla="*/ 1751076 h 3502152"/>
              <a:gd name="connsiteX4" fmla="*/ 1751076 w 3502152"/>
              <a:gd name="connsiteY4" fmla="*/ 228600 h 3502152"/>
              <a:gd name="connsiteX5" fmla="*/ 1751076 w 3502152"/>
              <a:gd name="connsiteY5" fmla="*/ 0 h 3502152"/>
              <a:gd name="connsiteX6" fmla="*/ 3502152 w 3502152"/>
              <a:gd name="connsiteY6" fmla="*/ 1751076 h 3502152"/>
              <a:gd name="connsiteX7" fmla="*/ 1751076 w 3502152"/>
              <a:gd name="connsiteY7" fmla="*/ 3502152 h 3502152"/>
              <a:gd name="connsiteX8" fmla="*/ 0 w 3502152"/>
              <a:gd name="connsiteY8" fmla="*/ 1751076 h 3502152"/>
              <a:gd name="connsiteX9" fmla="*/ 1751076 w 3502152"/>
              <a:gd name="connsiteY9" fmla="*/ 0 h 3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152" h="3502152">
                <a:moveTo>
                  <a:pt x="1751076" y="228600"/>
                </a:moveTo>
                <a:cubicBezTo>
                  <a:pt x="910236" y="228600"/>
                  <a:pt x="228600" y="910236"/>
                  <a:pt x="228600" y="1751076"/>
                </a:cubicBezTo>
                <a:cubicBezTo>
                  <a:pt x="228600" y="2591916"/>
                  <a:pt x="910236" y="3273552"/>
                  <a:pt x="1751076" y="3273552"/>
                </a:cubicBezTo>
                <a:cubicBezTo>
                  <a:pt x="2591916" y="3273552"/>
                  <a:pt x="3273552" y="2591916"/>
                  <a:pt x="3273552" y="1751076"/>
                </a:cubicBezTo>
                <a:cubicBezTo>
                  <a:pt x="3273552" y="910236"/>
                  <a:pt x="2591916" y="228600"/>
                  <a:pt x="1751076" y="228600"/>
                </a:cubicBezTo>
                <a:close/>
                <a:moveTo>
                  <a:pt x="1751076" y="0"/>
                </a:moveTo>
                <a:cubicBezTo>
                  <a:pt x="2718169" y="0"/>
                  <a:pt x="3502152" y="783983"/>
                  <a:pt x="3502152" y="1751076"/>
                </a:cubicBezTo>
                <a:cubicBezTo>
                  <a:pt x="3502152" y="2718169"/>
                  <a:pt x="2718169" y="3502152"/>
                  <a:pt x="1751076" y="3502152"/>
                </a:cubicBezTo>
                <a:cubicBezTo>
                  <a:pt x="783983" y="3502152"/>
                  <a:pt x="0" y="2718169"/>
                  <a:pt x="0" y="1751076"/>
                </a:cubicBezTo>
                <a:cubicBezTo>
                  <a:pt x="0" y="783983"/>
                  <a:pt x="783983" y="0"/>
                  <a:pt x="1751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descr="Battery charging with solid fill">
            <a:extLst>
              <a:ext uri="{FF2B5EF4-FFF2-40B4-BE49-F238E27FC236}">
                <a16:creationId xmlns:a16="http://schemas.microsoft.com/office/drawing/2014/main" id="{13FF61FD-1C0A-B903-5A11-A918490DE92B}"/>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00234" y="2510028"/>
            <a:ext cx="1828800" cy="1828800"/>
          </a:xfrm>
          <a:prstGeom prst="rect">
            <a:avLst/>
          </a:prstGeom>
        </p:spPr>
      </p:pic>
      <p:grpSp>
        <p:nvGrpSpPr>
          <p:cNvPr id="18" name="Group 17">
            <a:extLst>
              <a:ext uri="{FF2B5EF4-FFF2-40B4-BE49-F238E27FC236}">
                <a16:creationId xmlns:a16="http://schemas.microsoft.com/office/drawing/2014/main" id="{C9B0630D-5E49-4BF7-8CF1-7DECD4B08B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A7E3DF29-A3BC-402A-A498-16B2DF181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0" name="Oval 19">
              <a:extLst>
                <a:ext uri="{FF2B5EF4-FFF2-40B4-BE49-F238E27FC236}">
                  <a16:creationId xmlns:a16="http://schemas.microsoft.com/office/drawing/2014/main" id="{1B14D33E-BADF-4271-ACE1-06D8199FF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3" name="TextBox 2">
            <a:extLst>
              <a:ext uri="{FF2B5EF4-FFF2-40B4-BE49-F238E27FC236}">
                <a16:creationId xmlns:a16="http://schemas.microsoft.com/office/drawing/2014/main" id="{01248121-EE08-6A13-DEF5-66FC3FF83BAD}"/>
              </a:ext>
            </a:extLst>
          </p:cNvPr>
          <p:cNvSpPr txBox="1"/>
          <p:nvPr/>
        </p:nvSpPr>
        <p:spPr>
          <a:xfrm>
            <a:off x="1718259" y="3424428"/>
            <a:ext cx="4771176" cy="2308324"/>
          </a:xfrm>
          <a:prstGeom prst="rect">
            <a:avLst/>
          </a:prstGeom>
          <a:noFill/>
        </p:spPr>
        <p:txBody>
          <a:bodyPr wrap="square" rtlCol="0">
            <a:spAutoFit/>
          </a:bodyPr>
          <a:lstStyle/>
          <a:p>
            <a:r>
              <a:rPr lang="en-US" dirty="0">
                <a:solidFill>
                  <a:srgbClr val="C00000"/>
                </a:solidFill>
              </a:rPr>
              <a:t>Is your kitchen safe for cooking?</a:t>
            </a:r>
          </a:p>
          <a:p>
            <a:r>
              <a:rPr lang="en-US" dirty="0">
                <a:solidFill>
                  <a:srgbClr val="C00000"/>
                </a:solidFill>
              </a:rPr>
              <a:t>Can you reach the required cooking temperatures?</a:t>
            </a:r>
          </a:p>
          <a:p>
            <a:r>
              <a:rPr lang="en-US" dirty="0">
                <a:solidFill>
                  <a:srgbClr val="C00000"/>
                </a:solidFill>
              </a:rPr>
              <a:t>Are you able to clean and sanitized utensils and equipment?</a:t>
            </a:r>
          </a:p>
          <a:p>
            <a:r>
              <a:rPr lang="en-US" dirty="0">
                <a:solidFill>
                  <a:srgbClr val="C00000"/>
                </a:solidFill>
              </a:rPr>
              <a:t>Are you able to maintain hygiene (washing hands) (water, hand antiseptics, chemically treated towelettes)</a:t>
            </a:r>
          </a:p>
        </p:txBody>
      </p:sp>
      <p:sp>
        <p:nvSpPr>
          <p:cNvPr id="4" name="Footer Placeholder 3">
            <a:extLst>
              <a:ext uri="{FF2B5EF4-FFF2-40B4-BE49-F238E27FC236}">
                <a16:creationId xmlns:a16="http://schemas.microsoft.com/office/drawing/2014/main" id="{484E4C13-6C7D-5F84-671F-39FFA93F0D72}"/>
              </a:ext>
            </a:extLst>
          </p:cNvPr>
          <p:cNvSpPr>
            <a:spLocks noGrp="1"/>
          </p:cNvSpPr>
          <p:nvPr>
            <p:ph type="ftr" sz="quarter" idx="11"/>
          </p:nvPr>
        </p:nvSpPr>
        <p:spPr>
          <a:xfrm>
            <a:off x="1088136" y="5879990"/>
            <a:ext cx="6327648" cy="757919"/>
          </a:xfrm>
        </p:spPr>
        <p:txBody>
          <a:bodyPr/>
          <a:lstStyle/>
          <a:p>
            <a:r>
              <a:rPr lang="en-US" dirty="0"/>
              <a:t>Emergency Preparedness Committee of Council II 2004-2006 Conference for Food Protection. Emergency Action Plan for Retail Food Establishments. 2nd edition. January 22,2014.  Available </a:t>
            </a:r>
            <a:r>
              <a:rPr lang="en-US" dirty="0" err="1"/>
              <a:t>at:</a:t>
            </a:r>
            <a:r>
              <a:rPr lang="en-US" dirty="0" err="1">
                <a:hlinkClick r:id="rId9"/>
              </a:rPr>
              <a:t>https</a:t>
            </a:r>
            <a:r>
              <a:rPr lang="en-US" dirty="0">
                <a:hlinkClick r:id="rId9"/>
              </a:rPr>
              <a:t>://www.foodprotect.org/media/guide/Emergency%20Action%20Plan%20for%20Retail%20food%20Est.pdf</a:t>
            </a:r>
            <a:r>
              <a:rPr lang="en-US" dirty="0"/>
              <a:t>Accessed on May 10, 2024 </a:t>
            </a:r>
          </a:p>
        </p:txBody>
      </p:sp>
    </p:spTree>
    <p:extLst>
      <p:ext uri="{BB962C8B-B14F-4D97-AF65-F5344CB8AC3E}">
        <p14:creationId xmlns:p14="http://schemas.microsoft.com/office/powerpoint/2010/main" val="168212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18918-1C3C-25B1-7CA2-7F8723F8FB32}"/>
              </a:ext>
            </a:extLst>
          </p:cNvPr>
          <p:cNvSpPr>
            <a:spLocks noGrp="1"/>
          </p:cNvSpPr>
          <p:nvPr>
            <p:ph type="title"/>
          </p:nvPr>
        </p:nvSpPr>
        <p:spPr>
          <a:xfrm>
            <a:off x="6587544" y="1382165"/>
            <a:ext cx="5170347" cy="1517984"/>
          </a:xfrm>
        </p:spPr>
        <p:txBody>
          <a:bodyPr>
            <a:normAutofit/>
          </a:bodyPr>
          <a:lstStyle/>
          <a:p>
            <a:r>
              <a:rPr lang="en-US" sz="4800" dirty="0">
                <a:solidFill>
                  <a:schemeClr val="tx1"/>
                </a:solidFill>
              </a:rPr>
              <a:t>Drivers and vehicles</a:t>
            </a:r>
          </a:p>
        </p:txBody>
      </p:sp>
      <p:sp>
        <p:nvSpPr>
          <p:cNvPr id="13" name="Freeform: Shape 12">
            <a:extLst>
              <a:ext uri="{FF2B5EF4-FFF2-40B4-BE49-F238E27FC236}">
                <a16:creationId xmlns:a16="http://schemas.microsoft.com/office/drawing/2014/main" id="{7EC0D68F-F813-4414-800D-F8D4F0AB8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8CF9EF41-E914-11EB-D79B-BCB19F9E4F92}"/>
              </a:ext>
            </a:extLst>
          </p:cNvPr>
          <p:cNvPicPr>
            <a:picLocks noChangeAspect="1"/>
          </p:cNvPicPr>
          <p:nvPr/>
        </p:nvPicPr>
        <p:blipFill>
          <a:blip r:embed="rId2"/>
          <a:stretch>
            <a:fillRect/>
          </a:stretch>
        </p:blipFill>
        <p:spPr>
          <a:xfrm>
            <a:off x="735275" y="3056169"/>
            <a:ext cx="3542527" cy="1940790"/>
          </a:xfrm>
          <a:prstGeom prst="rect">
            <a:avLst/>
          </a:prstGeom>
        </p:spPr>
      </p:pic>
      <p:sp>
        <p:nvSpPr>
          <p:cNvPr id="8" name="Content Placeholder 7">
            <a:extLst>
              <a:ext uri="{FF2B5EF4-FFF2-40B4-BE49-F238E27FC236}">
                <a16:creationId xmlns:a16="http://schemas.microsoft.com/office/drawing/2014/main" id="{2761A768-C968-2771-92D4-8319AF5AB29D}"/>
              </a:ext>
            </a:extLst>
          </p:cNvPr>
          <p:cNvSpPr>
            <a:spLocks noGrp="1"/>
          </p:cNvSpPr>
          <p:nvPr>
            <p:ph idx="1"/>
          </p:nvPr>
        </p:nvSpPr>
        <p:spPr>
          <a:xfrm>
            <a:off x="6587545" y="3007389"/>
            <a:ext cx="5170346" cy="2468445"/>
          </a:xfrm>
        </p:spPr>
        <p:txBody>
          <a:bodyPr anchor="t">
            <a:normAutofit lnSpcReduction="10000"/>
          </a:bodyPr>
          <a:lstStyle/>
          <a:p>
            <a:pPr marL="0" indent="0">
              <a:buNone/>
            </a:pPr>
            <a:r>
              <a:rPr lang="en-US" sz="1800" dirty="0"/>
              <a:t>In your plan, include the process for how drivers and vehicles will be distributed and the routes that will be taken.</a:t>
            </a:r>
          </a:p>
          <a:p>
            <a:pPr marL="0" indent="0">
              <a:buNone/>
            </a:pPr>
            <a:r>
              <a:rPr lang="en-US" sz="1800" dirty="0"/>
              <a:t>Make sure vehicles are fully fueled.</a:t>
            </a:r>
          </a:p>
          <a:p>
            <a:pPr marL="0" indent="0">
              <a:buNone/>
            </a:pPr>
            <a:endParaRPr lang="en-US" sz="1800" dirty="0"/>
          </a:p>
          <a:p>
            <a:pPr marL="0" indent="0">
              <a:buNone/>
            </a:pPr>
            <a:r>
              <a:rPr lang="en-US" sz="1800" dirty="0"/>
              <a:t>Do your drives know what to do if a senior is injured , unconscious or can’t get up on their own?</a:t>
            </a:r>
          </a:p>
        </p:txBody>
      </p:sp>
      <p:grpSp>
        <p:nvGrpSpPr>
          <p:cNvPr id="15" name="Group 14">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3745196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Rectangle 18">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3A52F2-6890-F982-FE83-100C04769AEA}"/>
              </a:ext>
            </a:extLst>
          </p:cNvPr>
          <p:cNvSpPr>
            <a:spLocks noGrp="1"/>
          </p:cNvSpPr>
          <p:nvPr>
            <p:ph type="title"/>
          </p:nvPr>
        </p:nvSpPr>
        <p:spPr>
          <a:xfrm>
            <a:off x="7885470" y="1432223"/>
            <a:ext cx="3385696" cy="3357976"/>
          </a:xfrm>
        </p:spPr>
        <p:txBody>
          <a:bodyPr vert="horz" lIns="91440" tIns="45720" rIns="91440" bIns="45720" rtlCol="0" anchor="ctr">
            <a:normAutofit/>
          </a:bodyPr>
          <a:lstStyle/>
          <a:p>
            <a:pPr>
              <a:lnSpc>
                <a:spcPct val="80000"/>
              </a:lnSpc>
            </a:pPr>
            <a:r>
              <a:rPr lang="en-US" sz="4400" dirty="0">
                <a:blipFill dpi="0" rotWithShape="1">
                  <a:blip r:embed="rId5"/>
                  <a:srcRect/>
                  <a:tile tx="6350" ty="-127000" sx="65000" sy="64000" flip="none" algn="tl"/>
                </a:blipFill>
              </a:rPr>
              <a:t>Other considerations</a:t>
            </a:r>
          </a:p>
        </p:txBody>
      </p:sp>
      <p:sp>
        <p:nvSpPr>
          <p:cNvPr id="25" name="Rectangle 24">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27">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Graphic 5" descr="Checkmark">
            <a:extLst>
              <a:ext uri="{FF2B5EF4-FFF2-40B4-BE49-F238E27FC236}">
                <a16:creationId xmlns:a16="http://schemas.microsoft.com/office/drawing/2014/main" id="{C3130191-EEE4-30AE-0FDF-BDBB4EA97B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30934" y="1388911"/>
            <a:ext cx="4011543" cy="4011543"/>
          </a:xfrm>
          <a:prstGeom prst="rect">
            <a:avLst/>
          </a:prstGeom>
        </p:spPr>
      </p:pic>
    </p:spTree>
    <p:extLst>
      <p:ext uri="{BB962C8B-B14F-4D97-AF65-F5344CB8AC3E}">
        <p14:creationId xmlns:p14="http://schemas.microsoft.com/office/powerpoint/2010/main" val="243658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C3595-114F-6125-23F3-932AE02BA153}"/>
              </a:ext>
            </a:extLst>
          </p:cNvPr>
          <p:cNvSpPr>
            <a:spLocks noGrp="1"/>
          </p:cNvSpPr>
          <p:nvPr>
            <p:ph type="title"/>
          </p:nvPr>
        </p:nvSpPr>
        <p:spPr/>
        <p:txBody>
          <a:bodyPr/>
          <a:lstStyle/>
          <a:p>
            <a:pPr algn="ctr"/>
            <a:r>
              <a:rPr lang="en-US" dirty="0"/>
              <a:t>Do you have a plan for technology?</a:t>
            </a:r>
          </a:p>
        </p:txBody>
      </p:sp>
      <p:sp>
        <p:nvSpPr>
          <p:cNvPr id="3" name="Content Placeholder 2">
            <a:extLst>
              <a:ext uri="{FF2B5EF4-FFF2-40B4-BE49-F238E27FC236}">
                <a16:creationId xmlns:a16="http://schemas.microsoft.com/office/drawing/2014/main" id="{61926D0C-FC84-45F3-1214-C114406ECC8F}"/>
              </a:ext>
            </a:extLst>
          </p:cNvPr>
          <p:cNvSpPr>
            <a:spLocks noGrp="1"/>
          </p:cNvSpPr>
          <p:nvPr>
            <p:ph idx="1"/>
          </p:nvPr>
        </p:nvSpPr>
        <p:spPr/>
        <p:txBody>
          <a:bodyPr/>
          <a:lstStyle/>
          <a:p>
            <a:pPr marL="0" indent="0">
              <a:buNone/>
            </a:pPr>
            <a:r>
              <a:rPr lang="en-US" dirty="0"/>
              <a:t>What if the internet and phone systems are out of service?</a:t>
            </a:r>
          </a:p>
          <a:p>
            <a:pPr marL="0" indent="0">
              <a:buNone/>
            </a:pPr>
            <a:endParaRPr lang="en-US" dirty="0"/>
          </a:p>
          <a:p>
            <a:pPr marL="0" indent="0">
              <a:buNone/>
            </a:pPr>
            <a:r>
              <a:rPr lang="en-US" dirty="0"/>
              <a:t>Wi-fi access</a:t>
            </a:r>
          </a:p>
          <a:p>
            <a:pPr marL="0" indent="0">
              <a:buNone/>
            </a:pPr>
            <a:r>
              <a:rPr lang="en-US" dirty="0"/>
              <a:t>Hotspot from phones</a:t>
            </a:r>
          </a:p>
          <a:p>
            <a:pPr marL="0" indent="0">
              <a:buNone/>
            </a:pPr>
            <a:r>
              <a:rPr lang="en-US" dirty="0"/>
              <a:t>Portable power stations to charge phones and other devices</a:t>
            </a:r>
          </a:p>
          <a:p>
            <a:pPr marL="0" indent="0">
              <a:buNone/>
            </a:pPr>
            <a:r>
              <a:rPr lang="en-US" dirty="0"/>
              <a:t>What other things should you be aware of?</a:t>
            </a:r>
          </a:p>
        </p:txBody>
      </p:sp>
    </p:spTree>
    <p:extLst>
      <p:ext uri="{BB962C8B-B14F-4D97-AF65-F5344CB8AC3E}">
        <p14:creationId xmlns:p14="http://schemas.microsoft.com/office/powerpoint/2010/main" val="2160071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4E8FA1-CCC7-0B62-2277-AAD622F575F8}"/>
              </a:ext>
            </a:extLst>
          </p:cNvPr>
          <p:cNvSpPr>
            <a:spLocks noGrp="1"/>
          </p:cNvSpPr>
          <p:nvPr>
            <p:ph type="title"/>
          </p:nvPr>
        </p:nvSpPr>
        <p:spPr>
          <a:xfrm>
            <a:off x="382280" y="484632"/>
            <a:ext cx="6743844" cy="1609344"/>
          </a:xfrm>
        </p:spPr>
        <p:txBody>
          <a:bodyPr>
            <a:normAutofit fontScale="90000"/>
          </a:bodyPr>
          <a:lstStyle/>
          <a:p>
            <a:pPr algn="ctr"/>
            <a:r>
              <a:rPr lang="en-US" sz="4800" dirty="0"/>
              <a:t>The most common Facility incidents</a:t>
            </a:r>
            <a:br>
              <a:rPr lang="en-US" sz="4800" dirty="0"/>
            </a:br>
            <a:endParaRPr lang="en-US" sz="4800" dirty="0"/>
          </a:p>
        </p:txBody>
      </p:sp>
      <p:sp>
        <p:nvSpPr>
          <p:cNvPr id="3" name="Content Placeholder 2">
            <a:extLst>
              <a:ext uri="{FF2B5EF4-FFF2-40B4-BE49-F238E27FC236}">
                <a16:creationId xmlns:a16="http://schemas.microsoft.com/office/drawing/2014/main" id="{AAF63DD4-C65A-9AA1-AD23-D78FC529EB96}"/>
              </a:ext>
            </a:extLst>
          </p:cNvPr>
          <p:cNvSpPr>
            <a:spLocks noGrp="1"/>
          </p:cNvSpPr>
          <p:nvPr>
            <p:ph idx="1"/>
          </p:nvPr>
        </p:nvSpPr>
        <p:spPr>
          <a:xfrm>
            <a:off x="382279" y="2121408"/>
            <a:ext cx="6743845" cy="4050792"/>
          </a:xfrm>
        </p:spPr>
        <p:txBody>
          <a:bodyPr>
            <a:normAutofit/>
          </a:bodyPr>
          <a:lstStyle/>
          <a:p>
            <a:r>
              <a:rPr lang="en-US" sz="1800" dirty="0"/>
              <a:t>Cuts and scrapes from handling sharp knives or other kitchen equipment</a:t>
            </a:r>
          </a:p>
          <a:p>
            <a:r>
              <a:rPr lang="en-US" sz="1800" dirty="0"/>
              <a:t>Burns from hot liquids or cooking surfaces</a:t>
            </a:r>
          </a:p>
          <a:p>
            <a:r>
              <a:rPr lang="en-US" sz="1800" dirty="0"/>
              <a:t>Slip and fall injuries from wet floors or uneven surfaces</a:t>
            </a:r>
          </a:p>
          <a:p>
            <a:r>
              <a:rPr lang="en-US" sz="1800" dirty="0"/>
              <a:t>Strains and sprains from lifting heavy objects or performing repetitive tasks</a:t>
            </a:r>
          </a:p>
          <a:p>
            <a:r>
              <a:rPr lang="en-US" sz="1800" dirty="0"/>
              <a:t>Food poisoning from consuming contaminated food</a:t>
            </a:r>
          </a:p>
          <a:p>
            <a:r>
              <a:rPr lang="en-US" sz="1800" dirty="0"/>
              <a:t>Allergic reactions to ingredients in food</a:t>
            </a:r>
          </a:p>
        </p:txBody>
      </p:sp>
      <p:pic>
        <p:nvPicPr>
          <p:cNvPr id="7" name="Graphic 6" descr="Medical">
            <a:extLst>
              <a:ext uri="{FF2B5EF4-FFF2-40B4-BE49-F238E27FC236}">
                <a16:creationId xmlns:a16="http://schemas.microsoft.com/office/drawing/2014/main" id="{03F31D84-809A-FACF-3B7C-7D096D7CB9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28828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C2172D95-9C81-FB3D-BA7C-C192FB3359D4}"/>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First aid kits</a:t>
            </a:r>
          </a:p>
        </p:txBody>
      </p:sp>
      <p:sp>
        <p:nvSpPr>
          <p:cNvPr id="3" name="Content Placeholder 2">
            <a:extLst>
              <a:ext uri="{FF2B5EF4-FFF2-40B4-BE49-F238E27FC236}">
                <a16:creationId xmlns:a16="http://schemas.microsoft.com/office/drawing/2014/main" id="{8EEE9073-3F97-E5A5-17B1-6468EA18F6D8}"/>
              </a:ext>
            </a:extLst>
          </p:cNvPr>
          <p:cNvSpPr>
            <a:spLocks noGrp="1"/>
          </p:cNvSpPr>
          <p:nvPr>
            <p:ph idx="1"/>
          </p:nvPr>
        </p:nvSpPr>
        <p:spPr>
          <a:xfrm>
            <a:off x="4969904" y="328189"/>
            <a:ext cx="6074467" cy="5556564"/>
          </a:xfrm>
        </p:spPr>
        <p:txBody>
          <a:bodyPr anchor="ctr">
            <a:normAutofit/>
          </a:bodyPr>
          <a:lstStyle/>
          <a:p>
            <a:r>
              <a:rPr lang="en-US" sz="2400" dirty="0"/>
              <a:t>OSHA states that “</a:t>
            </a:r>
            <a:r>
              <a:rPr lang="en-US" sz="2400" dirty="0">
                <a:solidFill>
                  <a:srgbClr val="C00000"/>
                </a:solidFill>
              </a:rPr>
              <a:t>First aid supplies are required to be readily available</a:t>
            </a:r>
            <a:r>
              <a:rPr lang="en-US" sz="2400" dirty="0"/>
              <a:t>”</a:t>
            </a:r>
          </a:p>
          <a:p>
            <a:r>
              <a:rPr lang="en-US" sz="2400" dirty="0"/>
              <a:t>All kits should be kept well-stocked</a:t>
            </a:r>
          </a:p>
          <a:p>
            <a:r>
              <a:rPr lang="en-US" sz="2400" dirty="0"/>
              <a:t>Items in kits should be clean and up-to-date (check expiration dates) and should be checked monthly</a:t>
            </a:r>
          </a:p>
          <a:p>
            <a:pPr marL="0" indent="0">
              <a:buNone/>
            </a:pPr>
            <a:endParaRPr lang="en-US" sz="1400"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32815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D028CE-A8F3-6D56-6D76-02D1AC5F57B3}"/>
              </a:ext>
            </a:extLst>
          </p:cNvPr>
          <p:cNvSpPr txBox="1"/>
          <p:nvPr/>
        </p:nvSpPr>
        <p:spPr>
          <a:xfrm>
            <a:off x="785388" y="954520"/>
            <a:ext cx="6097508" cy="4801314"/>
          </a:xfrm>
          <a:prstGeom prst="rect">
            <a:avLst/>
          </a:prstGeom>
          <a:noFill/>
        </p:spPr>
        <p:txBody>
          <a:bodyPr wrap="square">
            <a:spAutoFit/>
          </a:bodyPr>
          <a:lstStyle/>
          <a:p>
            <a:r>
              <a:rPr lang="en-US" dirty="0">
                <a:solidFill>
                  <a:srgbClr val="FF0000"/>
                </a:solidFill>
              </a:rPr>
              <a:t>THE TOP ESSENTIALS</a:t>
            </a:r>
            <a:r>
              <a:rPr lang="en-US" dirty="0"/>
              <a:t>:</a:t>
            </a:r>
          </a:p>
          <a:p>
            <a:endParaRPr lang="en-US" dirty="0"/>
          </a:p>
          <a:p>
            <a:pPr marL="285750" indent="-285750">
              <a:buFont typeface="Wingdings" panose="05000000000000000000" pitchFamily="2" charset="2"/>
              <a:buChar char="Ø"/>
            </a:pPr>
            <a:r>
              <a:rPr lang="en-US" dirty="0"/>
              <a:t>Adhesive bandages in various sizes</a:t>
            </a:r>
          </a:p>
          <a:p>
            <a:pPr marL="285750" indent="-285750">
              <a:buFont typeface="Wingdings" panose="05000000000000000000" pitchFamily="2" charset="2"/>
              <a:buChar char="Ø"/>
            </a:pPr>
            <a:r>
              <a:rPr lang="en-US" dirty="0"/>
              <a:t>Antiseptic wipes</a:t>
            </a:r>
          </a:p>
          <a:p>
            <a:pPr marL="285750" indent="-285750">
              <a:buFont typeface="Wingdings" panose="05000000000000000000" pitchFamily="2" charset="2"/>
              <a:buChar char="Ø"/>
            </a:pPr>
            <a:r>
              <a:rPr lang="en-US" dirty="0"/>
              <a:t>Antibiotic ointment or burn gel</a:t>
            </a:r>
          </a:p>
          <a:p>
            <a:pPr marL="285750" indent="-285750">
              <a:buFont typeface="Wingdings" panose="05000000000000000000" pitchFamily="2" charset="2"/>
              <a:buChar char="Ø"/>
            </a:pPr>
            <a:r>
              <a:rPr lang="en-US" dirty="0"/>
              <a:t>Gauze pads </a:t>
            </a:r>
          </a:p>
          <a:p>
            <a:pPr marL="285750" indent="-285750">
              <a:buFont typeface="Wingdings" panose="05000000000000000000" pitchFamily="2" charset="2"/>
              <a:buChar char="Ø"/>
            </a:pPr>
            <a:r>
              <a:rPr lang="en-US" dirty="0"/>
              <a:t>Adhesive tape</a:t>
            </a:r>
          </a:p>
          <a:p>
            <a:pPr marL="285750" indent="-285750">
              <a:buFont typeface="Wingdings" panose="05000000000000000000" pitchFamily="2" charset="2"/>
              <a:buChar char="Ø"/>
            </a:pPr>
            <a:r>
              <a:rPr lang="en-US" dirty="0"/>
              <a:t>Disposable gloves to protect against bodily fluids</a:t>
            </a:r>
          </a:p>
          <a:p>
            <a:pPr marL="285750" indent="-285750">
              <a:buFont typeface="Wingdings" panose="05000000000000000000" pitchFamily="2" charset="2"/>
              <a:buChar char="Ø"/>
            </a:pPr>
            <a:r>
              <a:rPr lang="en-US" dirty="0"/>
              <a:t>Scissors and tweezers</a:t>
            </a:r>
          </a:p>
          <a:p>
            <a:pPr marL="285750" indent="-285750">
              <a:buFont typeface="Wingdings" panose="05000000000000000000" pitchFamily="2" charset="2"/>
              <a:buChar char="Ø"/>
            </a:pPr>
            <a:r>
              <a:rPr lang="en-US" dirty="0"/>
              <a:t>Tourniquet</a:t>
            </a:r>
          </a:p>
          <a:p>
            <a:pPr marL="285750" indent="-285750">
              <a:buFont typeface="Wingdings" panose="05000000000000000000" pitchFamily="2" charset="2"/>
              <a:buChar char="Ø"/>
            </a:pPr>
            <a:r>
              <a:rPr lang="en-US" dirty="0"/>
              <a:t>CPR face shield</a:t>
            </a:r>
          </a:p>
          <a:p>
            <a:pPr marL="285750" indent="-285750">
              <a:buFont typeface="Wingdings" panose="05000000000000000000" pitchFamily="2" charset="2"/>
              <a:buChar char="Ø"/>
            </a:pPr>
            <a:r>
              <a:rPr lang="en-US" dirty="0"/>
              <a:t>Splint to immobilize injuries and support sprains</a:t>
            </a:r>
          </a:p>
          <a:p>
            <a:pPr marL="285750" indent="-285750">
              <a:buFont typeface="Wingdings" panose="05000000000000000000" pitchFamily="2" charset="2"/>
              <a:buChar char="Ø"/>
            </a:pPr>
            <a:r>
              <a:rPr lang="en-US" dirty="0"/>
              <a:t>Instant cold packs</a:t>
            </a:r>
          </a:p>
          <a:p>
            <a:pPr marL="285750" indent="-285750">
              <a:buFont typeface="Wingdings" panose="05000000000000000000" pitchFamily="2" charset="2"/>
              <a:buChar char="Ø"/>
            </a:pPr>
            <a:r>
              <a:rPr lang="en-US" dirty="0"/>
              <a:t>Anti-inflammatory medication such as ibuprofen </a:t>
            </a:r>
          </a:p>
          <a:p>
            <a:endParaRPr lang="en-US" dirty="0"/>
          </a:p>
          <a:p>
            <a:pPr marL="285750" indent="-285750">
              <a:buFont typeface="Wingdings" panose="05000000000000000000" pitchFamily="2" charset="2"/>
              <a:buChar char="v"/>
            </a:pPr>
            <a:r>
              <a:rPr lang="en-US" dirty="0"/>
              <a:t>Consider having Epinephrine auto-injectors (EpiPen) to treat severe allergic reactions.</a:t>
            </a:r>
          </a:p>
        </p:txBody>
      </p:sp>
      <p:pic>
        <p:nvPicPr>
          <p:cNvPr id="6" name="Picture 5">
            <a:extLst>
              <a:ext uri="{FF2B5EF4-FFF2-40B4-BE49-F238E27FC236}">
                <a16:creationId xmlns:a16="http://schemas.microsoft.com/office/drawing/2014/main" id="{9E95D21C-9C72-F499-0E14-873C6839CAD5}"/>
              </a:ext>
            </a:extLst>
          </p:cNvPr>
          <p:cNvPicPr>
            <a:picLocks noChangeAspect="1"/>
          </p:cNvPicPr>
          <p:nvPr/>
        </p:nvPicPr>
        <p:blipFill>
          <a:blip r:embed="rId2"/>
          <a:stretch>
            <a:fillRect/>
          </a:stretch>
        </p:blipFill>
        <p:spPr>
          <a:xfrm>
            <a:off x="7585971" y="1785793"/>
            <a:ext cx="3379325" cy="2370571"/>
          </a:xfrm>
          <a:prstGeom prst="rect">
            <a:avLst/>
          </a:prstGeom>
        </p:spPr>
      </p:pic>
    </p:spTree>
    <p:extLst>
      <p:ext uri="{BB962C8B-B14F-4D97-AF65-F5344CB8AC3E}">
        <p14:creationId xmlns:p14="http://schemas.microsoft.com/office/powerpoint/2010/main" val="3993881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5549-06EC-8025-20BD-C0B4F226195A}"/>
              </a:ext>
            </a:extLst>
          </p:cNvPr>
          <p:cNvSpPr>
            <a:spLocks noGrp="1"/>
          </p:cNvSpPr>
          <p:nvPr>
            <p:ph type="title"/>
          </p:nvPr>
        </p:nvSpPr>
        <p:spPr/>
        <p:txBody>
          <a:bodyPr/>
          <a:lstStyle/>
          <a:p>
            <a:r>
              <a:rPr lang="en-US" dirty="0"/>
              <a:t>Don’t forget the eyes! </a:t>
            </a:r>
          </a:p>
        </p:txBody>
      </p:sp>
      <p:pic>
        <p:nvPicPr>
          <p:cNvPr id="6" name="Content Placeholder 5">
            <a:extLst>
              <a:ext uri="{FF2B5EF4-FFF2-40B4-BE49-F238E27FC236}">
                <a16:creationId xmlns:a16="http://schemas.microsoft.com/office/drawing/2014/main" id="{D5EEA0A9-5228-AE96-4A8F-3C0CCA865433}"/>
              </a:ext>
            </a:extLst>
          </p:cNvPr>
          <p:cNvPicPr>
            <a:picLocks noGrp="1" noChangeAspect="1"/>
          </p:cNvPicPr>
          <p:nvPr>
            <p:ph idx="1"/>
          </p:nvPr>
        </p:nvPicPr>
        <p:blipFill>
          <a:blip r:embed="rId3"/>
          <a:stretch>
            <a:fillRect/>
          </a:stretch>
        </p:blipFill>
        <p:spPr>
          <a:xfrm>
            <a:off x="661555" y="2158206"/>
            <a:ext cx="2463207" cy="2176377"/>
          </a:xfrm>
          <a:prstGeom prst="rect">
            <a:avLst/>
          </a:prstGeom>
        </p:spPr>
      </p:pic>
      <p:pic>
        <p:nvPicPr>
          <p:cNvPr id="7" name="Picture 6">
            <a:extLst>
              <a:ext uri="{FF2B5EF4-FFF2-40B4-BE49-F238E27FC236}">
                <a16:creationId xmlns:a16="http://schemas.microsoft.com/office/drawing/2014/main" id="{284C24D6-6E28-AB8F-01D6-FAD81C3007C2}"/>
              </a:ext>
            </a:extLst>
          </p:cNvPr>
          <p:cNvPicPr>
            <a:picLocks noChangeAspect="1"/>
          </p:cNvPicPr>
          <p:nvPr/>
        </p:nvPicPr>
        <p:blipFill>
          <a:blip r:embed="rId4"/>
          <a:stretch>
            <a:fillRect/>
          </a:stretch>
        </p:blipFill>
        <p:spPr>
          <a:xfrm>
            <a:off x="7550294" y="660943"/>
            <a:ext cx="1372033" cy="1084730"/>
          </a:xfrm>
          <a:prstGeom prst="rect">
            <a:avLst/>
          </a:prstGeom>
        </p:spPr>
      </p:pic>
      <p:sp>
        <p:nvSpPr>
          <p:cNvPr id="8" name="TextBox 7">
            <a:extLst>
              <a:ext uri="{FF2B5EF4-FFF2-40B4-BE49-F238E27FC236}">
                <a16:creationId xmlns:a16="http://schemas.microsoft.com/office/drawing/2014/main" id="{2BCEA052-1330-4229-0B55-416460A35EB4}"/>
              </a:ext>
            </a:extLst>
          </p:cNvPr>
          <p:cNvSpPr txBox="1"/>
          <p:nvPr/>
        </p:nvSpPr>
        <p:spPr>
          <a:xfrm>
            <a:off x="569192" y="4627417"/>
            <a:ext cx="2876550" cy="923330"/>
          </a:xfrm>
          <a:prstGeom prst="rect">
            <a:avLst/>
          </a:prstGeom>
          <a:noFill/>
        </p:spPr>
        <p:txBody>
          <a:bodyPr wrap="square" rtlCol="0">
            <a:spAutoFit/>
          </a:bodyPr>
          <a:lstStyle/>
          <a:p>
            <a:r>
              <a:rPr lang="en-US" dirty="0"/>
              <a:t>Ideally, eyewash stations are installed in your facilities.</a:t>
            </a:r>
          </a:p>
        </p:txBody>
      </p:sp>
      <p:sp>
        <p:nvSpPr>
          <p:cNvPr id="10" name="TextBox 9">
            <a:extLst>
              <a:ext uri="{FF2B5EF4-FFF2-40B4-BE49-F238E27FC236}">
                <a16:creationId xmlns:a16="http://schemas.microsoft.com/office/drawing/2014/main" id="{5D07EC3A-8E72-24BE-4159-EE78C582A121}"/>
              </a:ext>
            </a:extLst>
          </p:cNvPr>
          <p:cNvSpPr txBox="1"/>
          <p:nvPr/>
        </p:nvSpPr>
        <p:spPr>
          <a:xfrm>
            <a:off x="4130802" y="2083462"/>
            <a:ext cx="6373091" cy="1477328"/>
          </a:xfrm>
          <a:prstGeom prst="rect">
            <a:avLst/>
          </a:prstGeom>
          <a:noFill/>
        </p:spPr>
        <p:txBody>
          <a:bodyPr wrap="square" rtlCol="0">
            <a:spAutoFit/>
          </a:bodyPr>
          <a:lstStyle/>
          <a:p>
            <a:r>
              <a:rPr lang="en-US" dirty="0">
                <a:solidFill>
                  <a:srgbClr val="C00000"/>
                </a:solidFill>
              </a:rPr>
              <a:t>Eye wash stations are one of those things that you hope you never have to use but are thankful for if you do have to use them. They flush out any hazardous substance (physical or chemical) from the eye helping to reduce the risk of eye injuries.</a:t>
            </a:r>
          </a:p>
        </p:txBody>
      </p:sp>
      <p:pic>
        <p:nvPicPr>
          <p:cNvPr id="12" name="Picture 11">
            <a:extLst>
              <a:ext uri="{FF2B5EF4-FFF2-40B4-BE49-F238E27FC236}">
                <a16:creationId xmlns:a16="http://schemas.microsoft.com/office/drawing/2014/main" id="{651CE154-F503-127D-4119-8B5AD4BA2E44}"/>
              </a:ext>
            </a:extLst>
          </p:cNvPr>
          <p:cNvPicPr>
            <a:picLocks noChangeAspect="1"/>
          </p:cNvPicPr>
          <p:nvPr/>
        </p:nvPicPr>
        <p:blipFill>
          <a:blip r:embed="rId5"/>
          <a:stretch>
            <a:fillRect/>
          </a:stretch>
        </p:blipFill>
        <p:spPr>
          <a:xfrm>
            <a:off x="7730256" y="3828719"/>
            <a:ext cx="2206169" cy="2821586"/>
          </a:xfrm>
          <a:prstGeom prst="rect">
            <a:avLst/>
          </a:prstGeom>
        </p:spPr>
      </p:pic>
      <p:pic>
        <p:nvPicPr>
          <p:cNvPr id="11" name="Picture 10">
            <a:extLst>
              <a:ext uri="{FF2B5EF4-FFF2-40B4-BE49-F238E27FC236}">
                <a16:creationId xmlns:a16="http://schemas.microsoft.com/office/drawing/2014/main" id="{A4A651E3-70D1-BBA1-1B71-0641981DE532}"/>
              </a:ext>
            </a:extLst>
          </p:cNvPr>
          <p:cNvPicPr>
            <a:picLocks noChangeAspect="1"/>
          </p:cNvPicPr>
          <p:nvPr/>
        </p:nvPicPr>
        <p:blipFill>
          <a:blip r:embed="rId6"/>
          <a:stretch>
            <a:fillRect/>
          </a:stretch>
        </p:blipFill>
        <p:spPr>
          <a:xfrm>
            <a:off x="4581091" y="4230243"/>
            <a:ext cx="2143125" cy="2143125"/>
          </a:xfrm>
          <a:prstGeom prst="rect">
            <a:avLst/>
          </a:prstGeom>
        </p:spPr>
      </p:pic>
      <p:sp>
        <p:nvSpPr>
          <p:cNvPr id="9" name="TextBox 8">
            <a:extLst>
              <a:ext uri="{FF2B5EF4-FFF2-40B4-BE49-F238E27FC236}">
                <a16:creationId xmlns:a16="http://schemas.microsoft.com/office/drawing/2014/main" id="{8178FD7A-83A5-88D8-9F9E-EE80EEDC77C9}"/>
              </a:ext>
            </a:extLst>
          </p:cNvPr>
          <p:cNvSpPr txBox="1"/>
          <p:nvPr/>
        </p:nvSpPr>
        <p:spPr>
          <a:xfrm>
            <a:off x="5795495" y="3828719"/>
            <a:ext cx="4701309" cy="369332"/>
          </a:xfrm>
          <a:prstGeom prst="rect">
            <a:avLst/>
          </a:prstGeom>
          <a:noFill/>
        </p:spPr>
        <p:txBody>
          <a:bodyPr wrap="square" rtlCol="0">
            <a:spAutoFit/>
          </a:bodyPr>
          <a:lstStyle/>
          <a:p>
            <a:r>
              <a:rPr lang="en-US" u="sng" dirty="0"/>
              <a:t>Eye Wash Station Alternatives</a:t>
            </a:r>
          </a:p>
        </p:txBody>
      </p:sp>
    </p:spTree>
    <p:extLst>
      <p:ext uri="{BB962C8B-B14F-4D97-AF65-F5344CB8AC3E}">
        <p14:creationId xmlns:p14="http://schemas.microsoft.com/office/powerpoint/2010/main" val="24940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7" name="Rectangle 16">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E03D0FC-94F5-EB34-E773-0855D0D88D2F}"/>
              </a:ext>
            </a:extLst>
          </p:cNvPr>
          <p:cNvSpPr>
            <a:spLocks noGrp="1"/>
          </p:cNvSpPr>
          <p:nvPr>
            <p:ph type="title"/>
          </p:nvPr>
        </p:nvSpPr>
        <p:spPr>
          <a:xfrm>
            <a:off x="1051560" y="1110054"/>
            <a:ext cx="6558608" cy="3189642"/>
          </a:xfrm>
        </p:spPr>
        <p:txBody>
          <a:bodyPr vert="horz" lIns="91440" tIns="45720" rIns="91440" bIns="45720" rtlCol="0" anchor="ctr">
            <a:normAutofit/>
          </a:bodyPr>
          <a:lstStyle/>
          <a:p>
            <a:pPr algn="r">
              <a:lnSpc>
                <a:spcPct val="80000"/>
              </a:lnSpc>
            </a:pPr>
            <a:r>
              <a:rPr lang="en-US" sz="8800" dirty="0">
                <a:blipFill dpi="0" rotWithShape="1">
                  <a:blip r:embed="rId4"/>
                  <a:srcRect/>
                  <a:tile tx="6350" ty="-127000" sx="65000" sy="64000" flip="none" algn="tl"/>
                </a:blipFill>
              </a:rPr>
              <a:t>Things happen unexpectedly</a:t>
            </a:r>
          </a:p>
        </p:txBody>
      </p:sp>
      <p:sp>
        <p:nvSpPr>
          <p:cNvPr id="19" name="Rectangle 18">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6" name="Oval 25">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DACB8C60-9D03-D6DE-ACF3-145968F50CBC}"/>
              </a:ext>
            </a:extLst>
          </p:cNvPr>
          <p:cNvSpPr txBox="1"/>
          <p:nvPr/>
        </p:nvSpPr>
        <p:spPr>
          <a:xfrm>
            <a:off x="2610617" y="4414480"/>
            <a:ext cx="3171347" cy="369332"/>
          </a:xfrm>
          <a:prstGeom prst="rect">
            <a:avLst/>
          </a:prstGeom>
          <a:noFill/>
        </p:spPr>
        <p:txBody>
          <a:bodyPr wrap="square" rtlCol="0">
            <a:spAutoFit/>
          </a:bodyPr>
          <a:lstStyle/>
          <a:p>
            <a:r>
              <a:rPr lang="en-US" dirty="0"/>
              <a:t>ARE YOU PREPARED?</a:t>
            </a:r>
          </a:p>
        </p:txBody>
      </p:sp>
    </p:spTree>
    <p:extLst>
      <p:ext uri="{BB962C8B-B14F-4D97-AF65-F5344CB8AC3E}">
        <p14:creationId xmlns:p14="http://schemas.microsoft.com/office/powerpoint/2010/main" val="246078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9F1F6-E385-1DCC-1FA3-C551E332E424}"/>
              </a:ext>
            </a:extLst>
          </p:cNvPr>
          <p:cNvSpPr>
            <a:spLocks noGrp="1"/>
          </p:cNvSpPr>
          <p:nvPr>
            <p:ph type="title"/>
          </p:nvPr>
        </p:nvSpPr>
        <p:spPr>
          <a:xfrm>
            <a:off x="382279" y="256032"/>
            <a:ext cx="6743844" cy="1609344"/>
          </a:xfrm>
        </p:spPr>
        <p:txBody>
          <a:bodyPr>
            <a:normAutofit/>
          </a:bodyPr>
          <a:lstStyle/>
          <a:p>
            <a:r>
              <a:rPr lang="en-US" sz="4800" dirty="0"/>
              <a:t>Illness</a:t>
            </a:r>
          </a:p>
        </p:txBody>
      </p:sp>
      <p:sp>
        <p:nvSpPr>
          <p:cNvPr id="3" name="Content Placeholder 2">
            <a:extLst>
              <a:ext uri="{FF2B5EF4-FFF2-40B4-BE49-F238E27FC236}">
                <a16:creationId xmlns:a16="http://schemas.microsoft.com/office/drawing/2014/main" id="{8D1F4564-370C-4416-1348-BCCEF52EEE26}"/>
              </a:ext>
            </a:extLst>
          </p:cNvPr>
          <p:cNvSpPr>
            <a:spLocks noGrp="1"/>
          </p:cNvSpPr>
          <p:nvPr>
            <p:ph idx="1"/>
          </p:nvPr>
        </p:nvSpPr>
        <p:spPr>
          <a:xfrm>
            <a:off x="382279" y="2121408"/>
            <a:ext cx="6743845" cy="4050792"/>
          </a:xfrm>
        </p:spPr>
        <p:txBody>
          <a:bodyPr>
            <a:normAutofit/>
          </a:bodyPr>
          <a:lstStyle/>
          <a:p>
            <a:pPr marL="0" indent="0">
              <a:buNone/>
            </a:pPr>
            <a:r>
              <a:rPr lang="en-US" sz="2800" dirty="0"/>
              <a:t>If an emergency involves an illness, proper cleaning and sanitation are essential in controlling the spread of viruses or bacteria. Make sure your team is aware of how to handle cleaning products correctly and safely. </a:t>
            </a:r>
          </a:p>
          <a:p>
            <a:pPr marL="0" indent="0">
              <a:buNone/>
            </a:pPr>
            <a:endParaRPr lang="en-US" sz="2800" dirty="0"/>
          </a:p>
          <a:p>
            <a:pPr marL="0" indent="0">
              <a:buNone/>
            </a:pPr>
            <a:r>
              <a:rPr lang="en-US" sz="2800" dirty="0"/>
              <a:t>PERSONAL HYGIENE SHOULD BE A MAJOR FOCUS.</a:t>
            </a:r>
          </a:p>
          <a:p>
            <a:pPr marL="0" indent="0">
              <a:buNone/>
            </a:pPr>
            <a:endParaRPr lang="en-US" sz="1800" dirty="0"/>
          </a:p>
          <a:p>
            <a:pPr marL="0" indent="0">
              <a:buNone/>
            </a:pPr>
            <a:endParaRPr lang="en-US" sz="1800" dirty="0"/>
          </a:p>
        </p:txBody>
      </p:sp>
      <p:pic>
        <p:nvPicPr>
          <p:cNvPr id="7" name="Graphic 6" descr="Sink">
            <a:extLst>
              <a:ext uri="{FF2B5EF4-FFF2-40B4-BE49-F238E27FC236}">
                <a16:creationId xmlns:a16="http://schemas.microsoft.com/office/drawing/2014/main" id="{AC9A47E7-3260-EA3C-9D9E-FC91784217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39597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D369-3EC9-5E35-049F-F62BFCC391BB}"/>
              </a:ext>
            </a:extLst>
          </p:cNvPr>
          <p:cNvSpPr>
            <a:spLocks noGrp="1"/>
          </p:cNvSpPr>
          <p:nvPr>
            <p:ph type="title"/>
          </p:nvPr>
        </p:nvSpPr>
        <p:spPr>
          <a:solidFill>
            <a:schemeClr val="bg1">
              <a:lumMod val="85000"/>
            </a:schemeClr>
          </a:solidFill>
        </p:spPr>
        <p:txBody>
          <a:bodyPr/>
          <a:lstStyle/>
          <a:p>
            <a:r>
              <a:rPr lang="en-US" dirty="0"/>
              <a:t>Other things to consider:</a:t>
            </a:r>
          </a:p>
        </p:txBody>
      </p:sp>
      <p:sp>
        <p:nvSpPr>
          <p:cNvPr id="3" name="Content Placeholder 2">
            <a:extLst>
              <a:ext uri="{FF2B5EF4-FFF2-40B4-BE49-F238E27FC236}">
                <a16:creationId xmlns:a16="http://schemas.microsoft.com/office/drawing/2014/main" id="{018D9D41-EEDE-6A37-A681-E6088EEEB59A}"/>
              </a:ext>
            </a:extLst>
          </p:cNvPr>
          <p:cNvSpPr>
            <a:spLocks noGrp="1"/>
          </p:cNvSpPr>
          <p:nvPr>
            <p:ph idx="1"/>
          </p:nvPr>
        </p:nvSpPr>
        <p:spPr>
          <a:xfrm>
            <a:off x="1151330" y="2175729"/>
            <a:ext cx="10058400" cy="4050792"/>
          </a:xfrm>
        </p:spPr>
        <p:txBody>
          <a:bodyPr>
            <a:normAutofit/>
          </a:bodyPr>
          <a:lstStyle/>
          <a:p>
            <a:r>
              <a:rPr lang="en-US" sz="2800" dirty="0"/>
              <a:t>Are your staff members certified in CPR?</a:t>
            </a:r>
          </a:p>
          <a:p>
            <a:r>
              <a:rPr lang="en-US" sz="2800" dirty="0"/>
              <a:t>Does your staff know what to do if someone is choking</a:t>
            </a:r>
          </a:p>
          <a:p>
            <a:r>
              <a:rPr lang="en-US" sz="2800" dirty="0"/>
              <a:t>Does your staff know where the AED is and how to use it?</a:t>
            </a:r>
          </a:p>
          <a:p>
            <a:r>
              <a:rPr lang="en-US" sz="2800" dirty="0"/>
              <a:t>Does your staff know where the fire extinguishers are?</a:t>
            </a:r>
          </a:p>
          <a:p>
            <a:r>
              <a:rPr lang="en-US" sz="2800" dirty="0"/>
              <a:t>Do you know what Standard Precautions are:</a:t>
            </a:r>
          </a:p>
          <a:p>
            <a:pPr lvl="1"/>
            <a:r>
              <a:rPr lang="en-US" sz="2600" dirty="0"/>
              <a:t>Does your staff know how to clean up blood and body fluids?</a:t>
            </a:r>
          </a:p>
          <a:p>
            <a:r>
              <a:rPr lang="en-US" sz="2800" dirty="0"/>
              <a:t>Does your facility  need a sharps container?	</a:t>
            </a:r>
          </a:p>
          <a:p>
            <a:pPr lvl="1"/>
            <a:r>
              <a:rPr lang="en-US" sz="2600" dirty="0"/>
              <a:t>Broken glass, needles, box cutters</a:t>
            </a:r>
          </a:p>
        </p:txBody>
      </p:sp>
    </p:spTree>
    <p:extLst>
      <p:ext uri="{BB962C8B-B14F-4D97-AF65-F5344CB8AC3E}">
        <p14:creationId xmlns:p14="http://schemas.microsoft.com/office/powerpoint/2010/main" val="4270076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E16A65-7615-046F-A8FB-986EC64C431D}"/>
              </a:ext>
            </a:extLst>
          </p:cNvPr>
          <p:cNvSpPr>
            <a:spLocks noGrp="1"/>
          </p:cNvSpPr>
          <p:nvPr>
            <p:ph type="title"/>
          </p:nvPr>
        </p:nvSpPr>
        <p:spPr/>
        <p:txBody>
          <a:bodyPr/>
          <a:lstStyle/>
          <a:p>
            <a:r>
              <a:rPr lang="en-US" dirty="0"/>
              <a:t>Tips to prevent burns</a:t>
            </a:r>
          </a:p>
        </p:txBody>
      </p:sp>
      <p:sp>
        <p:nvSpPr>
          <p:cNvPr id="5" name="Content Placeholder 4">
            <a:extLst>
              <a:ext uri="{FF2B5EF4-FFF2-40B4-BE49-F238E27FC236}">
                <a16:creationId xmlns:a16="http://schemas.microsoft.com/office/drawing/2014/main" id="{09458AD0-A446-246A-C310-16D515A80191}"/>
              </a:ext>
            </a:extLst>
          </p:cNvPr>
          <p:cNvSpPr>
            <a:spLocks noGrp="1"/>
          </p:cNvSpPr>
          <p:nvPr>
            <p:ph idx="1"/>
          </p:nvPr>
        </p:nvSpPr>
        <p:spPr/>
        <p:txBody>
          <a:bodyPr/>
          <a:lstStyle/>
          <a:p>
            <a:pPr marL="457200" indent="-457200">
              <a:buAutoNum type="arabicPeriod"/>
            </a:pPr>
            <a:r>
              <a:rPr lang="en-US" dirty="0"/>
              <a:t>Stand to the side when opening oven doors</a:t>
            </a:r>
          </a:p>
          <a:p>
            <a:pPr marL="457200" indent="-457200">
              <a:buAutoNum type="arabicPeriod"/>
            </a:pPr>
            <a:r>
              <a:rPr lang="en-US" dirty="0"/>
              <a:t>Open lids away from your body</a:t>
            </a:r>
          </a:p>
          <a:p>
            <a:pPr marL="457200" indent="-457200">
              <a:buAutoNum type="arabicPeriod"/>
            </a:pPr>
            <a:r>
              <a:rPr lang="en-US" dirty="0"/>
              <a:t>Wear Closed toe shoes</a:t>
            </a:r>
          </a:p>
          <a:p>
            <a:pPr marL="457200" indent="-457200">
              <a:buAutoNum type="arabicPeriod"/>
            </a:pPr>
            <a:r>
              <a:rPr lang="en-US" dirty="0"/>
              <a:t>Ensure that oven mitt and or potholders are available to anyone who handles hot foods</a:t>
            </a:r>
          </a:p>
          <a:p>
            <a:pPr marL="457200" indent="-457200">
              <a:buAutoNum type="arabicPeriod"/>
            </a:pPr>
            <a:r>
              <a:rPr lang="en-US" dirty="0"/>
              <a:t>Empty steam table when water has cooled</a:t>
            </a:r>
          </a:p>
          <a:p>
            <a:pPr marL="457200" indent="-457200">
              <a:buAutoNum type="arabicPeriod"/>
            </a:pPr>
            <a:r>
              <a:rPr lang="en-US" dirty="0"/>
              <a:t>Wear protection when handling chemicals</a:t>
            </a:r>
          </a:p>
          <a:p>
            <a:pPr marL="0" indent="0">
              <a:buNone/>
            </a:pPr>
            <a:endParaRPr lang="en-US" dirty="0"/>
          </a:p>
        </p:txBody>
      </p:sp>
    </p:spTree>
    <p:extLst>
      <p:ext uri="{BB962C8B-B14F-4D97-AF65-F5344CB8AC3E}">
        <p14:creationId xmlns:p14="http://schemas.microsoft.com/office/powerpoint/2010/main" val="1867500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F0B709D-F314-8AA2-F464-F3E2C3E3CF76}"/>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How to prevent a steam burn when cooking:</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70136AA-5714-A3FB-96E9-D80BD2F491D8}"/>
              </a:ext>
            </a:extLst>
          </p:cNvPr>
          <p:cNvSpPr>
            <a:spLocks noGrp="1"/>
          </p:cNvSpPr>
          <p:nvPr>
            <p:ph idx="1"/>
          </p:nvPr>
        </p:nvSpPr>
        <p:spPr>
          <a:xfrm>
            <a:off x="6081089" y="725394"/>
            <a:ext cx="5142658" cy="5407212"/>
          </a:xfrm>
        </p:spPr>
        <p:txBody>
          <a:bodyPr anchor="ctr">
            <a:normAutofit fontScale="92500" lnSpcReduction="10000"/>
          </a:bodyPr>
          <a:lstStyle/>
          <a:p>
            <a:r>
              <a:rPr lang="en-US" dirty="0"/>
              <a:t>Don’t stick body parts in the steam! Being aware of the possibility of burns is step one.</a:t>
            </a:r>
          </a:p>
          <a:p>
            <a:r>
              <a:rPr lang="en-US" dirty="0"/>
              <a:t>Have, and use oven mitts or potholders</a:t>
            </a:r>
          </a:p>
          <a:p>
            <a:r>
              <a:rPr lang="en-US" dirty="0"/>
              <a:t>Always open lids away from you and /or away from hands, arms and your face, know where the condensed steam on the inside of the lid is going to drip.</a:t>
            </a:r>
          </a:p>
          <a:p>
            <a:r>
              <a:rPr lang="en-US" dirty="0"/>
              <a:t>Before you move a hot pan, know if you can safely lift it.  Also be sure that you know where you are going to put it.  Make sure the space is available before you begin the move</a:t>
            </a:r>
          </a:p>
          <a:p>
            <a:r>
              <a:rPr lang="en-US" dirty="0"/>
              <a:t>If draining hot food like pasta, pour slowly, know that hot great or other liquids can run right down the channels in the handles and onto your arms</a:t>
            </a:r>
          </a:p>
          <a:p>
            <a:r>
              <a:rPr lang="en-US" dirty="0"/>
              <a:t>NEVER lift the grabbing end higher than the end that’s in your hand</a:t>
            </a:r>
          </a:p>
        </p:txBody>
      </p:sp>
    </p:spTree>
    <p:extLst>
      <p:ext uri="{BB962C8B-B14F-4D97-AF65-F5344CB8AC3E}">
        <p14:creationId xmlns:p14="http://schemas.microsoft.com/office/powerpoint/2010/main" val="3495966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30BD2C35-59AC-953C-AD1E-89985FC6D996}"/>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rPr>
              <a:t>Cuts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CCD0BC8-9428-45BB-EA99-CFC249B668DF}"/>
              </a:ext>
            </a:extLst>
          </p:cNvPr>
          <p:cNvSpPr>
            <a:spLocks noGrp="1"/>
          </p:cNvSpPr>
          <p:nvPr>
            <p:ph idx="1"/>
          </p:nvPr>
        </p:nvSpPr>
        <p:spPr>
          <a:xfrm>
            <a:off x="6081089" y="725394"/>
            <a:ext cx="5142658" cy="5407212"/>
          </a:xfrm>
        </p:spPr>
        <p:txBody>
          <a:bodyPr anchor="ctr">
            <a:normAutofit/>
          </a:bodyPr>
          <a:lstStyle/>
          <a:p>
            <a:r>
              <a:rPr lang="en-US" dirty="0"/>
              <a:t>Carry knives and sharp object pointed down</a:t>
            </a:r>
          </a:p>
          <a:p>
            <a:r>
              <a:rPr lang="en-US" dirty="0"/>
              <a:t>Keep knife blades sharp, handles secure and store with blades covered</a:t>
            </a:r>
          </a:p>
          <a:p>
            <a:r>
              <a:rPr lang="en-US" dirty="0"/>
              <a:t>Do not leave knives in sinks-keep knives and sharp objects visible at all times</a:t>
            </a:r>
          </a:p>
          <a:p>
            <a:r>
              <a:rPr lang="en-US" dirty="0"/>
              <a:t>Do not us bare hand to clean up broken glass-use a broom and dust pan</a:t>
            </a:r>
          </a:p>
          <a:p>
            <a:r>
              <a:rPr lang="en-US" dirty="0"/>
              <a:t>Do not converse with other while cutting</a:t>
            </a:r>
          </a:p>
          <a:p>
            <a:r>
              <a:rPr lang="en-US" dirty="0"/>
              <a:t>Do not hands to push down garbage</a:t>
            </a:r>
          </a:p>
          <a:p>
            <a:r>
              <a:rPr lang="en-US" dirty="0"/>
              <a:t>Do not use glass to scoop ice</a:t>
            </a:r>
          </a:p>
          <a:p>
            <a:r>
              <a:rPr lang="en-US" dirty="0"/>
              <a:t>Administer First aid or if appropriate call 911</a:t>
            </a:r>
          </a:p>
        </p:txBody>
      </p:sp>
    </p:spTree>
    <p:extLst>
      <p:ext uri="{BB962C8B-B14F-4D97-AF65-F5344CB8AC3E}">
        <p14:creationId xmlns:p14="http://schemas.microsoft.com/office/powerpoint/2010/main" val="3250336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6A62-90EE-A62E-59E9-859AB7206740}"/>
              </a:ext>
            </a:extLst>
          </p:cNvPr>
          <p:cNvSpPr>
            <a:spLocks noGrp="1"/>
          </p:cNvSpPr>
          <p:nvPr>
            <p:ph type="title"/>
          </p:nvPr>
        </p:nvSpPr>
        <p:spPr/>
        <p:txBody>
          <a:bodyPr>
            <a:normAutofit/>
          </a:bodyPr>
          <a:lstStyle/>
          <a:p>
            <a:r>
              <a:rPr lang="en-US" sz="3200" dirty="0"/>
              <a:t>Other Resources: available below or on the NM-AAA Website</a:t>
            </a:r>
          </a:p>
        </p:txBody>
      </p:sp>
      <p:sp>
        <p:nvSpPr>
          <p:cNvPr id="3" name="Content Placeholder 2">
            <a:extLst>
              <a:ext uri="{FF2B5EF4-FFF2-40B4-BE49-F238E27FC236}">
                <a16:creationId xmlns:a16="http://schemas.microsoft.com/office/drawing/2014/main" id="{622BBD1C-A079-8D62-0249-968F49C19175}"/>
              </a:ext>
            </a:extLst>
          </p:cNvPr>
          <p:cNvSpPr>
            <a:spLocks noGrp="1"/>
          </p:cNvSpPr>
          <p:nvPr>
            <p:ph idx="1"/>
          </p:nvPr>
        </p:nvSpPr>
        <p:spPr/>
        <p:txBody>
          <a:bodyPr>
            <a:normAutofit fontScale="62500" lnSpcReduction="20000"/>
          </a:bodyPr>
          <a:lstStyle/>
          <a:p>
            <a:r>
              <a:rPr lang="en-US" dirty="0"/>
              <a:t>Greater Wisconsin Agency on Aging Resources, Inc. Emergency Preparedness in the Food Service Area: For Staff and Volunteers.  Available at: </a:t>
            </a:r>
            <a:r>
              <a:rPr lang="en-US" dirty="0">
                <a:hlinkClick r:id="rId2"/>
              </a:rPr>
              <a:t>https://gwaar.org/emergency-preparedness-in-the-foodservice-area-for-staff-and-volunteers</a:t>
            </a:r>
            <a:r>
              <a:rPr lang="en-US" dirty="0"/>
              <a:t>. </a:t>
            </a:r>
          </a:p>
          <a:p>
            <a:r>
              <a:rPr lang="en-US" dirty="0"/>
              <a:t>Emergency Handbook for Food Managers:  Advanced Practice Centers: Available at: </a:t>
            </a:r>
            <a:r>
              <a:rPr lang="en-US" dirty="0">
                <a:hlinkClick r:id="rId3"/>
              </a:rPr>
              <a:t>https://diversitypreparedness.org/~/media/Files/diversitypreparedness/APC_Emergency_Handbook_for_Food_Managers.ashx?la=en</a:t>
            </a:r>
            <a:r>
              <a:rPr lang="en-US" dirty="0"/>
              <a:t>.</a:t>
            </a:r>
          </a:p>
          <a:p>
            <a:r>
              <a:rPr lang="en-US" dirty="0"/>
              <a:t>FoodSafety.gov. Eat Safe In a Power Outage (English) Available at: </a:t>
            </a:r>
            <a:r>
              <a:rPr lang="en-US" dirty="0">
                <a:hlinkClick r:id="rId4"/>
              </a:rPr>
              <a:t>https://www.cdc.gov/food-safety/media/pdfs/eat_safe-r5-infographic2-h.pdf</a:t>
            </a:r>
            <a:endParaRPr lang="en-US" dirty="0"/>
          </a:p>
          <a:p>
            <a:r>
              <a:rPr lang="en-US" dirty="0"/>
              <a:t>FoodSafety.gov. Eat Safe In a Power Outage (Spanish) Available </a:t>
            </a:r>
            <a:r>
              <a:rPr lang="en-US" dirty="0" err="1"/>
              <a:t>at:https</a:t>
            </a:r>
            <a:r>
              <a:rPr lang="en-US" dirty="0"/>
              <a:t>://www.cdc.gov/food-safety/media/pdfs/eat-safe-infographic-spanish-h.pdf</a:t>
            </a:r>
          </a:p>
          <a:p>
            <a:r>
              <a:rPr lang="en-US" dirty="0"/>
              <a:t>Foodsafety.gov. Food Safety During Power Outage: Refrigerated food and Power Outages: when to save it and when to throw it out :  Available at: </a:t>
            </a:r>
            <a:r>
              <a:rPr lang="en-US" dirty="0">
                <a:hlinkClick r:id="rId5"/>
              </a:rPr>
              <a:t>https://www.foodsafety.gov/food-safety-charts/food-safety-during-power-outage  </a:t>
            </a:r>
          </a:p>
          <a:p>
            <a:r>
              <a:rPr lang="en-US" dirty="0"/>
              <a:t>Foodsafety.gov. Food Safety During Power Outage: Frozen food and Power Outages: when to save it and when to throw it out :  Available at: </a:t>
            </a:r>
            <a:r>
              <a:rPr lang="en-US" dirty="0">
                <a:hlinkClick r:id="rId5"/>
              </a:rPr>
              <a:t>https://www.foodsafety.gov/food-safety-charts/food-safety-during-power-outage  </a:t>
            </a:r>
          </a:p>
          <a:p>
            <a:r>
              <a:rPr lang="en-US"/>
              <a:t>Emergency </a:t>
            </a:r>
            <a:r>
              <a:rPr lang="en-US" dirty="0"/>
              <a:t>Preparedness Committee of Council II 2004-2006 Conference for Food Protection. January 22, 2014.  Emergency Action Plan for Retail Food Establishments: Available at: </a:t>
            </a:r>
            <a:r>
              <a:rPr lang="en-US" dirty="0">
                <a:hlinkClick r:id="rId6"/>
              </a:rPr>
              <a:t>https://www.foodprotect.org/media/guide/Emergency%20Action%20Plan%20for%20Retail%20food%20Est.pdf</a:t>
            </a:r>
            <a:endParaRPr lang="en-US" dirty="0"/>
          </a:p>
          <a:p>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83968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1664-EF73-06C7-4D37-CA57B89982A3}"/>
              </a:ext>
            </a:extLst>
          </p:cNvPr>
          <p:cNvSpPr>
            <a:spLocks noGrp="1"/>
          </p:cNvSpPr>
          <p:nvPr>
            <p:ph type="title"/>
          </p:nvPr>
        </p:nvSpPr>
        <p:spPr>
          <a:solidFill>
            <a:schemeClr val="accent1">
              <a:lumMod val="20000"/>
              <a:lumOff val="80000"/>
            </a:schemeClr>
          </a:solidFill>
        </p:spPr>
        <p:txBody>
          <a:bodyPr/>
          <a:lstStyle/>
          <a:p>
            <a:r>
              <a:rPr lang="en-US" dirty="0"/>
              <a:t>References:</a:t>
            </a:r>
          </a:p>
        </p:txBody>
      </p:sp>
      <p:sp>
        <p:nvSpPr>
          <p:cNvPr id="3" name="Content Placeholder 2">
            <a:extLst>
              <a:ext uri="{FF2B5EF4-FFF2-40B4-BE49-F238E27FC236}">
                <a16:creationId xmlns:a16="http://schemas.microsoft.com/office/drawing/2014/main" id="{8F2471B3-361B-0582-D3B0-AADD7E149841}"/>
              </a:ext>
            </a:extLst>
          </p:cNvPr>
          <p:cNvSpPr>
            <a:spLocks noGrp="1"/>
          </p:cNvSpPr>
          <p:nvPr>
            <p:ph idx="1"/>
          </p:nvPr>
        </p:nvSpPr>
        <p:spPr>
          <a:ln w="57150">
            <a:solidFill>
              <a:srgbClr val="C00000"/>
            </a:solidFill>
          </a:ln>
        </p:spPr>
        <p:txBody>
          <a:bodyPr>
            <a:normAutofit lnSpcReduction="10000"/>
          </a:bodyPr>
          <a:lstStyle/>
          <a:p>
            <a:r>
              <a:rPr lang="en-US" sz="1400" dirty="0"/>
              <a:t>Emergency Planning for Food Service, Culinary Services Group </a:t>
            </a:r>
          </a:p>
          <a:p>
            <a:pPr marL="0" indent="0">
              <a:buNone/>
            </a:pPr>
            <a:r>
              <a:rPr lang="en-US" sz="1400" dirty="0">
                <a:hlinkClick r:id="rId2"/>
              </a:rPr>
              <a:t>https://culinaryservicesgroup.com/emergency-planning-for-food-service/</a:t>
            </a:r>
            <a:endParaRPr lang="en-US" sz="1400" dirty="0"/>
          </a:p>
          <a:p>
            <a:r>
              <a:rPr lang="en-US" sz="1400" dirty="0"/>
              <a:t>Appendix A to 1910.151 – First aid kits </a:t>
            </a:r>
          </a:p>
          <a:p>
            <a:pPr marL="0" indent="0">
              <a:buNone/>
            </a:pPr>
            <a:r>
              <a:rPr lang="en-US" sz="1400" dirty="0">
                <a:hlinkClick r:id="rId3"/>
              </a:rPr>
              <a:t>https://www.osha.gov/laws-regs/regulations/standardnumber/1910/1910.151AppA</a:t>
            </a:r>
            <a:endParaRPr lang="en-US" sz="1400" dirty="0"/>
          </a:p>
          <a:p>
            <a:r>
              <a:rPr lang="en-US" sz="1400" dirty="0"/>
              <a:t>National Foundation to End Senior Hunger</a:t>
            </a:r>
          </a:p>
          <a:p>
            <a:pPr marL="0" indent="0">
              <a:buNone/>
            </a:pPr>
            <a:r>
              <a:rPr lang="en-US" sz="1400" dirty="0">
                <a:hlinkClick r:id="rId4"/>
              </a:rPr>
              <a:t>https://acl.gov/sites/default/files/nutrition/NFESH_Emergency-preparedness.pdf</a:t>
            </a:r>
            <a:endParaRPr lang="en-US" sz="1400" dirty="0"/>
          </a:p>
          <a:p>
            <a:r>
              <a:rPr lang="en-US" sz="1400" dirty="0"/>
              <a:t>Top 5 First Aid Kits for Restaurants</a:t>
            </a:r>
          </a:p>
          <a:p>
            <a:pPr marL="0" indent="0">
              <a:buNone/>
            </a:pPr>
            <a:r>
              <a:rPr lang="en-US" sz="1400" dirty="0"/>
              <a:t> </a:t>
            </a:r>
            <a:r>
              <a:rPr lang="en-US" sz="1400" dirty="0">
                <a:hlinkClick r:id="rId5"/>
              </a:rPr>
              <a:t>https://www.aedbrands.com/blog/top-5-first-aid-kits-for-restaurants/</a:t>
            </a:r>
            <a:endParaRPr lang="en-US" sz="1400" dirty="0"/>
          </a:p>
          <a:p>
            <a:r>
              <a:rPr lang="en-US" sz="1400" dirty="0"/>
              <a:t>What should be in a Restaurant First Aid Kit? </a:t>
            </a:r>
          </a:p>
          <a:p>
            <a:pPr marL="0" indent="0">
              <a:buNone/>
            </a:pPr>
            <a:r>
              <a:rPr lang="en-US" sz="1400" dirty="0">
                <a:hlinkClick r:id="rId6"/>
              </a:rPr>
              <a:t>https://www.dotit.com/blog/what-should-be-in-a-restaurant-first-aid-kit.html</a:t>
            </a:r>
            <a:endParaRPr lang="en-US" sz="1400" dirty="0"/>
          </a:p>
          <a:p>
            <a:r>
              <a:rPr lang="en-US" sz="1400" dirty="0">
                <a:hlinkClick r:id="rId7">
                  <a:extLst>
                    <a:ext uri="{A12FA001-AC4F-418D-AE19-62706E023703}">
                      <ahyp:hlinkClr xmlns:ahyp="http://schemas.microsoft.com/office/drawing/2018/hyperlinkcolor" val="tx"/>
                    </a:ext>
                  </a:extLst>
                </a:hlinkClick>
              </a:rPr>
              <a:t>Food Safety During A Weather Emergency</a:t>
            </a:r>
            <a:endParaRPr lang="en-US" sz="1400" dirty="0"/>
          </a:p>
          <a:p>
            <a:pPr marL="0" indent="0">
              <a:buNone/>
            </a:pPr>
            <a:r>
              <a:rPr lang="en-US" sz="1400" dirty="0">
                <a:solidFill>
                  <a:srgbClr val="CC9900"/>
                </a:solidFill>
                <a:hlinkClick r:id="rId7">
                  <a:extLst>
                    <a:ext uri="{A12FA001-AC4F-418D-AE19-62706E023703}">
                      <ahyp:hlinkClr xmlns:ahyp="http://schemas.microsoft.com/office/drawing/2018/hyperlinkcolor" val="tx"/>
                    </a:ext>
                  </a:extLst>
                </a:hlinkClick>
              </a:rPr>
              <a:t>https://datcp.wi.gov/Documents/foodsafetyweatheremergency.pdf</a:t>
            </a:r>
            <a:endParaRPr lang="en-US" sz="1400" u="sng" dirty="0"/>
          </a:p>
          <a:p>
            <a:endParaRPr lang="en-US" sz="1400" dirty="0"/>
          </a:p>
          <a:p>
            <a:endParaRPr lang="en-US" sz="1400" dirty="0">
              <a:hlinkClick r:id="rId7">
                <a:extLst>
                  <a:ext uri="{A12FA001-AC4F-418D-AE19-62706E023703}">
                    <ahyp:hlinkClr xmlns:ahyp="http://schemas.microsoft.com/office/drawing/2018/hyperlinkcolor" val="tx"/>
                  </a:ext>
                </a:extLst>
              </a:hlinkClick>
            </a:endParaRPr>
          </a:p>
          <a:p>
            <a:endParaRPr lang="en-US" sz="1400" dirty="0"/>
          </a:p>
          <a:p>
            <a:pPr marL="0" indent="0">
              <a:buNone/>
            </a:pPr>
            <a:endParaRPr lang="en-US" dirty="0"/>
          </a:p>
        </p:txBody>
      </p:sp>
    </p:spTree>
    <p:extLst>
      <p:ext uri="{BB962C8B-B14F-4D97-AF65-F5344CB8AC3E}">
        <p14:creationId xmlns:p14="http://schemas.microsoft.com/office/powerpoint/2010/main" val="4037461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8" name="Freeform: Shape 17">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Picture 3" descr="A hand writing on a chalkboard&#10;&#10;Description automatically generated">
            <a:extLst>
              <a:ext uri="{FF2B5EF4-FFF2-40B4-BE49-F238E27FC236}">
                <a16:creationId xmlns:a16="http://schemas.microsoft.com/office/drawing/2014/main" id="{ABB1F817-5830-1B23-ADA4-CD9623BB019F}"/>
              </a:ext>
            </a:extLst>
          </p:cNvPr>
          <p:cNvPicPr>
            <a:picLocks noChangeAspect="1"/>
          </p:cNvPicPr>
          <p:nvPr/>
        </p:nvPicPr>
        <p:blipFill>
          <a:blip r:embed="rId5"/>
          <a:stretch>
            <a:fillRect/>
          </a:stretch>
        </p:blipFill>
        <p:spPr>
          <a:xfrm>
            <a:off x="2758561" y="1560034"/>
            <a:ext cx="6674879" cy="3737932"/>
          </a:xfrm>
          <a:prstGeom prst="rect">
            <a:avLst/>
          </a:prstGeom>
        </p:spPr>
      </p:pic>
    </p:spTree>
    <p:extLst>
      <p:ext uri="{BB962C8B-B14F-4D97-AF65-F5344CB8AC3E}">
        <p14:creationId xmlns:p14="http://schemas.microsoft.com/office/powerpoint/2010/main" val="1361006074"/>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22" name="Oval 21">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24" name="Freeform: Shape 23">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Content Placeholder 3">
            <a:extLst>
              <a:ext uri="{FF2B5EF4-FFF2-40B4-BE49-F238E27FC236}">
                <a16:creationId xmlns:a16="http://schemas.microsoft.com/office/drawing/2014/main" id="{EF31F636-7800-7E5A-5B21-2A1E3B6D60CA}"/>
              </a:ext>
            </a:extLst>
          </p:cNvPr>
          <p:cNvPicPr>
            <a:picLocks noChangeAspect="1"/>
          </p:cNvPicPr>
          <p:nvPr/>
        </p:nvPicPr>
        <p:blipFill>
          <a:blip r:embed="rId5"/>
          <a:stretch>
            <a:fillRect/>
          </a:stretch>
        </p:blipFill>
        <p:spPr>
          <a:xfrm>
            <a:off x="3474074" y="818727"/>
            <a:ext cx="5243852" cy="5220546"/>
          </a:xfrm>
          <a:prstGeom prst="rect">
            <a:avLst/>
          </a:prstGeom>
        </p:spPr>
      </p:pic>
    </p:spTree>
    <p:extLst>
      <p:ext uri="{BB962C8B-B14F-4D97-AF65-F5344CB8AC3E}">
        <p14:creationId xmlns:p14="http://schemas.microsoft.com/office/powerpoint/2010/main" val="4114166035"/>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4" name="Oval 13">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6" name="Rectangle 15">
            <a:extLst>
              <a:ext uri="{FF2B5EF4-FFF2-40B4-BE49-F238E27FC236}">
                <a16:creationId xmlns:a16="http://schemas.microsoft.com/office/drawing/2014/main" id="{7045633D-7FA7-4D93-8E45-D385B582A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82532B9D-ADFC-4AEF-97D4-9FC87BB61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30D846-5461-2778-3732-FA89D7281340}"/>
              </a:ext>
            </a:extLst>
          </p:cNvPr>
          <p:cNvSpPr>
            <a:spLocks/>
          </p:cNvSpPr>
          <p:nvPr/>
        </p:nvSpPr>
        <p:spPr>
          <a:xfrm>
            <a:off x="1451890" y="2245904"/>
            <a:ext cx="9448627" cy="3805220"/>
          </a:xfrm>
          <a:prstGeom prst="rect">
            <a:avLst/>
          </a:prstGeom>
        </p:spPr>
        <p:txBody>
          <a:bodyPr>
            <a:normAutofit/>
          </a:bodyPr>
          <a:lstStyle/>
          <a:p>
            <a:pPr defTabSz="425196">
              <a:spcAft>
                <a:spcPts val="600"/>
              </a:spcAft>
            </a:pPr>
            <a:endParaRPr lang="en-US" sz="4092" kern="1200">
              <a:solidFill>
                <a:schemeClr val="tx1"/>
              </a:solidFill>
              <a:latin typeface="+mn-lt"/>
              <a:ea typeface="+mn-ea"/>
              <a:cs typeface="+mn-cs"/>
            </a:endParaRPr>
          </a:p>
          <a:p>
            <a:pPr marL="0" indent="0" algn="ctr">
              <a:spcAft>
                <a:spcPts val="600"/>
              </a:spcAft>
              <a:buNone/>
            </a:pPr>
            <a:endParaRPr lang="en-US" sz="4400"/>
          </a:p>
        </p:txBody>
      </p:sp>
      <p:pic>
        <p:nvPicPr>
          <p:cNvPr id="4" name="Picture 3">
            <a:extLst>
              <a:ext uri="{FF2B5EF4-FFF2-40B4-BE49-F238E27FC236}">
                <a16:creationId xmlns:a16="http://schemas.microsoft.com/office/drawing/2014/main" id="{CDCCD45E-AFFD-2004-591B-A2615A3D49F9}"/>
              </a:ext>
            </a:extLst>
          </p:cNvPr>
          <p:cNvPicPr>
            <a:picLocks noChangeAspect="1"/>
          </p:cNvPicPr>
          <p:nvPr/>
        </p:nvPicPr>
        <p:blipFill>
          <a:blip r:embed="rId4"/>
          <a:stretch>
            <a:fillRect/>
          </a:stretch>
        </p:blipFill>
        <p:spPr>
          <a:xfrm>
            <a:off x="7390862" y="801792"/>
            <a:ext cx="3503929" cy="5249332"/>
          </a:xfrm>
          <a:prstGeom prst="rect">
            <a:avLst/>
          </a:prstGeom>
        </p:spPr>
      </p:pic>
      <p:sp>
        <p:nvSpPr>
          <p:cNvPr id="7" name="TextBox 6">
            <a:extLst>
              <a:ext uri="{FF2B5EF4-FFF2-40B4-BE49-F238E27FC236}">
                <a16:creationId xmlns:a16="http://schemas.microsoft.com/office/drawing/2014/main" id="{4D77F45C-11F5-5508-CBCF-A47F89531641}"/>
              </a:ext>
            </a:extLst>
          </p:cNvPr>
          <p:cNvSpPr txBox="1"/>
          <p:nvPr/>
        </p:nvSpPr>
        <p:spPr>
          <a:xfrm>
            <a:off x="1219758" y="682900"/>
            <a:ext cx="5982798" cy="5155386"/>
          </a:xfrm>
          <a:prstGeom prst="rect">
            <a:avLst/>
          </a:prstGeom>
          <a:noFill/>
        </p:spPr>
        <p:txBody>
          <a:bodyPr wrap="square" rtlCol="0">
            <a:spAutoFit/>
          </a:bodyPr>
          <a:lstStyle/>
          <a:p>
            <a:pPr defTabSz="425196">
              <a:spcAft>
                <a:spcPts val="600"/>
              </a:spcAft>
            </a:pPr>
            <a:r>
              <a:rPr lang="en-US" sz="3348" kern="1200" dirty="0">
                <a:solidFill>
                  <a:schemeClr val="tx1"/>
                </a:solidFill>
                <a:latin typeface="+mn-lt"/>
                <a:ea typeface="+mn-ea"/>
                <a:cs typeface="+mn-cs"/>
              </a:rPr>
              <a:t>#1</a:t>
            </a:r>
          </a:p>
          <a:p>
            <a:pPr defTabSz="425196">
              <a:spcAft>
                <a:spcPts val="600"/>
              </a:spcAft>
            </a:pPr>
            <a:endParaRPr lang="en-US" sz="2232" kern="1200" dirty="0">
              <a:solidFill>
                <a:schemeClr val="tx1"/>
              </a:solidFill>
              <a:latin typeface="+mn-lt"/>
              <a:ea typeface="+mn-ea"/>
              <a:cs typeface="+mn-cs"/>
            </a:endParaRPr>
          </a:p>
          <a:p>
            <a:pPr defTabSz="425196">
              <a:spcAft>
                <a:spcPts val="600"/>
              </a:spcAft>
            </a:pPr>
            <a:r>
              <a:rPr lang="en-US" sz="2232" kern="1200" dirty="0">
                <a:solidFill>
                  <a:schemeClr val="tx1"/>
                </a:solidFill>
                <a:latin typeface="+mn-lt"/>
                <a:ea typeface="+mn-ea"/>
                <a:cs typeface="+mn-cs"/>
              </a:rPr>
              <a:t>Contact Lists should include:</a:t>
            </a:r>
          </a:p>
          <a:p>
            <a:pPr defTabSz="425196">
              <a:spcAft>
                <a:spcPts val="600"/>
              </a:spcAft>
            </a:pPr>
            <a:endParaRPr lang="en-US" sz="2232" kern="1200" dirty="0">
              <a:solidFill>
                <a:schemeClr val="tx1"/>
              </a:solidFill>
              <a:latin typeface="+mn-lt"/>
              <a:ea typeface="+mn-ea"/>
              <a:cs typeface="+mn-cs"/>
            </a:endParaRPr>
          </a:p>
          <a:p>
            <a:pPr marL="425196" indent="-425196" defTabSz="425196">
              <a:spcAft>
                <a:spcPts val="600"/>
              </a:spcAft>
              <a:buAutoNum type="alphaLcPeriod"/>
            </a:pPr>
            <a:r>
              <a:rPr lang="en-US" sz="2232" kern="1200" dirty="0">
                <a:solidFill>
                  <a:schemeClr val="tx1"/>
                </a:solidFill>
                <a:latin typeface="+mn-lt"/>
                <a:ea typeface="+mn-ea"/>
                <a:cs typeface="+mn-cs"/>
              </a:rPr>
              <a:t>addresses, social security numbers, names</a:t>
            </a:r>
          </a:p>
          <a:p>
            <a:pPr marL="425196" indent="-425196" defTabSz="425196">
              <a:spcAft>
                <a:spcPts val="600"/>
              </a:spcAft>
              <a:buAutoNum type="alphaLcPeriod"/>
            </a:pPr>
            <a:endParaRPr lang="en-US" sz="2232" kern="1200" dirty="0">
              <a:solidFill>
                <a:schemeClr val="tx1"/>
              </a:solidFill>
              <a:latin typeface="+mn-lt"/>
              <a:ea typeface="+mn-ea"/>
              <a:cs typeface="+mn-cs"/>
            </a:endParaRPr>
          </a:p>
          <a:p>
            <a:pPr marL="425196" indent="-425196" defTabSz="425196">
              <a:spcAft>
                <a:spcPts val="600"/>
              </a:spcAft>
              <a:buAutoNum type="alphaLcPeriod"/>
            </a:pPr>
            <a:r>
              <a:rPr lang="en-US" sz="2232" kern="1200" dirty="0">
                <a:solidFill>
                  <a:schemeClr val="tx1"/>
                </a:solidFill>
                <a:latin typeface="+mn-lt"/>
                <a:ea typeface="+mn-ea"/>
                <a:cs typeface="+mn-cs"/>
              </a:rPr>
              <a:t>names, ages, phone numbers, zip codes</a:t>
            </a:r>
          </a:p>
          <a:p>
            <a:pPr marL="425196" indent="-425196" defTabSz="425196">
              <a:spcAft>
                <a:spcPts val="600"/>
              </a:spcAft>
              <a:buAutoNum type="alphaLcPeriod"/>
            </a:pPr>
            <a:endParaRPr lang="en-US" sz="2232" kern="1200" dirty="0">
              <a:solidFill>
                <a:schemeClr val="tx1"/>
              </a:solidFill>
              <a:latin typeface="+mn-lt"/>
              <a:ea typeface="+mn-ea"/>
              <a:cs typeface="+mn-cs"/>
            </a:endParaRPr>
          </a:p>
          <a:p>
            <a:pPr marL="425196" indent="-425196" defTabSz="425196">
              <a:spcAft>
                <a:spcPts val="600"/>
              </a:spcAft>
              <a:buAutoNum type="alphaLcPeriod"/>
            </a:pPr>
            <a:r>
              <a:rPr lang="en-US" sz="2232" kern="1200" dirty="0">
                <a:solidFill>
                  <a:schemeClr val="tx1"/>
                </a:solidFill>
                <a:latin typeface="+mn-lt"/>
                <a:ea typeface="+mn-ea"/>
                <a:cs typeface="+mn-cs"/>
              </a:rPr>
              <a:t>names, phone numbers, addresses</a:t>
            </a:r>
          </a:p>
          <a:p>
            <a:pPr marL="425196" indent="-425196" defTabSz="425196">
              <a:spcAft>
                <a:spcPts val="600"/>
              </a:spcAft>
              <a:buAutoNum type="alphaLcPeriod"/>
            </a:pPr>
            <a:endParaRPr lang="en-US" sz="2232" kern="1200" dirty="0">
              <a:solidFill>
                <a:schemeClr val="tx1"/>
              </a:solidFill>
              <a:latin typeface="+mn-lt"/>
              <a:ea typeface="+mn-ea"/>
              <a:cs typeface="+mn-cs"/>
            </a:endParaRPr>
          </a:p>
          <a:p>
            <a:pPr marL="425196" indent="-425196" defTabSz="425196">
              <a:spcAft>
                <a:spcPts val="600"/>
              </a:spcAft>
              <a:buAutoNum type="alphaLcPeriod"/>
            </a:pPr>
            <a:r>
              <a:rPr lang="en-US" sz="2232" kern="1200" dirty="0">
                <a:solidFill>
                  <a:schemeClr val="tx1"/>
                </a:solidFill>
                <a:latin typeface="+mn-lt"/>
                <a:ea typeface="+mn-ea"/>
                <a:cs typeface="+mn-cs"/>
              </a:rPr>
              <a:t>all the above </a:t>
            </a:r>
            <a:endParaRPr lang="en-US" sz="2400" dirty="0"/>
          </a:p>
        </p:txBody>
      </p:sp>
    </p:spTree>
    <p:extLst>
      <p:ext uri="{BB962C8B-B14F-4D97-AF65-F5344CB8AC3E}">
        <p14:creationId xmlns:p14="http://schemas.microsoft.com/office/powerpoint/2010/main" val="219350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436110-A18F-4051-A35C-BC7FA676B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4933597-5DB4-558A-CA69-412AD8372B8A}"/>
              </a:ext>
            </a:extLst>
          </p:cNvPr>
          <p:cNvGraphicFramePr>
            <a:graphicFrameLocks noGrp="1"/>
          </p:cNvGraphicFramePr>
          <p:nvPr>
            <p:ph idx="1"/>
            <p:extLst>
              <p:ext uri="{D42A27DB-BD31-4B8C-83A1-F6EECF244321}">
                <p14:modId xmlns:p14="http://schemas.microsoft.com/office/powerpoint/2010/main" val="3804223718"/>
              </p:ext>
            </p:extLst>
          </p:nvPr>
        </p:nvGraphicFramePr>
        <p:xfrm>
          <a:off x="949902" y="1215592"/>
          <a:ext cx="10058400" cy="34524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9346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72D3F8A-8DC6-8436-8AE4-B266D9037261}"/>
              </a:ext>
            </a:extLst>
          </p:cNvPr>
          <p:cNvSpPr>
            <a:spLocks noGrp="1"/>
          </p:cNvSpPr>
          <p:nvPr>
            <p:ph type="title"/>
          </p:nvPr>
        </p:nvSpPr>
        <p:spPr>
          <a:xfrm>
            <a:off x="1069848" y="484632"/>
            <a:ext cx="10058400" cy="1609344"/>
          </a:xfrm>
        </p:spPr>
        <p:txBody>
          <a:bodyPr>
            <a:normAutofit/>
          </a:bodyPr>
          <a:lstStyle/>
          <a:p>
            <a:r>
              <a:rPr lang="en-US" dirty="0"/>
              <a:t>#2</a:t>
            </a:r>
          </a:p>
        </p:txBody>
      </p:sp>
      <p:pic>
        <p:nvPicPr>
          <p:cNvPr id="4" name="Picture 3">
            <a:extLst>
              <a:ext uri="{FF2B5EF4-FFF2-40B4-BE49-F238E27FC236}">
                <a16:creationId xmlns:a16="http://schemas.microsoft.com/office/drawing/2014/main" id="{34B3E244-0975-BB86-9195-70B6D59DD294}"/>
              </a:ext>
            </a:extLst>
          </p:cNvPr>
          <p:cNvPicPr>
            <a:picLocks noChangeAspect="1"/>
          </p:cNvPicPr>
          <p:nvPr/>
        </p:nvPicPr>
        <p:blipFill rotWithShape="1">
          <a:blip r:embed="rId4"/>
          <a:srcRect l="15176" r="19702" b="-1"/>
          <a:stretch/>
        </p:blipFill>
        <p:spPr>
          <a:xfrm>
            <a:off x="1474059" y="2819219"/>
            <a:ext cx="4165168" cy="3197997"/>
          </a:xfrm>
          <a:prstGeom prst="rect">
            <a:avLst/>
          </a:prstGeom>
        </p:spPr>
      </p:pic>
      <p:sp>
        <p:nvSpPr>
          <p:cNvPr id="3" name="Content Placeholder 2">
            <a:extLst>
              <a:ext uri="{FF2B5EF4-FFF2-40B4-BE49-F238E27FC236}">
                <a16:creationId xmlns:a16="http://schemas.microsoft.com/office/drawing/2014/main" id="{FD0762A1-C08B-C430-305F-B83DFC6F74C5}"/>
              </a:ext>
            </a:extLst>
          </p:cNvPr>
          <p:cNvSpPr>
            <a:spLocks noGrp="1"/>
          </p:cNvSpPr>
          <p:nvPr>
            <p:ph idx="1"/>
          </p:nvPr>
        </p:nvSpPr>
        <p:spPr>
          <a:xfrm>
            <a:off x="6496216" y="2320412"/>
            <a:ext cx="4632031" cy="3851787"/>
          </a:xfrm>
        </p:spPr>
        <p:txBody>
          <a:bodyPr anchor="ctr">
            <a:normAutofit/>
          </a:bodyPr>
          <a:lstStyle/>
          <a:p>
            <a:pPr marL="0" indent="0">
              <a:buNone/>
            </a:pPr>
            <a:r>
              <a:rPr lang="en-US"/>
              <a:t>Bacteria in food grow rapidly at a temperature of:</a:t>
            </a:r>
          </a:p>
          <a:p>
            <a:pPr marL="514350" indent="-514350">
              <a:buAutoNum type="alphaLcPeriod"/>
            </a:pPr>
            <a:r>
              <a:rPr lang="en-US"/>
              <a:t>35º to 120º F</a:t>
            </a:r>
          </a:p>
          <a:p>
            <a:pPr marL="514350" indent="-514350">
              <a:buAutoNum type="alphaLcPeriod"/>
            </a:pPr>
            <a:r>
              <a:rPr lang="en-US"/>
              <a:t>42º to 135º F</a:t>
            </a:r>
          </a:p>
          <a:p>
            <a:pPr marL="514350" indent="-514350">
              <a:buAutoNum type="alphaLcPeriod"/>
            </a:pPr>
            <a:r>
              <a:rPr lang="en-US"/>
              <a:t>40º to 140º F</a:t>
            </a:r>
          </a:p>
          <a:p>
            <a:pPr marL="514350" indent="-514350">
              <a:buAutoNum type="alphaLcPeriod"/>
            </a:pPr>
            <a:r>
              <a:rPr lang="en-US"/>
              <a:t>38º to 142º F</a:t>
            </a: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0589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55265A1-F3EF-6C1A-9EB2-C417E6E5C960}"/>
              </a:ext>
            </a:extLst>
          </p:cNvPr>
          <p:cNvSpPr>
            <a:spLocks noGrp="1"/>
          </p:cNvSpPr>
          <p:nvPr>
            <p:ph type="title"/>
          </p:nvPr>
        </p:nvSpPr>
        <p:spPr>
          <a:xfrm>
            <a:off x="1069848" y="484632"/>
            <a:ext cx="10058400" cy="1609344"/>
          </a:xfrm>
        </p:spPr>
        <p:txBody>
          <a:bodyPr>
            <a:normAutofit/>
          </a:bodyPr>
          <a:lstStyle/>
          <a:p>
            <a:r>
              <a:rPr lang="en-US" dirty="0"/>
              <a:t>#3			True or false?</a:t>
            </a:r>
          </a:p>
        </p:txBody>
      </p:sp>
      <p:pic>
        <p:nvPicPr>
          <p:cNvPr id="8" name="Picture 7">
            <a:extLst>
              <a:ext uri="{FF2B5EF4-FFF2-40B4-BE49-F238E27FC236}">
                <a16:creationId xmlns:a16="http://schemas.microsoft.com/office/drawing/2014/main" id="{0BA15B5A-649A-947D-6B6B-DC473D6B3E9B}"/>
              </a:ext>
            </a:extLst>
          </p:cNvPr>
          <p:cNvPicPr>
            <a:picLocks noChangeAspect="1"/>
          </p:cNvPicPr>
          <p:nvPr/>
        </p:nvPicPr>
        <p:blipFill rotWithShape="1">
          <a:blip r:embed="rId4"/>
          <a:srcRect t="23220"/>
          <a:stretch/>
        </p:blipFill>
        <p:spPr>
          <a:xfrm>
            <a:off x="1348508" y="2527095"/>
            <a:ext cx="4747487" cy="3645099"/>
          </a:xfrm>
          <a:prstGeom prst="rect">
            <a:avLst/>
          </a:prstGeom>
        </p:spPr>
      </p:pic>
      <p:sp>
        <p:nvSpPr>
          <p:cNvPr id="3" name="Content Placeholder 2">
            <a:extLst>
              <a:ext uri="{FF2B5EF4-FFF2-40B4-BE49-F238E27FC236}">
                <a16:creationId xmlns:a16="http://schemas.microsoft.com/office/drawing/2014/main" id="{6A01A36E-6261-F24E-DF25-B026A6248BA1}"/>
              </a:ext>
            </a:extLst>
          </p:cNvPr>
          <p:cNvSpPr>
            <a:spLocks noGrp="1"/>
          </p:cNvSpPr>
          <p:nvPr>
            <p:ph idx="1"/>
          </p:nvPr>
        </p:nvSpPr>
        <p:spPr>
          <a:xfrm>
            <a:off x="6496216" y="2320412"/>
            <a:ext cx="4632031" cy="3851787"/>
          </a:xfrm>
        </p:spPr>
        <p:txBody>
          <a:bodyPr anchor="ctr">
            <a:normAutofit/>
          </a:bodyPr>
          <a:lstStyle/>
          <a:p>
            <a:pPr marL="0" indent="0">
              <a:buNone/>
            </a:pPr>
            <a:endParaRPr lang="en-US" dirty="0">
              <a:latin typeface="Castellar" panose="020A0402060406010301" pitchFamily="18" charset="0"/>
            </a:endParaRPr>
          </a:p>
          <a:p>
            <a:pPr marL="0" indent="0">
              <a:buNone/>
            </a:pPr>
            <a:r>
              <a:rPr lang="en-US" sz="2400" dirty="0">
                <a:latin typeface="Congenial Light" panose="02000503040000020004" pitchFamily="2" charset="0"/>
              </a:rPr>
              <a:t>A full freezer will hold the temperature for approximately 48 hours if the door remains closed. </a:t>
            </a:r>
          </a:p>
          <a:p>
            <a:pPr marL="0" indent="0">
              <a:buNone/>
            </a:pPr>
            <a:endParaRPr lang="en-US" dirty="0"/>
          </a:p>
        </p:txBody>
      </p:sp>
      <p:sp>
        <p:nvSpPr>
          <p:cNvPr id="29" name="Oval 2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28690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96E5D-A7E6-47D9-F318-0FFDFB5B2A1D}"/>
              </a:ext>
            </a:extLst>
          </p:cNvPr>
          <p:cNvSpPr>
            <a:spLocks noGrp="1"/>
          </p:cNvSpPr>
          <p:nvPr>
            <p:ph type="title"/>
          </p:nvPr>
        </p:nvSpPr>
        <p:spPr>
          <a:xfrm>
            <a:off x="382280" y="484632"/>
            <a:ext cx="6743844" cy="1609344"/>
          </a:xfrm>
        </p:spPr>
        <p:txBody>
          <a:bodyPr>
            <a:normAutofit/>
          </a:bodyPr>
          <a:lstStyle/>
          <a:p>
            <a:r>
              <a:rPr lang="en-US" sz="4800"/>
              <a:t>#4		Fill in the blank</a:t>
            </a:r>
          </a:p>
        </p:txBody>
      </p:sp>
      <p:sp>
        <p:nvSpPr>
          <p:cNvPr id="3" name="Content Placeholder 2">
            <a:extLst>
              <a:ext uri="{FF2B5EF4-FFF2-40B4-BE49-F238E27FC236}">
                <a16:creationId xmlns:a16="http://schemas.microsoft.com/office/drawing/2014/main" id="{F98943D6-55D4-73F2-1653-94C9BE783A8F}"/>
              </a:ext>
            </a:extLst>
          </p:cNvPr>
          <p:cNvSpPr>
            <a:spLocks noGrp="1"/>
          </p:cNvSpPr>
          <p:nvPr>
            <p:ph idx="1"/>
          </p:nvPr>
        </p:nvSpPr>
        <p:spPr>
          <a:xfrm>
            <a:off x="382279" y="2121408"/>
            <a:ext cx="6743845" cy="4050792"/>
          </a:xfrm>
        </p:spPr>
        <p:txBody>
          <a:bodyPr>
            <a:normAutofit/>
          </a:bodyPr>
          <a:lstStyle/>
          <a:p>
            <a:pPr marL="0" indent="0">
              <a:buNone/>
            </a:pPr>
            <a:r>
              <a:rPr lang="en-US" sz="3600" dirty="0"/>
              <a:t>After __________ hours without power, refrigerated perishable food must be thrown away (i.e. meat, poultry, fish, soft cheese, milk, eggs). </a:t>
            </a:r>
          </a:p>
        </p:txBody>
      </p:sp>
      <p:pic>
        <p:nvPicPr>
          <p:cNvPr id="4" name="Picture 3">
            <a:extLst>
              <a:ext uri="{FF2B5EF4-FFF2-40B4-BE49-F238E27FC236}">
                <a16:creationId xmlns:a16="http://schemas.microsoft.com/office/drawing/2014/main" id="{2207A00D-CD77-873B-53D3-D244CB02505E}"/>
              </a:ext>
            </a:extLst>
          </p:cNvPr>
          <p:cNvPicPr>
            <a:picLocks noChangeAspect="1"/>
          </p:cNvPicPr>
          <p:nvPr/>
        </p:nvPicPr>
        <p:blipFill rotWithShape="1">
          <a:blip r:embed="rId4"/>
          <a:srcRect l="6382" r="29419"/>
          <a:stretch/>
        </p:blipFill>
        <p:spPr>
          <a:xfrm>
            <a:off x="7970415" y="519918"/>
            <a:ext cx="3888509" cy="5738956"/>
          </a:xfrm>
          <a:prstGeom prst="rect">
            <a:avLst/>
          </a:prstGeom>
        </p:spPr>
      </p:pic>
      <p:grpSp>
        <p:nvGrpSpPr>
          <p:cNvPr id="18" name="Group 17">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23793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DCBD-4AFB-45DD-44A3-B5FB7682B0C0}"/>
              </a:ext>
            </a:extLst>
          </p:cNvPr>
          <p:cNvSpPr>
            <a:spLocks noGrp="1"/>
          </p:cNvSpPr>
          <p:nvPr>
            <p:ph type="title"/>
          </p:nvPr>
        </p:nvSpPr>
        <p:spPr>
          <a:xfrm>
            <a:off x="4935793" y="484632"/>
            <a:ext cx="6607277" cy="1237842"/>
          </a:xfrm>
        </p:spPr>
        <p:txBody>
          <a:bodyPr>
            <a:normAutofit/>
          </a:bodyPr>
          <a:lstStyle/>
          <a:p>
            <a:pPr algn="r"/>
            <a:r>
              <a:rPr lang="en-US" dirty="0"/>
              <a:t>#5	</a:t>
            </a:r>
          </a:p>
        </p:txBody>
      </p:sp>
      <p:pic>
        <p:nvPicPr>
          <p:cNvPr id="4" name="Picture 3">
            <a:extLst>
              <a:ext uri="{FF2B5EF4-FFF2-40B4-BE49-F238E27FC236}">
                <a16:creationId xmlns:a16="http://schemas.microsoft.com/office/drawing/2014/main" id="{D9286F10-0B53-0C9C-5449-71C825167E53}"/>
              </a:ext>
            </a:extLst>
          </p:cNvPr>
          <p:cNvPicPr>
            <a:picLocks noChangeAspect="1"/>
          </p:cNvPicPr>
          <p:nvPr/>
        </p:nvPicPr>
        <p:blipFill rotWithShape="1">
          <a:blip r:embed="rId2"/>
          <a:srcRect l="4487" r="23589"/>
          <a:stretch/>
        </p:blipFill>
        <p:spPr>
          <a:xfrm>
            <a:off x="633999" y="640080"/>
            <a:ext cx="4001315" cy="5588101"/>
          </a:xfrm>
          <a:prstGeom prst="rect">
            <a:avLst/>
          </a:prstGeom>
        </p:spPr>
      </p:pic>
      <p:sp>
        <p:nvSpPr>
          <p:cNvPr id="3" name="Content Placeholder 2">
            <a:extLst>
              <a:ext uri="{FF2B5EF4-FFF2-40B4-BE49-F238E27FC236}">
                <a16:creationId xmlns:a16="http://schemas.microsoft.com/office/drawing/2014/main" id="{A2BAE184-B9B6-5A7A-0BE1-49012CDBC5DE}"/>
              </a:ext>
            </a:extLst>
          </p:cNvPr>
          <p:cNvSpPr>
            <a:spLocks noGrp="1"/>
          </p:cNvSpPr>
          <p:nvPr>
            <p:ph idx="1"/>
          </p:nvPr>
        </p:nvSpPr>
        <p:spPr>
          <a:xfrm>
            <a:off x="5284382" y="2121408"/>
            <a:ext cx="6258688" cy="4050792"/>
          </a:xfrm>
        </p:spPr>
        <p:txBody>
          <a:bodyPr>
            <a:normAutofit/>
          </a:bodyPr>
          <a:lstStyle/>
          <a:p>
            <a:pPr marL="0" indent="0">
              <a:buNone/>
            </a:pPr>
            <a:r>
              <a:rPr lang="en-US" sz="2800" dirty="0"/>
              <a:t>First Aid Kits should be:  </a:t>
            </a:r>
          </a:p>
          <a:p>
            <a:pPr marL="514350" indent="-514350">
              <a:buAutoNum type="alphaLcPeriod"/>
            </a:pPr>
            <a:r>
              <a:rPr lang="en-US" sz="2800" dirty="0"/>
              <a:t>Clean</a:t>
            </a:r>
          </a:p>
          <a:p>
            <a:pPr marL="514350" indent="-514350">
              <a:buAutoNum type="alphaLcPeriod"/>
            </a:pPr>
            <a:r>
              <a:rPr lang="en-US" sz="2800" dirty="0"/>
              <a:t>Well-stocked</a:t>
            </a:r>
          </a:p>
          <a:p>
            <a:pPr marL="514350" indent="-514350">
              <a:buAutoNum type="alphaLcPeriod"/>
            </a:pPr>
            <a:r>
              <a:rPr lang="en-US" sz="2800" dirty="0"/>
              <a:t>Up-to-date</a:t>
            </a:r>
          </a:p>
          <a:p>
            <a:pPr marL="514350" indent="-514350">
              <a:buAutoNum type="alphaLcPeriod"/>
            </a:pPr>
            <a:r>
              <a:rPr lang="en-US" sz="2800" dirty="0"/>
              <a:t>Checked often </a:t>
            </a:r>
          </a:p>
          <a:p>
            <a:pPr marL="514350" indent="-514350">
              <a:buAutoNum type="alphaLcPeriod"/>
            </a:pPr>
            <a:endParaRPr lang="en-US" dirty="0"/>
          </a:p>
          <a:p>
            <a:pPr marL="0" indent="0">
              <a:buNone/>
            </a:pPr>
            <a:r>
              <a:rPr lang="en-US" sz="2800" dirty="0"/>
              <a:t>(choose all that apply)</a:t>
            </a:r>
          </a:p>
          <a:p>
            <a:pPr marL="0" indent="0">
              <a:buNone/>
            </a:pPr>
            <a:endParaRPr lang="en-US" dirty="0"/>
          </a:p>
        </p:txBody>
      </p:sp>
    </p:spTree>
    <p:extLst>
      <p:ext uri="{BB962C8B-B14F-4D97-AF65-F5344CB8AC3E}">
        <p14:creationId xmlns:p14="http://schemas.microsoft.com/office/powerpoint/2010/main" val="176363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8F15AE3-A549-4E9C-A62A-C6256C1EE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789832D-7426-4DC3-9DFD-E3E3BB473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38A7C6-2A60-4720-B4A8-8703EF35E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62414-12AE-6935-3667-DC42656620BA}"/>
              </a:ext>
            </a:extLst>
          </p:cNvPr>
          <p:cNvSpPr>
            <a:spLocks noGrp="1"/>
          </p:cNvSpPr>
          <p:nvPr>
            <p:ph type="title"/>
          </p:nvPr>
        </p:nvSpPr>
        <p:spPr>
          <a:xfrm>
            <a:off x="7044268" y="1477131"/>
            <a:ext cx="3816126" cy="3915866"/>
          </a:xfrm>
        </p:spPr>
        <p:txBody>
          <a:bodyPr>
            <a:normAutofit/>
          </a:bodyPr>
          <a:lstStyle/>
          <a:p>
            <a:pPr algn="ctr"/>
            <a:r>
              <a:rPr lang="en-US" sz="6000" dirty="0"/>
              <a:t>Natural Disasters</a:t>
            </a:r>
          </a:p>
        </p:txBody>
      </p:sp>
      <p:sp>
        <p:nvSpPr>
          <p:cNvPr id="26" name="Rectangle 25">
            <a:extLst>
              <a:ext uri="{FF2B5EF4-FFF2-40B4-BE49-F238E27FC236}">
                <a16:creationId xmlns:a16="http://schemas.microsoft.com/office/drawing/2014/main" id="{F19A336F-42B4-43F8-B0F7-77F5CBD1E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6F41128-B7F8-FBF9-2433-DF67E90E4F06}"/>
              </a:ext>
            </a:extLst>
          </p:cNvPr>
          <p:cNvGraphicFramePr>
            <a:graphicFrameLocks noGrp="1"/>
          </p:cNvGraphicFramePr>
          <p:nvPr>
            <p:ph idx="1"/>
            <p:extLst>
              <p:ext uri="{D42A27DB-BD31-4B8C-83A1-F6EECF244321}">
                <p14:modId xmlns:p14="http://schemas.microsoft.com/office/powerpoint/2010/main" val="1983689990"/>
              </p:ext>
            </p:extLst>
          </p:nvPr>
        </p:nvGraphicFramePr>
        <p:xfrm>
          <a:off x="641350" y="1387475"/>
          <a:ext cx="5132388" cy="4090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4909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AF78548-5DF4-0A34-CB9B-953E0D8BE5F9}"/>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Who to Contact?</a:t>
            </a: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CB43FAD-2A7E-D2D2-16BF-A67524B0B178}"/>
              </a:ext>
            </a:extLst>
          </p:cNvPr>
          <p:cNvGraphicFramePr>
            <a:graphicFrameLocks noGrp="1"/>
          </p:cNvGraphicFramePr>
          <p:nvPr>
            <p:ph idx="1"/>
            <p:extLst>
              <p:ext uri="{D42A27DB-BD31-4B8C-83A1-F6EECF244321}">
                <p14:modId xmlns:p14="http://schemas.microsoft.com/office/powerpoint/2010/main" val="1935275759"/>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0986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3095-49DA-F8D0-8696-9CB972669465}"/>
              </a:ext>
            </a:extLst>
          </p:cNvPr>
          <p:cNvSpPr>
            <a:spLocks noGrp="1"/>
          </p:cNvSpPr>
          <p:nvPr>
            <p:ph type="title"/>
          </p:nvPr>
        </p:nvSpPr>
        <p:spPr>
          <a:xfrm>
            <a:off x="1069848" y="512064"/>
            <a:ext cx="10058400" cy="1609344"/>
          </a:xfrm>
          <a:solidFill>
            <a:schemeClr val="accent2">
              <a:lumMod val="20000"/>
              <a:lumOff val="80000"/>
            </a:schemeClr>
          </a:solidFill>
        </p:spPr>
        <p:txBody>
          <a:bodyPr/>
          <a:lstStyle/>
          <a:p>
            <a:r>
              <a:rPr lang="en-US" dirty="0"/>
              <a:t>Here’s an Example - Contact</a:t>
            </a:r>
          </a:p>
        </p:txBody>
      </p:sp>
      <p:sp>
        <p:nvSpPr>
          <p:cNvPr id="3" name="Content Placeholder 2">
            <a:extLst>
              <a:ext uri="{FF2B5EF4-FFF2-40B4-BE49-F238E27FC236}">
                <a16:creationId xmlns:a16="http://schemas.microsoft.com/office/drawing/2014/main" id="{D29B67CB-3B16-6608-B775-615E4B52958F}"/>
              </a:ext>
            </a:extLst>
          </p:cNvPr>
          <p:cNvSpPr>
            <a:spLocks noGrp="1"/>
          </p:cNvSpPr>
          <p:nvPr>
            <p:ph idx="1"/>
          </p:nvPr>
        </p:nvSpPr>
        <p:spPr/>
        <p:txBody>
          <a:bodyPr>
            <a:normAutofit fontScale="25000" lnSpcReduction="20000"/>
          </a:bodyPr>
          <a:lstStyle/>
          <a:p>
            <a:pPr marL="0" indent="0">
              <a:buNone/>
            </a:pPr>
            <a:endParaRPr lang="en-US" sz="4900" dirty="0">
              <a:solidFill>
                <a:srgbClr val="FF0000"/>
              </a:solidFill>
            </a:endParaRPr>
          </a:p>
          <a:p>
            <a:pPr marL="0" indent="0">
              <a:buNone/>
            </a:pPr>
            <a:endParaRPr lang="en-US" sz="4900" dirty="0">
              <a:solidFill>
                <a:srgbClr val="FF0000"/>
              </a:solidFill>
            </a:endParaRPr>
          </a:p>
          <a:p>
            <a:pPr marL="0" indent="0">
              <a:buNone/>
            </a:pPr>
            <a:r>
              <a:rPr lang="en-US" sz="7200" dirty="0">
                <a:solidFill>
                  <a:srgbClr val="FF0000"/>
                </a:solidFill>
              </a:rPr>
              <a:t>https://www.santafecountynm.gov/fire/emergency-management-division</a:t>
            </a:r>
          </a:p>
          <a:p>
            <a:pPr marL="0" indent="0">
              <a:buNone/>
            </a:pPr>
            <a:r>
              <a:rPr lang="en-US" sz="4800" dirty="0"/>
              <a:t>The Santa Fe County Office of Emergency Management is responsible for preparing our community for All-Hazard Preparedness and Response, which encompasses Natural, Technological, Human Caused Risks and Threats. </a:t>
            </a:r>
            <a:r>
              <a:rPr lang="en-US" sz="4800" dirty="0">
                <a:highlight>
                  <a:srgbClr val="FFFF00"/>
                </a:highlight>
              </a:rPr>
              <a:t>We maintain partnerships with over 108 Agencies in the Santa Fe Area that include County Departments, private sector, faith-based organizations, schools and volunteer organizations active in disaster response.</a:t>
            </a:r>
            <a:r>
              <a:rPr lang="en-US" sz="4800" dirty="0"/>
              <a:t> Adjacent cities, counties and tribes complete this horizontal community. Vertically we work in partnership with the State, Federal and in some instances International organizations. Emergency planning, training and maintaining mission ready deployable equipment is also required to meet this preparedness mission. </a:t>
            </a:r>
            <a:r>
              <a:rPr lang="en-US" sz="4800" dirty="0">
                <a:highlight>
                  <a:srgbClr val="FFFF00"/>
                </a:highlight>
              </a:rPr>
              <a:t>The County Emergency Operations Center is one of several facilities ready to activate if needed</a:t>
            </a:r>
            <a:r>
              <a:rPr lang="en-US" sz="4800" dirty="0"/>
              <a:t>. Several mobile command units are routinely deployed to support first responders on more complex emergencies. A significant portion of our programs agenda is mandated by Presidential Policy Directives in Homeland Security and Emergency Management. Santa Fe County was one of few communities in the Nation who prepared for non-traditional roles between Law Enforcement and the Fire Service in responding to mass shootings starting back in 2010. We have had significant involvement in preparing our responders for a Highly Infectious Disease Pandemic. As we watched the Nation, deal with the lack of Personal Protective Equipment for Health Care Workers Santa Fe County Responders had ample supplies of PPE. A result of ten years of preparing for another Public Health Emergency. During the COVID-19 Pandemic, our Office has played a key role in our community coordinating vaccine operations, supplying PPE and assisting in guidance for responder COVID-19 cases.</a:t>
            </a:r>
            <a:endParaRPr lang="en-US" dirty="0"/>
          </a:p>
          <a:p>
            <a:endParaRPr lang="en-US" sz="5600" dirty="0"/>
          </a:p>
          <a:p>
            <a:pPr marL="0" indent="0">
              <a:buNone/>
            </a:pPr>
            <a:r>
              <a:rPr lang="en-US" sz="4800" dirty="0"/>
              <a:t>CONTACT:</a:t>
            </a:r>
          </a:p>
          <a:p>
            <a:pPr marL="0" indent="0">
              <a:buNone/>
            </a:pPr>
            <a:r>
              <a:rPr lang="en-US" sz="4800" dirty="0"/>
              <a:t>Martin A. Vigil</a:t>
            </a:r>
          </a:p>
          <a:p>
            <a:pPr marL="0" indent="0">
              <a:buNone/>
            </a:pPr>
            <a:r>
              <a:rPr lang="en-US" sz="4800" dirty="0"/>
              <a:t>Assistant Chief/ Emergency Manager</a:t>
            </a:r>
          </a:p>
          <a:p>
            <a:pPr marL="0" indent="0">
              <a:buNone/>
            </a:pPr>
            <a:r>
              <a:rPr lang="en-US" sz="4800" dirty="0"/>
              <a:t>505-992-3072</a:t>
            </a:r>
          </a:p>
          <a:p>
            <a:pPr marL="0" indent="0">
              <a:buNone/>
            </a:pPr>
            <a:r>
              <a:rPr lang="en-US" sz="4800" dirty="0"/>
              <a:t>mavigil@santafecountynm.gov</a:t>
            </a:r>
          </a:p>
        </p:txBody>
      </p:sp>
    </p:spTree>
    <p:extLst>
      <p:ext uri="{BB962C8B-B14F-4D97-AF65-F5344CB8AC3E}">
        <p14:creationId xmlns:p14="http://schemas.microsoft.com/office/powerpoint/2010/main" val="260435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2297-E139-6B94-3C62-13193F0EC34B}"/>
              </a:ext>
            </a:extLst>
          </p:cNvPr>
          <p:cNvSpPr>
            <a:spLocks noGrp="1"/>
          </p:cNvSpPr>
          <p:nvPr>
            <p:ph type="title"/>
          </p:nvPr>
        </p:nvSpPr>
        <p:spPr>
          <a:xfrm>
            <a:off x="1069848" y="484632"/>
            <a:ext cx="10058400" cy="5657550"/>
          </a:xfrm>
        </p:spPr>
        <p:txBody>
          <a:bodyPr/>
          <a:lstStyle/>
          <a:p>
            <a:pPr algn="ctr"/>
            <a:r>
              <a:rPr lang="en-US" dirty="0"/>
              <a:t>Who will be responsible in your facility to know/contact the Emergency manager?</a:t>
            </a:r>
            <a:br>
              <a:rPr lang="en-US" dirty="0"/>
            </a:br>
            <a:br>
              <a:rPr lang="en-US" dirty="0"/>
            </a:br>
            <a:r>
              <a:rPr lang="en-US" dirty="0"/>
              <a:t>Do you need to contact non-metro area agency on aging?</a:t>
            </a:r>
            <a:br>
              <a:rPr lang="en-US" dirty="0"/>
            </a:br>
            <a:r>
              <a:rPr lang="en-US" dirty="0"/>
              <a:t>If yes, who is responsible</a:t>
            </a:r>
          </a:p>
        </p:txBody>
      </p:sp>
    </p:spTree>
    <p:extLst>
      <p:ext uri="{BB962C8B-B14F-4D97-AF65-F5344CB8AC3E}">
        <p14:creationId xmlns:p14="http://schemas.microsoft.com/office/powerpoint/2010/main" val="280438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9F2E5-61D8-1FF8-6CD4-58A94029191D}"/>
              </a:ext>
            </a:extLst>
          </p:cNvPr>
          <p:cNvSpPr>
            <a:spLocks noGrp="1"/>
          </p:cNvSpPr>
          <p:nvPr>
            <p:ph type="title"/>
          </p:nvPr>
        </p:nvSpPr>
        <p:spPr>
          <a:xfrm>
            <a:off x="6400800" y="484632"/>
            <a:ext cx="5299586" cy="1609344"/>
          </a:xfrm>
          <a:ln>
            <a:noFill/>
          </a:ln>
        </p:spPr>
        <p:txBody>
          <a:bodyPr>
            <a:normAutofit/>
          </a:bodyPr>
          <a:lstStyle/>
          <a:p>
            <a:pPr algn="ctr"/>
            <a:r>
              <a:rPr lang="en-US" sz="4000" u="sng" dirty="0"/>
              <a:t>Very important</a:t>
            </a:r>
            <a:r>
              <a:rPr lang="en-US" sz="4000" dirty="0"/>
              <a:t> </a:t>
            </a:r>
            <a:r>
              <a:rPr lang="en-US" sz="4000" dirty="0">
                <a:solidFill>
                  <a:srgbClr val="FF0000"/>
                </a:solidFill>
              </a:rPr>
              <a:t>!</a:t>
            </a:r>
          </a:p>
        </p:txBody>
      </p:sp>
      <p:pic>
        <p:nvPicPr>
          <p:cNvPr id="7" name="Picture 6">
            <a:extLst>
              <a:ext uri="{FF2B5EF4-FFF2-40B4-BE49-F238E27FC236}">
                <a16:creationId xmlns:a16="http://schemas.microsoft.com/office/drawing/2014/main" id="{A734F8C1-D4B8-0554-9ED4-CC8B13BAF6A9}"/>
              </a:ext>
            </a:extLst>
          </p:cNvPr>
          <p:cNvPicPr>
            <a:picLocks noChangeAspect="1"/>
          </p:cNvPicPr>
          <p:nvPr/>
        </p:nvPicPr>
        <p:blipFill>
          <a:blip r:embed="rId4"/>
          <a:stretch>
            <a:fillRect/>
          </a:stretch>
        </p:blipFill>
        <p:spPr>
          <a:xfrm>
            <a:off x="1325201" y="640080"/>
            <a:ext cx="3730057" cy="5588101"/>
          </a:xfrm>
          <a:prstGeom prst="rect">
            <a:avLst/>
          </a:prstGeom>
        </p:spPr>
      </p:pic>
      <p:sp>
        <p:nvSpPr>
          <p:cNvPr id="8" name="Content Placeholder 7">
            <a:extLst>
              <a:ext uri="{FF2B5EF4-FFF2-40B4-BE49-F238E27FC236}">
                <a16:creationId xmlns:a16="http://schemas.microsoft.com/office/drawing/2014/main" id="{451158F5-E762-A348-0637-67787BDA80DD}"/>
              </a:ext>
            </a:extLst>
          </p:cNvPr>
          <p:cNvSpPr>
            <a:spLocks noGrp="1"/>
          </p:cNvSpPr>
          <p:nvPr>
            <p:ph idx="1"/>
          </p:nvPr>
        </p:nvSpPr>
        <p:spPr>
          <a:xfrm>
            <a:off x="6479457" y="1724640"/>
            <a:ext cx="5299585" cy="3834187"/>
          </a:xfrm>
        </p:spPr>
        <p:txBody>
          <a:bodyPr>
            <a:normAutofit/>
          </a:bodyPr>
          <a:lstStyle/>
          <a:p>
            <a:pPr marL="0" indent="0">
              <a:buNone/>
            </a:pPr>
            <a:r>
              <a:rPr lang="en-US" dirty="0">
                <a:latin typeface="Bahnschrift SemiBold" panose="020B0502040204020203" pitchFamily="34" charset="0"/>
              </a:rPr>
              <a:t>Please make sure your consumer contact information is </a:t>
            </a:r>
            <a:r>
              <a:rPr lang="en-US" u="sng" dirty="0">
                <a:latin typeface="Bahnschrift SemiBold" panose="020B0502040204020203" pitchFamily="34" charset="0"/>
              </a:rPr>
              <a:t>updated periodically</a:t>
            </a:r>
            <a:r>
              <a:rPr lang="en-US" dirty="0">
                <a:latin typeface="Bahnschrift SemiBold" panose="020B0502040204020203" pitchFamily="34" charset="0"/>
              </a:rPr>
              <a:t>.</a:t>
            </a:r>
          </a:p>
          <a:p>
            <a:pPr marL="0" indent="0">
              <a:buNone/>
            </a:pPr>
            <a:r>
              <a:rPr lang="en-US" dirty="0">
                <a:latin typeface="Bahnschrift SemiBold" panose="020B0502040204020203" pitchFamily="34" charset="0"/>
              </a:rPr>
              <a:t>The list should include names, phone numbers, and addresses. </a:t>
            </a:r>
          </a:p>
          <a:p>
            <a:pPr marL="0" indent="0">
              <a:buNone/>
            </a:pPr>
            <a:r>
              <a:rPr lang="en-US" dirty="0">
                <a:latin typeface="Bahnschrift SemiBold" panose="020B0502040204020203" pitchFamily="34" charset="0"/>
              </a:rPr>
              <a:t>If your clients have cell phones or email addresses, include those as well.</a:t>
            </a:r>
          </a:p>
          <a:p>
            <a:pPr marL="0" indent="0">
              <a:buNone/>
            </a:pPr>
            <a:r>
              <a:rPr lang="en-US" dirty="0">
                <a:solidFill>
                  <a:srgbClr val="C00000"/>
                </a:solidFill>
                <a:latin typeface="Bahnschrift SemiBold" panose="020B0502040204020203" pitchFamily="34" charset="0"/>
              </a:rPr>
              <a:t>IMPORTANT</a:t>
            </a:r>
            <a:r>
              <a:rPr lang="en-US" dirty="0">
                <a:latin typeface="Bahnschrift SemiBold" panose="020B0502040204020203" pitchFamily="34" charset="0"/>
              </a:rPr>
              <a:t>:</a:t>
            </a:r>
          </a:p>
          <a:p>
            <a:pPr marL="0" indent="0">
              <a:buNone/>
            </a:pPr>
            <a:r>
              <a:rPr lang="en-US" dirty="0">
                <a:latin typeface="Bahnschrift SemiBold" panose="020B0502040204020203" pitchFamily="34" charset="0"/>
              </a:rPr>
              <a:t>Contact lists for staff and volunteers should also be maintained and updated. This list should be accessible to the staff but not to your clients.</a:t>
            </a:r>
          </a:p>
        </p:txBody>
      </p:sp>
      <p:grpSp>
        <p:nvGrpSpPr>
          <p:cNvPr id="40" name="Group 39">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 name="Oval 40">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2" name="Oval 41">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587132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3891</TotalTime>
  <Words>2784</Words>
  <Application>Microsoft Office PowerPoint</Application>
  <PresentationFormat>Widescreen</PresentationFormat>
  <Paragraphs>260</Paragraphs>
  <Slides>43</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Aptos</vt:lpstr>
      <vt:lpstr>Bahnschrift SemiBold</vt:lpstr>
      <vt:lpstr>Calibri</vt:lpstr>
      <vt:lpstr>Castellar</vt:lpstr>
      <vt:lpstr>Congenial Light</vt:lpstr>
      <vt:lpstr>Rockwell</vt:lpstr>
      <vt:lpstr>Rockwell Condensed</vt:lpstr>
      <vt:lpstr>Rockwell Extra Bold</vt:lpstr>
      <vt:lpstr>Wingdings</vt:lpstr>
      <vt:lpstr>Wood Type</vt:lpstr>
      <vt:lpstr>Food Service Emergencies </vt:lpstr>
      <vt:lpstr>Objectives</vt:lpstr>
      <vt:lpstr>Things happen unexpectedly</vt:lpstr>
      <vt:lpstr>PowerPoint Presentation</vt:lpstr>
      <vt:lpstr>Natural Disasters</vt:lpstr>
      <vt:lpstr>Who to Contact?</vt:lpstr>
      <vt:lpstr>Here’s an Example - Contact</vt:lpstr>
      <vt:lpstr>Who will be responsible in your facility to know/contact the Emergency manager?  Do you need to contact non-metro area agency on aging? If yes, who is responsible</vt:lpstr>
      <vt:lpstr>Very important !</vt:lpstr>
      <vt:lpstr>How will you communicate with your seniors?</vt:lpstr>
      <vt:lpstr>A good plan will ensure that managers and their staff are prepared</vt:lpstr>
      <vt:lpstr>Food Safety during an emergency</vt:lpstr>
      <vt:lpstr>Cold foods</vt:lpstr>
      <vt:lpstr>Cold foods- Appliance thermometer</vt:lpstr>
      <vt:lpstr>Be Prepared – in advance</vt:lpstr>
      <vt:lpstr>Food for thought</vt:lpstr>
      <vt:lpstr>Emergency Menus</vt:lpstr>
      <vt:lpstr>Emergency Food Supply</vt:lpstr>
      <vt:lpstr>Plan for Staffing</vt:lpstr>
      <vt:lpstr>Meal prep and distribution</vt:lpstr>
      <vt:lpstr>Disposables</vt:lpstr>
      <vt:lpstr>Limited resources</vt:lpstr>
      <vt:lpstr>Drivers and vehicles</vt:lpstr>
      <vt:lpstr>Other considerations</vt:lpstr>
      <vt:lpstr>Do you have a plan for technology?</vt:lpstr>
      <vt:lpstr>The most common Facility incidents </vt:lpstr>
      <vt:lpstr>First aid kits</vt:lpstr>
      <vt:lpstr>PowerPoint Presentation</vt:lpstr>
      <vt:lpstr>Don’t forget the eyes! </vt:lpstr>
      <vt:lpstr>Illness</vt:lpstr>
      <vt:lpstr>Other things to consider:</vt:lpstr>
      <vt:lpstr>Tips to prevent burns</vt:lpstr>
      <vt:lpstr>How to prevent a steam burn when cooking:</vt:lpstr>
      <vt:lpstr>Cuts</vt:lpstr>
      <vt:lpstr>Other Resources: available below or on the NM-AAA Website</vt:lpstr>
      <vt:lpstr>References:</vt:lpstr>
      <vt:lpstr>PowerPoint Presentation</vt:lpstr>
      <vt:lpstr>PowerPoint Presentation</vt:lpstr>
      <vt:lpstr>PowerPoint Presentation</vt:lpstr>
      <vt:lpstr>#2</vt:lpstr>
      <vt:lpstr>#3   True or false?</vt:lpstr>
      <vt:lpstr>#4  Fill in the blank</vt:lpstr>
      <vt:lpstr>#5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Zarrella</dc:creator>
  <cp:lastModifiedBy>Constance Rudnicki</cp:lastModifiedBy>
  <cp:revision>5</cp:revision>
  <cp:lastPrinted>2024-04-23T17:04:55Z</cp:lastPrinted>
  <dcterms:created xsi:type="dcterms:W3CDTF">2024-03-27T22:04:27Z</dcterms:created>
  <dcterms:modified xsi:type="dcterms:W3CDTF">2024-05-17T20:28:25Z</dcterms:modified>
</cp:coreProperties>
</file>