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8"/>
  </p:notesMasterIdLst>
  <p:handoutMasterIdLst>
    <p:handoutMasterId r:id="rId119"/>
  </p:handoutMasterIdLst>
  <p:sldIdLst>
    <p:sldId id="256" r:id="rId5"/>
    <p:sldId id="291" r:id="rId6"/>
    <p:sldId id="352" r:id="rId7"/>
    <p:sldId id="357" r:id="rId8"/>
    <p:sldId id="353" r:id="rId9"/>
    <p:sldId id="354" r:id="rId10"/>
    <p:sldId id="276" r:id="rId11"/>
    <p:sldId id="290" r:id="rId12"/>
    <p:sldId id="268" r:id="rId13"/>
    <p:sldId id="356" r:id="rId14"/>
    <p:sldId id="361" r:id="rId15"/>
    <p:sldId id="362" r:id="rId16"/>
    <p:sldId id="363" r:id="rId17"/>
    <p:sldId id="355" r:id="rId18"/>
    <p:sldId id="364" r:id="rId19"/>
    <p:sldId id="367" r:id="rId20"/>
    <p:sldId id="358" r:id="rId21"/>
    <p:sldId id="297" r:id="rId22"/>
    <p:sldId id="259" r:id="rId23"/>
    <p:sldId id="278" r:id="rId24"/>
    <p:sldId id="279" r:id="rId25"/>
    <p:sldId id="280" r:id="rId26"/>
    <p:sldId id="281" r:id="rId27"/>
    <p:sldId id="365" r:id="rId28"/>
    <p:sldId id="366" r:id="rId29"/>
    <p:sldId id="282" r:id="rId30"/>
    <p:sldId id="283" r:id="rId31"/>
    <p:sldId id="284" r:id="rId32"/>
    <p:sldId id="286" r:id="rId33"/>
    <p:sldId id="287" r:id="rId34"/>
    <p:sldId id="288" r:id="rId35"/>
    <p:sldId id="289" r:id="rId36"/>
    <p:sldId id="292" r:id="rId37"/>
    <p:sldId id="277" r:id="rId38"/>
    <p:sldId id="293" r:id="rId39"/>
    <p:sldId id="271" r:id="rId40"/>
    <p:sldId id="370" r:id="rId41"/>
    <p:sldId id="394" r:id="rId42"/>
    <p:sldId id="403" r:id="rId43"/>
    <p:sldId id="404" r:id="rId44"/>
    <p:sldId id="402" r:id="rId45"/>
    <p:sldId id="398" r:id="rId46"/>
    <p:sldId id="397" r:id="rId47"/>
    <p:sldId id="399" r:id="rId48"/>
    <p:sldId id="400" r:id="rId49"/>
    <p:sldId id="298" r:id="rId50"/>
    <p:sldId id="299" r:id="rId51"/>
    <p:sldId id="303" r:id="rId52"/>
    <p:sldId id="304" r:id="rId53"/>
    <p:sldId id="302" r:id="rId54"/>
    <p:sldId id="369" r:id="rId55"/>
    <p:sldId id="315" r:id="rId56"/>
    <p:sldId id="314" r:id="rId57"/>
    <p:sldId id="316" r:id="rId58"/>
    <p:sldId id="300" r:id="rId59"/>
    <p:sldId id="305" r:id="rId60"/>
    <p:sldId id="306" r:id="rId61"/>
    <p:sldId id="308" r:id="rId62"/>
    <p:sldId id="342" r:id="rId63"/>
    <p:sldId id="309" r:id="rId64"/>
    <p:sldId id="310" r:id="rId65"/>
    <p:sldId id="311" r:id="rId66"/>
    <p:sldId id="307" r:id="rId67"/>
    <p:sldId id="312" r:id="rId68"/>
    <p:sldId id="317" r:id="rId69"/>
    <p:sldId id="319" r:id="rId70"/>
    <p:sldId id="318" r:id="rId71"/>
    <p:sldId id="321" r:id="rId72"/>
    <p:sldId id="331" r:id="rId73"/>
    <p:sldId id="333" r:id="rId74"/>
    <p:sldId id="334" r:id="rId75"/>
    <p:sldId id="335" r:id="rId76"/>
    <p:sldId id="336" r:id="rId77"/>
    <p:sldId id="337" r:id="rId78"/>
    <p:sldId id="329" r:id="rId79"/>
    <p:sldId id="320" r:id="rId80"/>
    <p:sldId id="322" r:id="rId81"/>
    <p:sldId id="323" r:id="rId82"/>
    <p:sldId id="324" r:id="rId83"/>
    <p:sldId id="325" r:id="rId84"/>
    <p:sldId id="326" r:id="rId85"/>
    <p:sldId id="327" r:id="rId86"/>
    <p:sldId id="328" r:id="rId87"/>
    <p:sldId id="330" r:id="rId88"/>
    <p:sldId id="350" r:id="rId89"/>
    <p:sldId id="371" r:id="rId90"/>
    <p:sldId id="372" r:id="rId91"/>
    <p:sldId id="373" r:id="rId92"/>
    <p:sldId id="374" r:id="rId93"/>
    <p:sldId id="375" r:id="rId94"/>
    <p:sldId id="376" r:id="rId95"/>
    <p:sldId id="377" r:id="rId96"/>
    <p:sldId id="378" r:id="rId97"/>
    <p:sldId id="379" r:id="rId98"/>
    <p:sldId id="380" r:id="rId99"/>
    <p:sldId id="381" r:id="rId100"/>
    <p:sldId id="382" r:id="rId101"/>
    <p:sldId id="383" r:id="rId102"/>
    <p:sldId id="396" r:id="rId103"/>
    <p:sldId id="384" r:id="rId104"/>
    <p:sldId id="385" r:id="rId105"/>
    <p:sldId id="386" r:id="rId106"/>
    <p:sldId id="387" r:id="rId107"/>
    <p:sldId id="388" r:id="rId108"/>
    <p:sldId id="390" r:id="rId109"/>
    <p:sldId id="391" r:id="rId110"/>
    <p:sldId id="392" r:id="rId111"/>
    <p:sldId id="393" r:id="rId112"/>
    <p:sldId id="389" r:id="rId113"/>
    <p:sldId id="351" r:id="rId114"/>
    <p:sldId id="339" r:id="rId115"/>
    <p:sldId id="340" r:id="rId116"/>
    <p:sldId id="341" r:id="rId11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1CD54-7081-413A-B7A3-1D13736B68EE}" v="250" dt="2023-10-07T15:18:27.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92" autoAdjust="0"/>
  </p:normalViewPr>
  <p:slideViewPr>
    <p:cSldViewPr>
      <p:cViewPr varScale="1">
        <p:scale>
          <a:sx n="75" d="100"/>
          <a:sy n="75" d="100"/>
        </p:scale>
        <p:origin x="82" y="115"/>
      </p:cViewPr>
      <p:guideLst>
        <p:guide orient="horz" pos="2160"/>
        <p:guide pos="3839"/>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handoutMaster" Target="handoutMasters/handout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ce Rudnicki" userId="e53d1bcb-03c7-460f-8510-a91d4b49b8bb" providerId="ADAL" clId="{B471CD54-7081-413A-B7A3-1D13736B68EE}"/>
    <pc:docChg chg="undo custSel addSld delSld modSld">
      <pc:chgData name="Constance Rudnicki" userId="e53d1bcb-03c7-460f-8510-a91d4b49b8bb" providerId="ADAL" clId="{B471CD54-7081-413A-B7A3-1D13736B68EE}" dt="2023-10-07T15:18:19.763" v="547" actId="1076"/>
      <pc:docMkLst>
        <pc:docMk/>
      </pc:docMkLst>
      <pc:sldChg chg="modSp mod">
        <pc:chgData name="Constance Rudnicki" userId="e53d1bcb-03c7-460f-8510-a91d4b49b8bb" providerId="ADAL" clId="{B471CD54-7081-413A-B7A3-1D13736B68EE}" dt="2023-10-07T14:35:22.427" v="3" actId="27636"/>
        <pc:sldMkLst>
          <pc:docMk/>
          <pc:sldMk cId="2801835050" sldId="256"/>
        </pc:sldMkLst>
        <pc:spChg chg="mod">
          <ac:chgData name="Constance Rudnicki" userId="e53d1bcb-03c7-460f-8510-a91d4b49b8bb" providerId="ADAL" clId="{B471CD54-7081-413A-B7A3-1D13736B68EE}" dt="2023-10-07T14:35:22.427" v="3" actId="27636"/>
          <ac:spMkLst>
            <pc:docMk/>
            <pc:sldMk cId="2801835050" sldId="256"/>
            <ac:spMk id="3" creationId="{00000000-0000-0000-0000-000000000000}"/>
          </ac:spMkLst>
        </pc:spChg>
      </pc:sldChg>
      <pc:sldChg chg="modSp mod">
        <pc:chgData name="Constance Rudnicki" userId="e53d1bcb-03c7-460f-8510-a91d4b49b8bb" providerId="ADAL" clId="{B471CD54-7081-413A-B7A3-1D13736B68EE}" dt="2023-10-07T14:44:48.446" v="334" actId="27636"/>
        <pc:sldMkLst>
          <pc:docMk/>
          <pc:sldMk cId="289063348" sldId="259"/>
        </pc:sldMkLst>
        <pc:spChg chg="mod">
          <ac:chgData name="Constance Rudnicki" userId="e53d1bcb-03c7-460f-8510-a91d4b49b8bb" providerId="ADAL" clId="{B471CD54-7081-413A-B7A3-1D13736B68EE}" dt="2023-10-07T14:44:48.446" v="334" actId="27636"/>
          <ac:spMkLst>
            <pc:docMk/>
            <pc:sldMk cId="289063348" sldId="259"/>
            <ac:spMk id="8" creationId="{ADC2A8FB-D1A9-F876-1EBA-A86133996D7B}"/>
          </ac:spMkLst>
        </pc:spChg>
      </pc:sldChg>
      <pc:sldChg chg="modSp mod">
        <pc:chgData name="Constance Rudnicki" userId="e53d1bcb-03c7-460f-8510-a91d4b49b8bb" providerId="ADAL" clId="{B471CD54-7081-413A-B7A3-1D13736B68EE}" dt="2023-10-07T14:44:59.046" v="337" actId="27636"/>
        <pc:sldMkLst>
          <pc:docMk/>
          <pc:sldMk cId="3307740618" sldId="278"/>
        </pc:sldMkLst>
        <pc:spChg chg="mod">
          <ac:chgData name="Constance Rudnicki" userId="e53d1bcb-03c7-460f-8510-a91d4b49b8bb" providerId="ADAL" clId="{B471CD54-7081-413A-B7A3-1D13736B68EE}" dt="2023-10-07T14:44:53.517" v="335" actId="27636"/>
          <ac:spMkLst>
            <pc:docMk/>
            <pc:sldMk cId="3307740618" sldId="278"/>
            <ac:spMk id="4" creationId="{5BBB1A56-25D7-4EB4-C02B-D6994A9070F2}"/>
          </ac:spMkLst>
        </pc:spChg>
        <pc:spChg chg="mod">
          <ac:chgData name="Constance Rudnicki" userId="e53d1bcb-03c7-460f-8510-a91d4b49b8bb" providerId="ADAL" clId="{B471CD54-7081-413A-B7A3-1D13736B68EE}" dt="2023-10-07T14:44:59.046" v="337" actId="27636"/>
          <ac:spMkLst>
            <pc:docMk/>
            <pc:sldMk cId="3307740618" sldId="278"/>
            <ac:spMk id="5" creationId="{AF324A5F-3C50-F161-41C8-0963E2FCC020}"/>
          </ac:spMkLst>
        </pc:spChg>
        <pc:spChg chg="mod">
          <ac:chgData name="Constance Rudnicki" userId="e53d1bcb-03c7-460f-8510-a91d4b49b8bb" providerId="ADAL" clId="{B471CD54-7081-413A-B7A3-1D13736B68EE}" dt="2023-10-07T14:44:59.046" v="336" actId="27636"/>
          <ac:spMkLst>
            <pc:docMk/>
            <pc:sldMk cId="3307740618" sldId="278"/>
            <ac:spMk id="7" creationId="{3E426581-171D-9B19-E1E0-237E1DB73821}"/>
          </ac:spMkLst>
        </pc:spChg>
      </pc:sldChg>
      <pc:sldChg chg="modSp mod">
        <pc:chgData name="Constance Rudnicki" userId="e53d1bcb-03c7-460f-8510-a91d4b49b8bb" providerId="ADAL" clId="{B471CD54-7081-413A-B7A3-1D13736B68EE}" dt="2023-10-07T14:45:23.260" v="338" actId="27636"/>
        <pc:sldMkLst>
          <pc:docMk/>
          <pc:sldMk cId="4102298097" sldId="279"/>
        </pc:sldMkLst>
        <pc:spChg chg="mod">
          <ac:chgData name="Constance Rudnicki" userId="e53d1bcb-03c7-460f-8510-a91d4b49b8bb" providerId="ADAL" clId="{B471CD54-7081-413A-B7A3-1D13736B68EE}" dt="2023-10-07T14:45:23.260" v="338" actId="27636"/>
          <ac:spMkLst>
            <pc:docMk/>
            <pc:sldMk cId="4102298097" sldId="279"/>
            <ac:spMk id="6" creationId="{315A0958-DBE3-E4AA-9E87-6425CE23EDC8}"/>
          </ac:spMkLst>
        </pc:spChg>
      </pc:sldChg>
      <pc:sldChg chg="modSp mod">
        <pc:chgData name="Constance Rudnicki" userId="e53d1bcb-03c7-460f-8510-a91d4b49b8bb" providerId="ADAL" clId="{B471CD54-7081-413A-B7A3-1D13736B68EE}" dt="2023-10-07T14:46:50.014" v="343" actId="27636"/>
        <pc:sldMkLst>
          <pc:docMk/>
          <pc:sldMk cId="705329100" sldId="286"/>
        </pc:sldMkLst>
        <pc:spChg chg="mod">
          <ac:chgData name="Constance Rudnicki" userId="e53d1bcb-03c7-460f-8510-a91d4b49b8bb" providerId="ADAL" clId="{B471CD54-7081-413A-B7A3-1D13736B68EE}" dt="2023-10-07T14:46:44.342" v="341" actId="27636"/>
          <ac:spMkLst>
            <pc:docMk/>
            <pc:sldMk cId="705329100" sldId="286"/>
            <ac:spMk id="2" creationId="{E91FCDA8-A374-BBF3-BA39-B2702EB08EDB}"/>
          </ac:spMkLst>
        </pc:spChg>
        <pc:spChg chg="mod">
          <ac:chgData name="Constance Rudnicki" userId="e53d1bcb-03c7-460f-8510-a91d4b49b8bb" providerId="ADAL" clId="{B471CD54-7081-413A-B7A3-1D13736B68EE}" dt="2023-10-07T14:46:50.014" v="343" actId="27636"/>
          <ac:spMkLst>
            <pc:docMk/>
            <pc:sldMk cId="705329100" sldId="286"/>
            <ac:spMk id="3" creationId="{6F202100-9C25-8EBF-CB2F-C25FE673D4D1}"/>
          </ac:spMkLst>
        </pc:spChg>
        <pc:spChg chg="mod">
          <ac:chgData name="Constance Rudnicki" userId="e53d1bcb-03c7-460f-8510-a91d4b49b8bb" providerId="ADAL" clId="{B471CD54-7081-413A-B7A3-1D13736B68EE}" dt="2023-10-07T14:46:49.998" v="342" actId="27636"/>
          <ac:spMkLst>
            <pc:docMk/>
            <pc:sldMk cId="705329100" sldId="286"/>
            <ac:spMk id="4" creationId="{ED7F9FDF-CDE3-2F35-915B-55392FB9B743}"/>
          </ac:spMkLst>
        </pc:spChg>
      </pc:sldChg>
      <pc:sldChg chg="modSp mod">
        <pc:chgData name="Constance Rudnicki" userId="e53d1bcb-03c7-460f-8510-a91d4b49b8bb" providerId="ADAL" clId="{B471CD54-7081-413A-B7A3-1D13736B68EE}" dt="2023-10-07T14:47:07.753" v="344" actId="27636"/>
        <pc:sldMkLst>
          <pc:docMk/>
          <pc:sldMk cId="3176949330" sldId="287"/>
        </pc:sldMkLst>
        <pc:spChg chg="mod">
          <ac:chgData name="Constance Rudnicki" userId="e53d1bcb-03c7-460f-8510-a91d4b49b8bb" providerId="ADAL" clId="{B471CD54-7081-413A-B7A3-1D13736B68EE}" dt="2023-10-07T14:47:07.753" v="344" actId="27636"/>
          <ac:spMkLst>
            <pc:docMk/>
            <pc:sldMk cId="3176949330" sldId="287"/>
            <ac:spMk id="6" creationId="{A7FD0226-8B38-EBE4-50E3-B9C6E6CBA201}"/>
          </ac:spMkLst>
        </pc:spChg>
      </pc:sldChg>
      <pc:sldChg chg="modSp mod">
        <pc:chgData name="Constance Rudnicki" userId="e53d1bcb-03c7-460f-8510-a91d4b49b8bb" providerId="ADAL" clId="{B471CD54-7081-413A-B7A3-1D13736B68EE}" dt="2023-10-07T14:37:50.834" v="13" actId="1076"/>
        <pc:sldMkLst>
          <pc:docMk/>
          <pc:sldMk cId="4235962064" sldId="290"/>
        </pc:sldMkLst>
        <pc:spChg chg="mod">
          <ac:chgData name="Constance Rudnicki" userId="e53d1bcb-03c7-460f-8510-a91d4b49b8bb" providerId="ADAL" clId="{B471CD54-7081-413A-B7A3-1D13736B68EE}" dt="2023-10-07T14:37:50.834" v="13" actId="1076"/>
          <ac:spMkLst>
            <pc:docMk/>
            <pc:sldMk cId="4235962064" sldId="290"/>
            <ac:spMk id="2" creationId="{0146AC8F-F6EB-3E62-A0CB-E0809CC1E16A}"/>
          </ac:spMkLst>
        </pc:spChg>
      </pc:sldChg>
      <pc:sldChg chg="modSp mod">
        <pc:chgData name="Constance Rudnicki" userId="e53d1bcb-03c7-460f-8510-a91d4b49b8bb" providerId="ADAL" clId="{B471CD54-7081-413A-B7A3-1D13736B68EE}" dt="2023-10-07T14:35:34.905" v="4" actId="27636"/>
        <pc:sldMkLst>
          <pc:docMk/>
          <pc:sldMk cId="971926054" sldId="291"/>
        </pc:sldMkLst>
        <pc:spChg chg="mod">
          <ac:chgData name="Constance Rudnicki" userId="e53d1bcb-03c7-460f-8510-a91d4b49b8bb" providerId="ADAL" clId="{B471CD54-7081-413A-B7A3-1D13736B68EE}" dt="2023-10-07T14:35:34.905" v="4" actId="27636"/>
          <ac:spMkLst>
            <pc:docMk/>
            <pc:sldMk cId="971926054" sldId="291"/>
            <ac:spMk id="2" creationId="{AAF7B47D-353F-6397-BE6E-1FE0CEB3D027}"/>
          </ac:spMkLst>
        </pc:spChg>
      </pc:sldChg>
      <pc:sldChg chg="modSp mod">
        <pc:chgData name="Constance Rudnicki" userId="e53d1bcb-03c7-460f-8510-a91d4b49b8bb" providerId="ADAL" clId="{B471CD54-7081-413A-B7A3-1D13736B68EE}" dt="2023-10-07T14:47:33.257" v="345" actId="27636"/>
        <pc:sldMkLst>
          <pc:docMk/>
          <pc:sldMk cId="1100247520" sldId="292"/>
        </pc:sldMkLst>
        <pc:spChg chg="mod">
          <ac:chgData name="Constance Rudnicki" userId="e53d1bcb-03c7-460f-8510-a91d4b49b8bb" providerId="ADAL" clId="{B471CD54-7081-413A-B7A3-1D13736B68EE}" dt="2023-10-07T14:47:33.257" v="345" actId="27636"/>
          <ac:spMkLst>
            <pc:docMk/>
            <pc:sldMk cId="1100247520" sldId="292"/>
            <ac:spMk id="3" creationId="{36451A65-DBA7-417B-5B70-56F8103129FA}"/>
          </ac:spMkLst>
        </pc:spChg>
      </pc:sldChg>
      <pc:sldChg chg="modSp mod">
        <pc:chgData name="Constance Rudnicki" userId="e53d1bcb-03c7-460f-8510-a91d4b49b8bb" providerId="ADAL" clId="{B471CD54-7081-413A-B7A3-1D13736B68EE}" dt="2023-10-07T15:05:21.754" v="490" actId="27636"/>
        <pc:sldMkLst>
          <pc:docMk/>
          <pc:sldMk cId="4133286732" sldId="299"/>
        </pc:sldMkLst>
        <pc:spChg chg="mod">
          <ac:chgData name="Constance Rudnicki" userId="e53d1bcb-03c7-460f-8510-a91d4b49b8bb" providerId="ADAL" clId="{B471CD54-7081-413A-B7A3-1D13736B68EE}" dt="2023-10-07T15:05:21.754" v="490" actId="27636"/>
          <ac:spMkLst>
            <pc:docMk/>
            <pc:sldMk cId="4133286732" sldId="299"/>
            <ac:spMk id="3" creationId="{55577746-6F2F-D9A6-D470-76B344F586AB}"/>
          </ac:spMkLst>
        </pc:spChg>
      </pc:sldChg>
      <pc:sldChg chg="modSp mod">
        <pc:chgData name="Constance Rudnicki" userId="e53d1bcb-03c7-460f-8510-a91d4b49b8bb" providerId="ADAL" clId="{B471CD54-7081-413A-B7A3-1D13736B68EE}" dt="2023-10-07T15:07:01.652" v="497" actId="27636"/>
        <pc:sldMkLst>
          <pc:docMk/>
          <pc:sldMk cId="1707266682" sldId="308"/>
        </pc:sldMkLst>
        <pc:spChg chg="mod">
          <ac:chgData name="Constance Rudnicki" userId="e53d1bcb-03c7-460f-8510-a91d4b49b8bb" providerId="ADAL" clId="{B471CD54-7081-413A-B7A3-1D13736B68EE}" dt="2023-10-07T15:07:01.652" v="497" actId="27636"/>
          <ac:spMkLst>
            <pc:docMk/>
            <pc:sldMk cId="1707266682" sldId="308"/>
            <ac:spMk id="3" creationId="{BAB0452C-6D97-6AF2-D3BC-719187A887D7}"/>
          </ac:spMkLst>
        </pc:spChg>
      </pc:sldChg>
      <pc:sldChg chg="modSp mod">
        <pc:chgData name="Constance Rudnicki" userId="e53d1bcb-03c7-460f-8510-a91d4b49b8bb" providerId="ADAL" clId="{B471CD54-7081-413A-B7A3-1D13736B68EE}" dt="2023-10-07T15:07:22.945" v="498" actId="1076"/>
        <pc:sldMkLst>
          <pc:docMk/>
          <pc:sldMk cId="3518165513" sldId="310"/>
        </pc:sldMkLst>
        <pc:spChg chg="mod">
          <ac:chgData name="Constance Rudnicki" userId="e53d1bcb-03c7-460f-8510-a91d4b49b8bb" providerId="ADAL" clId="{B471CD54-7081-413A-B7A3-1D13736B68EE}" dt="2023-10-07T15:07:22.945" v="498" actId="1076"/>
          <ac:spMkLst>
            <pc:docMk/>
            <pc:sldMk cId="3518165513" sldId="310"/>
            <ac:spMk id="3" creationId="{76A98B9E-D527-0597-5AE0-02161344CBB3}"/>
          </ac:spMkLst>
        </pc:spChg>
      </pc:sldChg>
      <pc:sldChg chg="modSp mod">
        <pc:chgData name="Constance Rudnicki" userId="e53d1bcb-03c7-460f-8510-a91d4b49b8bb" providerId="ADAL" clId="{B471CD54-7081-413A-B7A3-1D13736B68EE}" dt="2023-10-07T15:06:02.232" v="494" actId="27636"/>
        <pc:sldMkLst>
          <pc:docMk/>
          <pc:sldMk cId="1891337073" sldId="314"/>
        </pc:sldMkLst>
        <pc:spChg chg="mod">
          <ac:chgData name="Constance Rudnicki" userId="e53d1bcb-03c7-460f-8510-a91d4b49b8bb" providerId="ADAL" clId="{B471CD54-7081-413A-B7A3-1D13736B68EE}" dt="2023-10-07T15:06:02.232" v="494" actId="27636"/>
          <ac:spMkLst>
            <pc:docMk/>
            <pc:sldMk cId="1891337073" sldId="314"/>
            <ac:spMk id="3" creationId="{2FBF2B01-71CF-5A74-BDE1-1414DA3D0662}"/>
          </ac:spMkLst>
        </pc:spChg>
      </pc:sldChg>
      <pc:sldChg chg="modSp mod">
        <pc:chgData name="Constance Rudnicki" userId="e53d1bcb-03c7-460f-8510-a91d4b49b8bb" providerId="ADAL" clId="{B471CD54-7081-413A-B7A3-1D13736B68EE}" dt="2023-10-07T15:05:47.364" v="492" actId="27636"/>
        <pc:sldMkLst>
          <pc:docMk/>
          <pc:sldMk cId="1241751795" sldId="315"/>
        </pc:sldMkLst>
        <pc:spChg chg="mod">
          <ac:chgData name="Constance Rudnicki" userId="e53d1bcb-03c7-460f-8510-a91d4b49b8bb" providerId="ADAL" clId="{B471CD54-7081-413A-B7A3-1D13736B68EE}" dt="2023-10-07T15:05:47.364" v="492" actId="27636"/>
          <ac:spMkLst>
            <pc:docMk/>
            <pc:sldMk cId="1241751795" sldId="315"/>
            <ac:spMk id="3" creationId="{0CEB5E15-4780-763F-939C-03F69B114D70}"/>
          </ac:spMkLst>
        </pc:spChg>
      </pc:sldChg>
      <pc:sldChg chg="modSp mod">
        <pc:chgData name="Constance Rudnicki" userId="e53d1bcb-03c7-460f-8510-a91d4b49b8bb" providerId="ADAL" clId="{B471CD54-7081-413A-B7A3-1D13736B68EE}" dt="2023-10-07T15:06:14.202" v="496" actId="14734"/>
        <pc:sldMkLst>
          <pc:docMk/>
          <pc:sldMk cId="2701478123" sldId="316"/>
        </pc:sldMkLst>
        <pc:graphicFrameChg chg="modGraphic">
          <ac:chgData name="Constance Rudnicki" userId="e53d1bcb-03c7-460f-8510-a91d4b49b8bb" providerId="ADAL" clId="{B471CD54-7081-413A-B7A3-1D13736B68EE}" dt="2023-10-07T15:06:14.202" v="496" actId="14734"/>
          <ac:graphicFrameMkLst>
            <pc:docMk/>
            <pc:sldMk cId="2701478123" sldId="316"/>
            <ac:graphicFrameMk id="4" creationId="{CF005001-CB93-781B-A7CF-511DA2C3A6DD}"/>
          </ac:graphicFrameMkLst>
        </pc:graphicFrameChg>
      </pc:sldChg>
      <pc:sldChg chg="modSp mod">
        <pc:chgData name="Constance Rudnicki" userId="e53d1bcb-03c7-460f-8510-a91d4b49b8bb" providerId="ADAL" clId="{B471CD54-7081-413A-B7A3-1D13736B68EE}" dt="2023-10-07T15:09:58.689" v="513" actId="27636"/>
        <pc:sldMkLst>
          <pc:docMk/>
          <pc:sldMk cId="2839757358" sldId="320"/>
        </pc:sldMkLst>
        <pc:spChg chg="mod">
          <ac:chgData name="Constance Rudnicki" userId="e53d1bcb-03c7-460f-8510-a91d4b49b8bb" providerId="ADAL" clId="{B471CD54-7081-413A-B7A3-1D13736B68EE}" dt="2023-10-07T15:09:58.689" v="513" actId="27636"/>
          <ac:spMkLst>
            <pc:docMk/>
            <pc:sldMk cId="2839757358" sldId="320"/>
            <ac:spMk id="3" creationId="{83B37DB2-311F-FD1D-049E-C970F62FFAA3}"/>
          </ac:spMkLst>
        </pc:spChg>
      </pc:sldChg>
      <pc:sldChg chg="modSp mod">
        <pc:chgData name="Constance Rudnicki" userId="e53d1bcb-03c7-460f-8510-a91d4b49b8bb" providerId="ADAL" clId="{B471CD54-7081-413A-B7A3-1D13736B68EE}" dt="2023-10-07T15:10:59.082" v="514" actId="20577"/>
        <pc:sldMkLst>
          <pc:docMk/>
          <pc:sldMk cId="3657694509" sldId="327"/>
        </pc:sldMkLst>
        <pc:spChg chg="mod">
          <ac:chgData name="Constance Rudnicki" userId="e53d1bcb-03c7-460f-8510-a91d4b49b8bb" providerId="ADAL" clId="{B471CD54-7081-413A-B7A3-1D13736B68EE}" dt="2023-10-07T15:10:59.082" v="514" actId="20577"/>
          <ac:spMkLst>
            <pc:docMk/>
            <pc:sldMk cId="3657694509" sldId="327"/>
            <ac:spMk id="2" creationId="{41094DA8-EB32-21D4-B5F0-DDD6605B324B}"/>
          </ac:spMkLst>
        </pc:spChg>
      </pc:sldChg>
      <pc:sldChg chg="modSp mod">
        <pc:chgData name="Constance Rudnicki" userId="e53d1bcb-03c7-460f-8510-a91d4b49b8bb" providerId="ADAL" clId="{B471CD54-7081-413A-B7A3-1D13736B68EE}" dt="2023-10-07T15:09:47.935" v="512" actId="27636"/>
        <pc:sldMkLst>
          <pc:docMk/>
          <pc:sldMk cId="1012963564" sldId="329"/>
        </pc:sldMkLst>
        <pc:spChg chg="mod">
          <ac:chgData name="Constance Rudnicki" userId="e53d1bcb-03c7-460f-8510-a91d4b49b8bb" providerId="ADAL" clId="{B471CD54-7081-413A-B7A3-1D13736B68EE}" dt="2023-10-07T15:09:47.935" v="512" actId="27636"/>
          <ac:spMkLst>
            <pc:docMk/>
            <pc:sldMk cId="1012963564" sldId="329"/>
            <ac:spMk id="3" creationId="{EFFBC7D1-1187-36DF-3B22-E7E8253E9EC0}"/>
          </ac:spMkLst>
        </pc:spChg>
      </pc:sldChg>
      <pc:sldChg chg="modSp mod">
        <pc:chgData name="Constance Rudnicki" userId="e53d1bcb-03c7-460f-8510-a91d4b49b8bb" providerId="ADAL" clId="{B471CD54-7081-413A-B7A3-1D13736B68EE}" dt="2023-10-07T15:08:45.844" v="499" actId="27636"/>
        <pc:sldMkLst>
          <pc:docMk/>
          <pc:sldMk cId="1011992082" sldId="334"/>
        </pc:sldMkLst>
        <pc:spChg chg="mod">
          <ac:chgData name="Constance Rudnicki" userId="e53d1bcb-03c7-460f-8510-a91d4b49b8bb" providerId="ADAL" clId="{B471CD54-7081-413A-B7A3-1D13736B68EE}" dt="2023-10-07T15:08:45.844" v="499" actId="27636"/>
          <ac:spMkLst>
            <pc:docMk/>
            <pc:sldMk cId="1011992082" sldId="334"/>
            <ac:spMk id="3" creationId="{9927E458-CA43-591D-B2D6-AD6641D006D5}"/>
          </ac:spMkLst>
        </pc:spChg>
      </pc:sldChg>
      <pc:sldChg chg="modSp mod">
        <pc:chgData name="Constance Rudnicki" userId="e53d1bcb-03c7-460f-8510-a91d4b49b8bb" providerId="ADAL" clId="{B471CD54-7081-413A-B7A3-1D13736B68EE}" dt="2023-10-07T15:08:56.945" v="510" actId="20577"/>
        <pc:sldMkLst>
          <pc:docMk/>
          <pc:sldMk cId="2441990678" sldId="335"/>
        </pc:sldMkLst>
        <pc:spChg chg="mod">
          <ac:chgData name="Constance Rudnicki" userId="e53d1bcb-03c7-460f-8510-a91d4b49b8bb" providerId="ADAL" clId="{B471CD54-7081-413A-B7A3-1D13736B68EE}" dt="2023-10-07T15:08:56.945" v="510" actId="20577"/>
          <ac:spMkLst>
            <pc:docMk/>
            <pc:sldMk cId="2441990678" sldId="335"/>
            <ac:spMk id="2" creationId="{F06D2DCF-2974-F873-FCFB-AFA84E983FA0}"/>
          </ac:spMkLst>
        </pc:spChg>
      </pc:sldChg>
      <pc:sldChg chg="modSp mod">
        <pc:chgData name="Constance Rudnicki" userId="e53d1bcb-03c7-460f-8510-a91d4b49b8bb" providerId="ADAL" clId="{B471CD54-7081-413A-B7A3-1D13736B68EE}" dt="2023-10-07T15:09:33.652" v="511" actId="27636"/>
        <pc:sldMkLst>
          <pc:docMk/>
          <pc:sldMk cId="3717730647" sldId="336"/>
        </pc:sldMkLst>
        <pc:spChg chg="mod">
          <ac:chgData name="Constance Rudnicki" userId="e53d1bcb-03c7-460f-8510-a91d4b49b8bb" providerId="ADAL" clId="{B471CD54-7081-413A-B7A3-1D13736B68EE}" dt="2023-10-07T15:09:33.652" v="511" actId="27636"/>
          <ac:spMkLst>
            <pc:docMk/>
            <pc:sldMk cId="3717730647" sldId="336"/>
            <ac:spMk id="3" creationId="{7171960A-516E-C4BB-02C0-54724C91ABC9}"/>
          </ac:spMkLst>
        </pc:spChg>
      </pc:sldChg>
      <pc:sldChg chg="modSp mod">
        <pc:chgData name="Constance Rudnicki" userId="e53d1bcb-03c7-460f-8510-a91d4b49b8bb" providerId="ADAL" clId="{B471CD54-7081-413A-B7A3-1D13736B68EE}" dt="2023-10-07T15:11:24.124" v="515" actId="27636"/>
        <pc:sldMkLst>
          <pc:docMk/>
          <pc:sldMk cId="1740494080" sldId="350"/>
        </pc:sldMkLst>
        <pc:spChg chg="mod">
          <ac:chgData name="Constance Rudnicki" userId="e53d1bcb-03c7-460f-8510-a91d4b49b8bb" providerId="ADAL" clId="{B471CD54-7081-413A-B7A3-1D13736B68EE}" dt="2023-10-07T15:11:24.124" v="515" actId="27636"/>
          <ac:spMkLst>
            <pc:docMk/>
            <pc:sldMk cId="1740494080" sldId="350"/>
            <ac:spMk id="8" creationId="{77C6022A-474C-DB40-DD18-ACF92C362BFD}"/>
          </ac:spMkLst>
        </pc:spChg>
      </pc:sldChg>
      <pc:sldChg chg="modSp mod">
        <pc:chgData name="Constance Rudnicki" userId="e53d1bcb-03c7-460f-8510-a91d4b49b8bb" providerId="ADAL" clId="{B471CD54-7081-413A-B7A3-1D13736B68EE}" dt="2023-10-07T14:37:35.750" v="11" actId="20577"/>
        <pc:sldMkLst>
          <pc:docMk/>
          <pc:sldMk cId="2706435383" sldId="354"/>
        </pc:sldMkLst>
        <pc:spChg chg="mod">
          <ac:chgData name="Constance Rudnicki" userId="e53d1bcb-03c7-460f-8510-a91d4b49b8bb" providerId="ADAL" clId="{B471CD54-7081-413A-B7A3-1D13736B68EE}" dt="2023-10-07T14:37:35.750" v="11" actId="20577"/>
          <ac:spMkLst>
            <pc:docMk/>
            <pc:sldMk cId="2706435383" sldId="354"/>
            <ac:spMk id="3" creationId="{9E76A29F-9EDD-1DE8-ADCB-92F6F992EE5A}"/>
          </ac:spMkLst>
        </pc:spChg>
      </pc:sldChg>
      <pc:sldChg chg="modSp mod">
        <pc:chgData name="Constance Rudnicki" userId="e53d1bcb-03c7-460f-8510-a91d4b49b8bb" providerId="ADAL" clId="{B471CD54-7081-413A-B7A3-1D13736B68EE}" dt="2023-10-07T14:43:44.925" v="268" actId="20577"/>
        <pc:sldMkLst>
          <pc:docMk/>
          <pc:sldMk cId="2596001881" sldId="355"/>
        </pc:sldMkLst>
        <pc:spChg chg="mod">
          <ac:chgData name="Constance Rudnicki" userId="e53d1bcb-03c7-460f-8510-a91d4b49b8bb" providerId="ADAL" clId="{B471CD54-7081-413A-B7A3-1D13736B68EE}" dt="2023-10-07T14:43:44.925" v="268" actId="20577"/>
          <ac:spMkLst>
            <pc:docMk/>
            <pc:sldMk cId="2596001881" sldId="355"/>
            <ac:spMk id="3" creationId="{02900CAF-13CE-56EF-7678-04816031AAB6}"/>
          </ac:spMkLst>
        </pc:spChg>
      </pc:sldChg>
      <pc:sldChg chg="modSp mod">
        <pc:chgData name="Constance Rudnicki" userId="e53d1bcb-03c7-460f-8510-a91d4b49b8bb" providerId="ADAL" clId="{B471CD54-7081-413A-B7A3-1D13736B68EE}" dt="2023-10-07T14:38:45.941" v="17" actId="20577"/>
        <pc:sldMkLst>
          <pc:docMk/>
          <pc:sldMk cId="1703198759" sldId="356"/>
        </pc:sldMkLst>
        <pc:spChg chg="mod">
          <ac:chgData name="Constance Rudnicki" userId="e53d1bcb-03c7-460f-8510-a91d4b49b8bb" providerId="ADAL" clId="{B471CD54-7081-413A-B7A3-1D13736B68EE}" dt="2023-10-07T14:38:45.941" v="17" actId="20577"/>
          <ac:spMkLst>
            <pc:docMk/>
            <pc:sldMk cId="1703198759" sldId="356"/>
            <ac:spMk id="3" creationId="{BB02A9E8-E12F-4EC0-C017-9B5847B3A852}"/>
          </ac:spMkLst>
        </pc:spChg>
      </pc:sldChg>
      <pc:sldChg chg="modSp mod">
        <pc:chgData name="Constance Rudnicki" userId="e53d1bcb-03c7-460f-8510-a91d4b49b8bb" providerId="ADAL" clId="{B471CD54-7081-413A-B7A3-1D13736B68EE}" dt="2023-10-07T14:36:39.529" v="8" actId="20577"/>
        <pc:sldMkLst>
          <pc:docMk/>
          <pc:sldMk cId="1640727089" sldId="357"/>
        </pc:sldMkLst>
        <pc:spChg chg="mod">
          <ac:chgData name="Constance Rudnicki" userId="e53d1bcb-03c7-460f-8510-a91d4b49b8bb" providerId="ADAL" clId="{B471CD54-7081-413A-B7A3-1D13736B68EE}" dt="2023-10-07T14:35:55.400" v="5" actId="27636"/>
          <ac:spMkLst>
            <pc:docMk/>
            <pc:sldMk cId="1640727089" sldId="357"/>
            <ac:spMk id="2" creationId="{C4DD7836-AA33-DE21-9F1F-3C6912D4F69D}"/>
          </ac:spMkLst>
        </pc:spChg>
        <pc:spChg chg="mod">
          <ac:chgData name="Constance Rudnicki" userId="e53d1bcb-03c7-460f-8510-a91d4b49b8bb" providerId="ADAL" clId="{B471CD54-7081-413A-B7A3-1D13736B68EE}" dt="2023-10-07T14:36:39.529" v="8" actId="20577"/>
          <ac:spMkLst>
            <pc:docMk/>
            <pc:sldMk cId="1640727089" sldId="357"/>
            <ac:spMk id="3" creationId="{B3E2B869-36C5-29AC-3D1E-531F79A20443}"/>
          </ac:spMkLst>
        </pc:spChg>
      </pc:sldChg>
      <pc:sldChg chg="modSp mod">
        <pc:chgData name="Constance Rudnicki" userId="e53d1bcb-03c7-460f-8510-a91d4b49b8bb" providerId="ADAL" clId="{B471CD54-7081-413A-B7A3-1D13736B68EE}" dt="2023-10-07T14:39:26.412" v="21" actId="27636"/>
        <pc:sldMkLst>
          <pc:docMk/>
          <pc:sldMk cId="9624165" sldId="361"/>
        </pc:sldMkLst>
        <pc:spChg chg="mod">
          <ac:chgData name="Constance Rudnicki" userId="e53d1bcb-03c7-460f-8510-a91d4b49b8bb" providerId="ADAL" clId="{B471CD54-7081-413A-B7A3-1D13736B68EE}" dt="2023-10-07T14:39:26.412" v="21" actId="27636"/>
          <ac:spMkLst>
            <pc:docMk/>
            <pc:sldMk cId="9624165" sldId="361"/>
            <ac:spMk id="3" creationId="{1BEB892C-EA96-AD8E-5DDD-43B8B2203924}"/>
          </ac:spMkLst>
        </pc:spChg>
      </pc:sldChg>
      <pc:sldChg chg="modSp mod">
        <pc:chgData name="Constance Rudnicki" userId="e53d1bcb-03c7-460f-8510-a91d4b49b8bb" providerId="ADAL" clId="{B471CD54-7081-413A-B7A3-1D13736B68EE}" dt="2023-10-07T14:39:41.535" v="22" actId="27636"/>
        <pc:sldMkLst>
          <pc:docMk/>
          <pc:sldMk cId="270787106" sldId="362"/>
        </pc:sldMkLst>
        <pc:spChg chg="mod">
          <ac:chgData name="Constance Rudnicki" userId="e53d1bcb-03c7-460f-8510-a91d4b49b8bb" providerId="ADAL" clId="{B471CD54-7081-413A-B7A3-1D13736B68EE}" dt="2023-10-07T14:39:41.535" v="22" actId="27636"/>
          <ac:spMkLst>
            <pc:docMk/>
            <pc:sldMk cId="270787106" sldId="362"/>
            <ac:spMk id="3" creationId="{EA986ABD-38A4-0DC5-A183-4B57812A52F1}"/>
          </ac:spMkLst>
        </pc:spChg>
      </pc:sldChg>
      <pc:sldChg chg="modSp mod">
        <pc:chgData name="Constance Rudnicki" userId="e53d1bcb-03c7-460f-8510-a91d4b49b8bb" providerId="ADAL" clId="{B471CD54-7081-413A-B7A3-1D13736B68EE}" dt="2023-10-07T14:43:53.416" v="269" actId="27636"/>
        <pc:sldMkLst>
          <pc:docMk/>
          <pc:sldMk cId="3825097702" sldId="364"/>
        </pc:sldMkLst>
        <pc:spChg chg="mod">
          <ac:chgData name="Constance Rudnicki" userId="e53d1bcb-03c7-460f-8510-a91d4b49b8bb" providerId="ADAL" clId="{B471CD54-7081-413A-B7A3-1D13736B68EE}" dt="2023-10-07T14:43:53.416" v="269" actId="27636"/>
          <ac:spMkLst>
            <pc:docMk/>
            <pc:sldMk cId="3825097702" sldId="364"/>
            <ac:spMk id="3" creationId="{A2961D8C-8424-C66C-A0C4-851C2387B815}"/>
          </ac:spMkLst>
        </pc:spChg>
      </pc:sldChg>
      <pc:sldChg chg="modSp mod">
        <pc:chgData name="Constance Rudnicki" userId="e53d1bcb-03c7-460f-8510-a91d4b49b8bb" providerId="ADAL" clId="{B471CD54-7081-413A-B7A3-1D13736B68EE}" dt="2023-10-07T14:45:55.707" v="340" actId="27636"/>
        <pc:sldMkLst>
          <pc:docMk/>
          <pc:sldMk cId="285787125" sldId="365"/>
        </pc:sldMkLst>
        <pc:spChg chg="mod">
          <ac:chgData name="Constance Rudnicki" userId="e53d1bcb-03c7-460f-8510-a91d4b49b8bb" providerId="ADAL" clId="{B471CD54-7081-413A-B7A3-1D13736B68EE}" dt="2023-10-07T14:45:55.707" v="340" actId="27636"/>
          <ac:spMkLst>
            <pc:docMk/>
            <pc:sldMk cId="285787125" sldId="365"/>
            <ac:spMk id="4" creationId="{FFA5D1CE-1ECB-5E20-457F-D8549F5234E7}"/>
          </ac:spMkLst>
        </pc:spChg>
      </pc:sldChg>
      <pc:sldChg chg="modSp mod">
        <pc:chgData name="Constance Rudnicki" userId="e53d1bcb-03c7-460f-8510-a91d4b49b8bb" providerId="ADAL" clId="{B471CD54-7081-413A-B7A3-1D13736B68EE}" dt="2023-10-07T14:44:13.285" v="333" actId="20577"/>
        <pc:sldMkLst>
          <pc:docMk/>
          <pc:sldMk cId="1285253423" sldId="367"/>
        </pc:sldMkLst>
        <pc:spChg chg="mod">
          <ac:chgData name="Constance Rudnicki" userId="e53d1bcb-03c7-460f-8510-a91d4b49b8bb" providerId="ADAL" clId="{B471CD54-7081-413A-B7A3-1D13736B68EE}" dt="2023-10-07T14:44:13.285" v="333" actId="20577"/>
          <ac:spMkLst>
            <pc:docMk/>
            <pc:sldMk cId="1285253423" sldId="367"/>
            <ac:spMk id="3" creationId="{69B821A6-5A7D-59F6-370E-E38C64128E58}"/>
          </ac:spMkLst>
        </pc:spChg>
      </pc:sldChg>
      <pc:sldChg chg="modSp mod">
        <pc:chgData name="Constance Rudnicki" userId="e53d1bcb-03c7-460f-8510-a91d4b49b8bb" providerId="ADAL" clId="{B471CD54-7081-413A-B7A3-1D13736B68EE}" dt="2023-10-07T15:11:34.155" v="516" actId="27636"/>
        <pc:sldMkLst>
          <pc:docMk/>
          <pc:sldMk cId="2368813947" sldId="372"/>
        </pc:sldMkLst>
        <pc:spChg chg="mod">
          <ac:chgData name="Constance Rudnicki" userId="e53d1bcb-03c7-460f-8510-a91d4b49b8bb" providerId="ADAL" clId="{B471CD54-7081-413A-B7A3-1D13736B68EE}" dt="2023-10-07T15:11:34.155" v="516" actId="27636"/>
          <ac:spMkLst>
            <pc:docMk/>
            <pc:sldMk cId="2368813947" sldId="372"/>
            <ac:spMk id="4" creationId="{3CFBB4BA-32B1-3CFC-3FDA-8F13BE607819}"/>
          </ac:spMkLst>
        </pc:spChg>
      </pc:sldChg>
      <pc:sldChg chg="modSp mod">
        <pc:chgData name="Constance Rudnicki" userId="e53d1bcb-03c7-460f-8510-a91d4b49b8bb" providerId="ADAL" clId="{B471CD54-7081-413A-B7A3-1D13736B68EE}" dt="2023-10-07T15:11:52.121" v="518" actId="255"/>
        <pc:sldMkLst>
          <pc:docMk/>
          <pc:sldMk cId="627700655" sldId="373"/>
        </pc:sldMkLst>
        <pc:spChg chg="mod">
          <ac:chgData name="Constance Rudnicki" userId="e53d1bcb-03c7-460f-8510-a91d4b49b8bb" providerId="ADAL" clId="{B471CD54-7081-413A-B7A3-1D13736B68EE}" dt="2023-10-07T15:11:52.121" v="518" actId="255"/>
          <ac:spMkLst>
            <pc:docMk/>
            <pc:sldMk cId="627700655" sldId="373"/>
            <ac:spMk id="3" creationId="{46A8905B-500A-8C60-73B6-B3C680CF2AF6}"/>
          </ac:spMkLst>
        </pc:spChg>
      </pc:sldChg>
      <pc:sldChg chg="modSp mod">
        <pc:chgData name="Constance Rudnicki" userId="e53d1bcb-03c7-460f-8510-a91d4b49b8bb" providerId="ADAL" clId="{B471CD54-7081-413A-B7A3-1D13736B68EE}" dt="2023-10-07T15:12:14.466" v="520" actId="207"/>
        <pc:sldMkLst>
          <pc:docMk/>
          <pc:sldMk cId="4075877310" sldId="374"/>
        </pc:sldMkLst>
        <pc:spChg chg="mod">
          <ac:chgData name="Constance Rudnicki" userId="e53d1bcb-03c7-460f-8510-a91d4b49b8bb" providerId="ADAL" clId="{B471CD54-7081-413A-B7A3-1D13736B68EE}" dt="2023-10-07T15:12:14.466" v="520" actId="207"/>
          <ac:spMkLst>
            <pc:docMk/>
            <pc:sldMk cId="4075877310" sldId="374"/>
            <ac:spMk id="3" creationId="{39E05FC5-4740-5472-B0FA-D6E202EEE6B4}"/>
          </ac:spMkLst>
        </pc:spChg>
      </pc:sldChg>
      <pc:sldChg chg="modSp mod">
        <pc:chgData name="Constance Rudnicki" userId="e53d1bcb-03c7-460f-8510-a91d4b49b8bb" providerId="ADAL" clId="{B471CD54-7081-413A-B7A3-1D13736B68EE}" dt="2023-10-07T15:12:46.317" v="521" actId="12"/>
        <pc:sldMkLst>
          <pc:docMk/>
          <pc:sldMk cId="1107053101" sldId="377"/>
        </pc:sldMkLst>
        <pc:spChg chg="mod">
          <ac:chgData name="Constance Rudnicki" userId="e53d1bcb-03c7-460f-8510-a91d4b49b8bb" providerId="ADAL" clId="{B471CD54-7081-413A-B7A3-1D13736B68EE}" dt="2023-10-07T15:12:46.317" v="521" actId="12"/>
          <ac:spMkLst>
            <pc:docMk/>
            <pc:sldMk cId="1107053101" sldId="377"/>
            <ac:spMk id="3" creationId="{3D9F0B7A-C0F5-A2F2-BF6D-1863001C165F}"/>
          </ac:spMkLst>
        </pc:spChg>
      </pc:sldChg>
      <pc:sldChg chg="modSp mod">
        <pc:chgData name="Constance Rudnicki" userId="e53d1bcb-03c7-460f-8510-a91d4b49b8bb" providerId="ADAL" clId="{B471CD54-7081-413A-B7A3-1D13736B68EE}" dt="2023-10-07T15:12:56.140" v="522" actId="27636"/>
        <pc:sldMkLst>
          <pc:docMk/>
          <pc:sldMk cId="1653506046" sldId="379"/>
        </pc:sldMkLst>
        <pc:spChg chg="mod">
          <ac:chgData name="Constance Rudnicki" userId="e53d1bcb-03c7-460f-8510-a91d4b49b8bb" providerId="ADAL" clId="{B471CD54-7081-413A-B7A3-1D13736B68EE}" dt="2023-10-07T15:12:56.140" v="522" actId="27636"/>
          <ac:spMkLst>
            <pc:docMk/>
            <pc:sldMk cId="1653506046" sldId="379"/>
            <ac:spMk id="3" creationId="{5FFF3C99-D1BA-16E7-8975-DC0582C54B3A}"/>
          </ac:spMkLst>
        </pc:spChg>
      </pc:sldChg>
      <pc:sldChg chg="modSp mod">
        <pc:chgData name="Constance Rudnicki" userId="e53d1bcb-03c7-460f-8510-a91d4b49b8bb" providerId="ADAL" clId="{B471CD54-7081-413A-B7A3-1D13736B68EE}" dt="2023-10-07T15:13:05.987" v="524" actId="27636"/>
        <pc:sldMkLst>
          <pc:docMk/>
          <pc:sldMk cId="1879974308" sldId="380"/>
        </pc:sldMkLst>
        <pc:spChg chg="mod">
          <ac:chgData name="Constance Rudnicki" userId="e53d1bcb-03c7-460f-8510-a91d4b49b8bb" providerId="ADAL" clId="{B471CD54-7081-413A-B7A3-1D13736B68EE}" dt="2023-10-07T15:13:05.987" v="524" actId="27636"/>
          <ac:spMkLst>
            <pc:docMk/>
            <pc:sldMk cId="1879974308" sldId="380"/>
            <ac:spMk id="3" creationId="{2BD887CF-AD10-5614-D837-E8AE19ED479D}"/>
          </ac:spMkLst>
        </pc:spChg>
      </pc:sldChg>
      <pc:sldChg chg="modSp mod">
        <pc:chgData name="Constance Rudnicki" userId="e53d1bcb-03c7-460f-8510-a91d4b49b8bb" providerId="ADAL" clId="{B471CD54-7081-413A-B7A3-1D13736B68EE}" dt="2023-10-07T15:13:12.940" v="526"/>
        <pc:sldMkLst>
          <pc:docMk/>
          <pc:sldMk cId="3333849199" sldId="381"/>
        </pc:sldMkLst>
        <pc:spChg chg="mod">
          <ac:chgData name="Constance Rudnicki" userId="e53d1bcb-03c7-460f-8510-a91d4b49b8bb" providerId="ADAL" clId="{B471CD54-7081-413A-B7A3-1D13736B68EE}" dt="2023-10-07T15:13:12.940" v="526"/>
          <ac:spMkLst>
            <pc:docMk/>
            <pc:sldMk cId="3333849199" sldId="381"/>
            <ac:spMk id="6" creationId="{FA01C688-896B-6431-18AB-A3C28547014B}"/>
          </ac:spMkLst>
        </pc:spChg>
      </pc:sldChg>
      <pc:sldChg chg="modSp">
        <pc:chgData name="Constance Rudnicki" userId="e53d1bcb-03c7-460f-8510-a91d4b49b8bb" providerId="ADAL" clId="{B471CD54-7081-413A-B7A3-1D13736B68EE}" dt="2023-10-07T15:13:41.953" v="527"/>
        <pc:sldMkLst>
          <pc:docMk/>
          <pc:sldMk cId="1300744700" sldId="383"/>
        </pc:sldMkLst>
        <pc:spChg chg="mod">
          <ac:chgData name="Constance Rudnicki" userId="e53d1bcb-03c7-460f-8510-a91d4b49b8bb" providerId="ADAL" clId="{B471CD54-7081-413A-B7A3-1D13736B68EE}" dt="2023-10-07T15:13:41.953" v="527"/>
          <ac:spMkLst>
            <pc:docMk/>
            <pc:sldMk cId="1300744700" sldId="383"/>
            <ac:spMk id="7" creationId="{B54730EA-2CBA-C075-7DAB-644813FB5EC6}"/>
          </ac:spMkLst>
        </pc:spChg>
      </pc:sldChg>
      <pc:sldChg chg="modSp mod">
        <pc:chgData name="Constance Rudnicki" userId="e53d1bcb-03c7-460f-8510-a91d4b49b8bb" providerId="ADAL" clId="{B471CD54-7081-413A-B7A3-1D13736B68EE}" dt="2023-10-07T15:14:53.405" v="531" actId="1076"/>
        <pc:sldMkLst>
          <pc:docMk/>
          <pc:sldMk cId="2634552675" sldId="384"/>
        </pc:sldMkLst>
        <pc:spChg chg="mod">
          <ac:chgData name="Constance Rudnicki" userId="e53d1bcb-03c7-460f-8510-a91d4b49b8bb" providerId="ADAL" clId="{B471CD54-7081-413A-B7A3-1D13736B68EE}" dt="2023-10-07T15:14:06.376" v="528"/>
          <ac:spMkLst>
            <pc:docMk/>
            <pc:sldMk cId="2634552675" sldId="384"/>
            <ac:spMk id="4" creationId="{2D649034-0892-1EA0-37DB-21FAC29B747B}"/>
          </ac:spMkLst>
        </pc:spChg>
        <pc:spChg chg="mod">
          <ac:chgData name="Constance Rudnicki" userId="e53d1bcb-03c7-460f-8510-a91d4b49b8bb" providerId="ADAL" clId="{B471CD54-7081-413A-B7A3-1D13736B68EE}" dt="2023-10-07T15:14:21.846" v="530"/>
          <ac:spMkLst>
            <pc:docMk/>
            <pc:sldMk cId="2634552675" sldId="384"/>
            <ac:spMk id="11" creationId="{4DFF18C4-EEF1-2890-DFDB-3D5A2169A528}"/>
          </ac:spMkLst>
        </pc:spChg>
        <pc:picChg chg="mod">
          <ac:chgData name="Constance Rudnicki" userId="e53d1bcb-03c7-460f-8510-a91d4b49b8bb" providerId="ADAL" clId="{B471CD54-7081-413A-B7A3-1D13736B68EE}" dt="2023-10-07T15:14:53.405" v="531" actId="1076"/>
          <ac:picMkLst>
            <pc:docMk/>
            <pc:sldMk cId="2634552675" sldId="384"/>
            <ac:picMk id="9" creationId="{53565CA3-F76F-60A5-1614-CCC6AA9BADC5}"/>
          </ac:picMkLst>
        </pc:picChg>
        <pc:picChg chg="mod">
          <ac:chgData name="Constance Rudnicki" userId="e53d1bcb-03c7-460f-8510-a91d4b49b8bb" providerId="ADAL" clId="{B471CD54-7081-413A-B7A3-1D13736B68EE}" dt="2023-10-07T15:14:14.135" v="529" actId="1076"/>
          <ac:picMkLst>
            <pc:docMk/>
            <pc:sldMk cId="2634552675" sldId="384"/>
            <ac:picMk id="10" creationId="{6744E9DC-C8CB-5DFE-04C4-04899CE36045}"/>
          </ac:picMkLst>
        </pc:picChg>
      </pc:sldChg>
      <pc:sldChg chg="modSp mod">
        <pc:chgData name="Constance Rudnicki" userId="e53d1bcb-03c7-460f-8510-a91d4b49b8bb" providerId="ADAL" clId="{B471CD54-7081-413A-B7A3-1D13736B68EE}" dt="2023-10-07T15:15:36.644" v="534" actId="1076"/>
        <pc:sldMkLst>
          <pc:docMk/>
          <pc:sldMk cId="2165766714" sldId="385"/>
        </pc:sldMkLst>
        <pc:spChg chg="mod">
          <ac:chgData name="Constance Rudnicki" userId="e53d1bcb-03c7-460f-8510-a91d4b49b8bb" providerId="ADAL" clId="{B471CD54-7081-413A-B7A3-1D13736B68EE}" dt="2023-10-07T15:15:24.006" v="533"/>
          <ac:spMkLst>
            <pc:docMk/>
            <pc:sldMk cId="2165766714" sldId="385"/>
            <ac:spMk id="12" creationId="{9684C31F-6841-E5C5-ED62-CEDA8ECE9401}"/>
          </ac:spMkLst>
        </pc:spChg>
        <pc:spChg chg="mod">
          <ac:chgData name="Constance Rudnicki" userId="e53d1bcb-03c7-460f-8510-a91d4b49b8bb" providerId="ADAL" clId="{B471CD54-7081-413A-B7A3-1D13736B68EE}" dt="2023-10-07T15:15:18.233" v="532" actId="27636"/>
          <ac:spMkLst>
            <pc:docMk/>
            <pc:sldMk cId="2165766714" sldId="385"/>
            <ac:spMk id="14" creationId="{4E659EF2-5790-101C-E422-3E9428636EA8}"/>
          </ac:spMkLst>
        </pc:spChg>
        <pc:picChg chg="mod">
          <ac:chgData name="Constance Rudnicki" userId="e53d1bcb-03c7-460f-8510-a91d4b49b8bb" providerId="ADAL" clId="{B471CD54-7081-413A-B7A3-1D13736B68EE}" dt="2023-10-07T15:15:36.644" v="534" actId="1076"/>
          <ac:picMkLst>
            <pc:docMk/>
            <pc:sldMk cId="2165766714" sldId="385"/>
            <ac:picMk id="7" creationId="{48538971-8F69-E7D7-2A94-8BFEB8EB2803}"/>
          </ac:picMkLst>
        </pc:picChg>
      </pc:sldChg>
      <pc:sldChg chg="modSp mod">
        <pc:chgData name="Constance Rudnicki" userId="e53d1bcb-03c7-460f-8510-a91d4b49b8bb" providerId="ADAL" clId="{B471CD54-7081-413A-B7A3-1D13736B68EE}" dt="2023-10-07T15:16:05.576" v="537" actId="1076"/>
        <pc:sldMkLst>
          <pc:docMk/>
          <pc:sldMk cId="253859744" sldId="386"/>
        </pc:sldMkLst>
        <pc:spChg chg="mod">
          <ac:chgData name="Constance Rudnicki" userId="e53d1bcb-03c7-460f-8510-a91d4b49b8bb" providerId="ADAL" clId="{B471CD54-7081-413A-B7A3-1D13736B68EE}" dt="2023-10-07T15:15:47.462" v="535" actId="122"/>
          <ac:spMkLst>
            <pc:docMk/>
            <pc:sldMk cId="253859744" sldId="386"/>
            <ac:spMk id="2" creationId="{BF09C2DB-5DF9-17AA-835F-26D2934E1D4C}"/>
          </ac:spMkLst>
        </pc:spChg>
        <pc:spChg chg="mod">
          <ac:chgData name="Constance Rudnicki" userId="e53d1bcb-03c7-460f-8510-a91d4b49b8bb" providerId="ADAL" clId="{B471CD54-7081-413A-B7A3-1D13736B68EE}" dt="2023-10-07T15:15:55.133" v="536"/>
          <ac:spMkLst>
            <pc:docMk/>
            <pc:sldMk cId="253859744" sldId="386"/>
            <ac:spMk id="5" creationId="{BCF0D17A-CE54-78DF-4442-EE06701C0D25}"/>
          </ac:spMkLst>
        </pc:spChg>
        <pc:picChg chg="mod">
          <ac:chgData name="Constance Rudnicki" userId="e53d1bcb-03c7-460f-8510-a91d4b49b8bb" providerId="ADAL" clId="{B471CD54-7081-413A-B7A3-1D13736B68EE}" dt="2023-10-07T15:16:05.576" v="537" actId="1076"/>
          <ac:picMkLst>
            <pc:docMk/>
            <pc:sldMk cId="253859744" sldId="386"/>
            <ac:picMk id="8" creationId="{DE7A5A9F-21E8-69D4-E570-321BCF339045}"/>
          </ac:picMkLst>
        </pc:picChg>
      </pc:sldChg>
      <pc:sldChg chg="modSp mod">
        <pc:chgData name="Constance Rudnicki" userId="e53d1bcb-03c7-460f-8510-a91d4b49b8bb" providerId="ADAL" clId="{B471CD54-7081-413A-B7A3-1D13736B68EE}" dt="2023-10-07T15:16:58.574" v="539" actId="1076"/>
        <pc:sldMkLst>
          <pc:docMk/>
          <pc:sldMk cId="3935539083" sldId="387"/>
        </pc:sldMkLst>
        <pc:picChg chg="mod">
          <ac:chgData name="Constance Rudnicki" userId="e53d1bcb-03c7-460f-8510-a91d4b49b8bb" providerId="ADAL" clId="{B471CD54-7081-413A-B7A3-1D13736B68EE}" dt="2023-10-07T15:16:58.574" v="539" actId="1076"/>
          <ac:picMkLst>
            <pc:docMk/>
            <pc:sldMk cId="3935539083" sldId="387"/>
            <ac:picMk id="8" creationId="{37F46792-2B4A-0832-F2C5-0C0085E4156B}"/>
          </ac:picMkLst>
        </pc:picChg>
      </pc:sldChg>
      <pc:sldChg chg="modSp">
        <pc:chgData name="Constance Rudnicki" userId="e53d1bcb-03c7-460f-8510-a91d4b49b8bb" providerId="ADAL" clId="{B471CD54-7081-413A-B7A3-1D13736B68EE}" dt="2023-10-07T15:16:54.532" v="538"/>
        <pc:sldMkLst>
          <pc:docMk/>
          <pc:sldMk cId="3024489146" sldId="388"/>
        </pc:sldMkLst>
        <pc:spChg chg="mod">
          <ac:chgData name="Constance Rudnicki" userId="e53d1bcb-03c7-460f-8510-a91d4b49b8bb" providerId="ADAL" clId="{B471CD54-7081-413A-B7A3-1D13736B68EE}" dt="2023-10-07T15:16:54.532" v="538"/>
          <ac:spMkLst>
            <pc:docMk/>
            <pc:sldMk cId="3024489146" sldId="388"/>
            <ac:spMk id="6" creationId="{B4D89A4E-689F-C7E7-958E-FC8851504222}"/>
          </ac:spMkLst>
        </pc:spChg>
      </pc:sldChg>
      <pc:sldChg chg="modSp mod">
        <pc:chgData name="Constance Rudnicki" userId="e53d1bcb-03c7-460f-8510-a91d4b49b8bb" providerId="ADAL" clId="{B471CD54-7081-413A-B7A3-1D13736B68EE}" dt="2023-10-07T15:18:19.763" v="547" actId="1076"/>
        <pc:sldMkLst>
          <pc:docMk/>
          <pc:sldMk cId="860344362" sldId="389"/>
        </pc:sldMkLst>
        <pc:spChg chg="mod">
          <ac:chgData name="Constance Rudnicki" userId="e53d1bcb-03c7-460f-8510-a91d4b49b8bb" providerId="ADAL" clId="{B471CD54-7081-413A-B7A3-1D13736B68EE}" dt="2023-10-07T15:18:19.763" v="547" actId="1076"/>
          <ac:spMkLst>
            <pc:docMk/>
            <pc:sldMk cId="860344362" sldId="389"/>
            <ac:spMk id="5" creationId="{BD581BDB-C907-3664-8845-539E8D67AE4D}"/>
          </ac:spMkLst>
        </pc:spChg>
      </pc:sldChg>
      <pc:sldChg chg="modSp mod">
        <pc:chgData name="Constance Rudnicki" userId="e53d1bcb-03c7-460f-8510-a91d4b49b8bb" providerId="ADAL" clId="{B471CD54-7081-413A-B7A3-1D13736B68EE}" dt="2023-10-07T15:17:15.191" v="541"/>
        <pc:sldMkLst>
          <pc:docMk/>
          <pc:sldMk cId="2340989180" sldId="390"/>
        </pc:sldMkLst>
        <pc:spChg chg="mod">
          <ac:chgData name="Constance Rudnicki" userId="e53d1bcb-03c7-460f-8510-a91d4b49b8bb" providerId="ADAL" clId="{B471CD54-7081-413A-B7A3-1D13736B68EE}" dt="2023-10-07T15:17:07.357" v="540" actId="122"/>
          <ac:spMkLst>
            <pc:docMk/>
            <pc:sldMk cId="2340989180" sldId="390"/>
            <ac:spMk id="2" creationId="{F10083CF-5770-6213-CF8C-2E5E5BB46CFA}"/>
          </ac:spMkLst>
        </pc:spChg>
        <pc:spChg chg="mod">
          <ac:chgData name="Constance Rudnicki" userId="e53d1bcb-03c7-460f-8510-a91d4b49b8bb" providerId="ADAL" clId="{B471CD54-7081-413A-B7A3-1D13736B68EE}" dt="2023-10-07T15:17:15.191" v="541"/>
          <ac:spMkLst>
            <pc:docMk/>
            <pc:sldMk cId="2340989180" sldId="390"/>
            <ac:spMk id="13" creationId="{F6846FB2-0DE3-D344-76E2-6F45C970D0C7}"/>
          </ac:spMkLst>
        </pc:spChg>
      </pc:sldChg>
      <pc:sldChg chg="modSp mod">
        <pc:chgData name="Constance Rudnicki" userId="e53d1bcb-03c7-460f-8510-a91d4b49b8bb" providerId="ADAL" clId="{B471CD54-7081-413A-B7A3-1D13736B68EE}" dt="2023-10-07T15:17:48.871" v="543"/>
        <pc:sldMkLst>
          <pc:docMk/>
          <pc:sldMk cId="2725825507" sldId="392"/>
        </pc:sldMkLst>
        <pc:spChg chg="mod">
          <ac:chgData name="Constance Rudnicki" userId="e53d1bcb-03c7-460f-8510-a91d4b49b8bb" providerId="ADAL" clId="{B471CD54-7081-413A-B7A3-1D13736B68EE}" dt="2023-10-07T15:17:48.871" v="543"/>
          <ac:spMkLst>
            <pc:docMk/>
            <pc:sldMk cId="2725825507" sldId="392"/>
            <ac:spMk id="6" creationId="{D8486CCB-F028-6EE7-8D7D-E9665230C658}"/>
          </ac:spMkLst>
        </pc:spChg>
      </pc:sldChg>
      <pc:sldChg chg="modSp mod">
        <pc:chgData name="Constance Rudnicki" userId="e53d1bcb-03c7-460f-8510-a91d4b49b8bb" providerId="ADAL" clId="{B471CD54-7081-413A-B7A3-1D13736B68EE}" dt="2023-10-07T15:18:12.529" v="546"/>
        <pc:sldMkLst>
          <pc:docMk/>
          <pc:sldMk cId="694593973" sldId="393"/>
        </pc:sldMkLst>
        <pc:spChg chg="mod">
          <ac:chgData name="Constance Rudnicki" userId="e53d1bcb-03c7-460f-8510-a91d4b49b8bb" providerId="ADAL" clId="{B471CD54-7081-413A-B7A3-1D13736B68EE}" dt="2023-10-07T15:18:01.942" v="544" actId="255"/>
          <ac:spMkLst>
            <pc:docMk/>
            <pc:sldMk cId="694593973" sldId="393"/>
            <ac:spMk id="3" creationId="{8194EEE0-56FC-3FD6-2D6B-6841653BDE1A}"/>
          </ac:spMkLst>
        </pc:spChg>
        <pc:spChg chg="mod">
          <ac:chgData name="Constance Rudnicki" userId="e53d1bcb-03c7-460f-8510-a91d4b49b8bb" providerId="ADAL" clId="{B471CD54-7081-413A-B7A3-1D13736B68EE}" dt="2023-10-07T15:18:12.529" v="546"/>
          <ac:spMkLst>
            <pc:docMk/>
            <pc:sldMk cId="694593973" sldId="393"/>
            <ac:spMk id="6" creationId="{BCBD8CD3-C955-ADEB-1811-D3D3237F8990}"/>
          </ac:spMkLst>
        </pc:spChg>
        <pc:picChg chg="mod">
          <ac:chgData name="Constance Rudnicki" userId="e53d1bcb-03c7-460f-8510-a91d4b49b8bb" providerId="ADAL" clId="{B471CD54-7081-413A-B7A3-1D13736B68EE}" dt="2023-10-07T15:18:03.369" v="545" actId="1076"/>
          <ac:picMkLst>
            <pc:docMk/>
            <pc:sldMk cId="694593973" sldId="393"/>
            <ac:picMk id="5" creationId="{5723F18C-EA3A-DC16-834E-1008B689E27D}"/>
          </ac:picMkLst>
        </pc:picChg>
      </pc:sldChg>
      <pc:sldChg chg="addSp delSp modSp del mod">
        <pc:chgData name="Constance Rudnicki" userId="e53d1bcb-03c7-460f-8510-a91d4b49b8bb" providerId="ADAL" clId="{B471CD54-7081-413A-B7A3-1D13736B68EE}" dt="2023-10-07T15:02:36.580" v="482" actId="2696"/>
        <pc:sldMkLst>
          <pc:docMk/>
          <pc:sldMk cId="773789032" sldId="395"/>
        </pc:sldMkLst>
        <pc:spChg chg="mod">
          <ac:chgData name="Constance Rudnicki" userId="e53d1bcb-03c7-460f-8510-a91d4b49b8bb" providerId="ADAL" clId="{B471CD54-7081-413A-B7A3-1D13736B68EE}" dt="2023-10-07T14:48:21.942" v="346"/>
          <ac:spMkLst>
            <pc:docMk/>
            <pc:sldMk cId="773789032" sldId="395"/>
            <ac:spMk id="4" creationId="{81B57393-B281-6665-E727-841AF77CC2B0}"/>
          </ac:spMkLst>
        </pc:spChg>
        <pc:spChg chg="del">
          <ac:chgData name="Constance Rudnicki" userId="e53d1bcb-03c7-460f-8510-a91d4b49b8bb" providerId="ADAL" clId="{B471CD54-7081-413A-B7A3-1D13736B68EE}" dt="2023-10-07T14:48:58.156" v="348" actId="21"/>
          <ac:spMkLst>
            <pc:docMk/>
            <pc:sldMk cId="773789032" sldId="395"/>
            <ac:spMk id="5" creationId="{F7B98E23-A906-C584-5DC3-B0DB5AB11C09}"/>
          </ac:spMkLst>
        </pc:spChg>
        <pc:spChg chg="del">
          <ac:chgData name="Constance Rudnicki" userId="e53d1bcb-03c7-460f-8510-a91d4b49b8bb" providerId="ADAL" clId="{B471CD54-7081-413A-B7A3-1D13736B68EE}" dt="2023-10-07T14:50:05.029" v="446" actId="21"/>
          <ac:spMkLst>
            <pc:docMk/>
            <pc:sldMk cId="773789032" sldId="395"/>
            <ac:spMk id="6" creationId="{F277EBFA-7235-B1B3-CE5D-C7469B5D90AE}"/>
          </ac:spMkLst>
        </pc:spChg>
        <pc:spChg chg="add del">
          <ac:chgData name="Constance Rudnicki" userId="e53d1bcb-03c7-460f-8510-a91d4b49b8bb" providerId="ADAL" clId="{B471CD54-7081-413A-B7A3-1D13736B68EE}" dt="2023-10-07T14:50:41.616" v="452" actId="21"/>
          <ac:spMkLst>
            <pc:docMk/>
            <pc:sldMk cId="773789032" sldId="395"/>
            <ac:spMk id="7" creationId="{5B1FE3A2-7553-9733-130B-3AE86330D1B8}"/>
          </ac:spMkLst>
        </pc:spChg>
      </pc:sldChg>
      <pc:sldChg chg="modSp mod">
        <pc:chgData name="Constance Rudnicki" userId="e53d1bcb-03c7-460f-8510-a91d4b49b8bb" providerId="ADAL" clId="{B471CD54-7081-413A-B7A3-1D13736B68EE}" dt="2023-10-07T15:04:58.724" v="489" actId="27636"/>
        <pc:sldMkLst>
          <pc:docMk/>
          <pc:sldMk cId="3701816601" sldId="399"/>
        </pc:sldMkLst>
        <pc:spChg chg="mod">
          <ac:chgData name="Constance Rudnicki" userId="e53d1bcb-03c7-460f-8510-a91d4b49b8bb" providerId="ADAL" clId="{B471CD54-7081-413A-B7A3-1D13736B68EE}" dt="2023-10-07T15:04:58.724" v="489" actId="27636"/>
          <ac:spMkLst>
            <pc:docMk/>
            <pc:sldMk cId="3701816601" sldId="399"/>
            <ac:spMk id="3" creationId="{32294442-4248-B969-FE66-EB44D738FA97}"/>
          </ac:spMkLst>
        </pc:spChg>
      </pc:sldChg>
      <pc:sldChg chg="addSp delSp modSp new del mod modClrScheme chgLayout">
        <pc:chgData name="Constance Rudnicki" userId="e53d1bcb-03c7-460f-8510-a91d4b49b8bb" providerId="ADAL" clId="{B471CD54-7081-413A-B7A3-1D13736B68EE}" dt="2023-10-07T15:03:52.221" v="486" actId="2696"/>
        <pc:sldMkLst>
          <pc:docMk/>
          <pc:sldMk cId="876619557" sldId="401"/>
        </pc:sldMkLst>
        <pc:spChg chg="mod ord">
          <ac:chgData name="Constance Rudnicki" userId="e53d1bcb-03c7-460f-8510-a91d4b49b8bb" providerId="ADAL" clId="{B471CD54-7081-413A-B7A3-1D13736B68EE}" dt="2023-10-07T14:51:18.829" v="458" actId="700"/>
          <ac:spMkLst>
            <pc:docMk/>
            <pc:sldMk cId="876619557" sldId="401"/>
            <ac:spMk id="2" creationId="{FB82E85F-3324-6020-5E7C-BA8B16365C04}"/>
          </ac:spMkLst>
        </pc:spChg>
        <pc:spChg chg="del">
          <ac:chgData name="Constance Rudnicki" userId="e53d1bcb-03c7-460f-8510-a91d4b49b8bb" providerId="ADAL" clId="{B471CD54-7081-413A-B7A3-1D13736B68EE}" dt="2023-10-07T14:50:09.254" v="447"/>
          <ac:spMkLst>
            <pc:docMk/>
            <pc:sldMk cId="876619557" sldId="401"/>
            <ac:spMk id="3" creationId="{C3470A22-EFFF-0D5F-A08B-8489F8C568B4}"/>
          </ac:spMkLst>
        </pc:spChg>
        <pc:spChg chg="add del mod ord">
          <ac:chgData name="Constance Rudnicki" userId="e53d1bcb-03c7-460f-8510-a91d4b49b8bb" providerId="ADAL" clId="{B471CD54-7081-413A-B7A3-1D13736B68EE}" dt="2023-10-07T14:51:29.631" v="460" actId="21"/>
          <ac:spMkLst>
            <pc:docMk/>
            <pc:sldMk cId="876619557" sldId="401"/>
            <ac:spMk id="4" creationId="{41756A9E-B684-14B5-0A82-30B7F13E7693}"/>
          </ac:spMkLst>
        </pc:spChg>
        <pc:spChg chg="add mod">
          <ac:chgData name="Constance Rudnicki" userId="e53d1bcb-03c7-460f-8510-a91d4b49b8bb" providerId="ADAL" clId="{B471CD54-7081-413A-B7A3-1D13736B68EE}" dt="2023-10-07T14:51:00.636" v="456" actId="1076"/>
          <ac:spMkLst>
            <pc:docMk/>
            <pc:sldMk cId="876619557" sldId="401"/>
            <ac:spMk id="5" creationId="{A2848B47-982C-8353-A03F-4ECE10A4DB31}"/>
          </ac:spMkLst>
        </pc:spChg>
        <pc:spChg chg="add mod ord">
          <ac:chgData name="Constance Rudnicki" userId="e53d1bcb-03c7-460f-8510-a91d4b49b8bb" providerId="ADAL" clId="{B471CD54-7081-413A-B7A3-1D13736B68EE}" dt="2023-10-07T14:51:18.829" v="458" actId="700"/>
          <ac:spMkLst>
            <pc:docMk/>
            <pc:sldMk cId="876619557" sldId="401"/>
            <ac:spMk id="6" creationId="{6A8653E4-8430-4D45-E7E1-17F9AF41FC13}"/>
          </ac:spMkLst>
        </pc:spChg>
        <pc:spChg chg="add mod">
          <ac:chgData name="Constance Rudnicki" userId="e53d1bcb-03c7-460f-8510-a91d4b49b8bb" providerId="ADAL" clId="{B471CD54-7081-413A-B7A3-1D13736B68EE}" dt="2023-10-07T14:51:38.722" v="479" actId="5793"/>
          <ac:spMkLst>
            <pc:docMk/>
            <pc:sldMk cId="876619557" sldId="401"/>
            <ac:spMk id="8" creationId="{ED725BAC-5295-5363-8DF7-A7ECA0C5BC66}"/>
          </ac:spMkLst>
        </pc:spChg>
      </pc:sldChg>
      <pc:sldChg chg="add del">
        <pc:chgData name="Constance Rudnicki" userId="e53d1bcb-03c7-460f-8510-a91d4b49b8bb" providerId="ADAL" clId="{B471CD54-7081-413A-B7A3-1D13736B68EE}" dt="2023-10-07T15:03:20.823" v="484" actId="2696"/>
        <pc:sldMkLst>
          <pc:docMk/>
          <pc:sldMk cId="2446733937" sldId="402"/>
        </pc:sldMkLst>
      </pc:sldChg>
      <pc:sldChg chg="modSp add mod">
        <pc:chgData name="Constance Rudnicki" userId="e53d1bcb-03c7-460f-8510-a91d4b49b8bb" providerId="ADAL" clId="{B471CD54-7081-413A-B7A3-1D13736B68EE}" dt="2023-10-07T15:04:29.856" v="488" actId="20577"/>
        <pc:sldMkLst>
          <pc:docMk/>
          <pc:sldMk cId="2900174975" sldId="402"/>
        </pc:sldMkLst>
        <pc:spChg chg="mod">
          <ac:chgData name="Constance Rudnicki" userId="e53d1bcb-03c7-460f-8510-a91d4b49b8bb" providerId="ADAL" clId="{B471CD54-7081-413A-B7A3-1D13736B68EE}" dt="2023-10-07T15:04:29.856" v="488" actId="20577"/>
          <ac:spMkLst>
            <pc:docMk/>
            <pc:sldMk cId="2900174975" sldId="402"/>
            <ac:spMk id="6" creationId="{3063CB0A-80B3-6B87-F86B-9FBBA803E35D}"/>
          </ac:spMkLst>
        </pc:spChg>
      </pc:sldChg>
      <pc:sldChg chg="modSp add">
        <pc:chgData name="Constance Rudnicki" userId="e53d1bcb-03c7-460f-8510-a91d4b49b8bb" providerId="ADAL" clId="{B471CD54-7081-413A-B7A3-1D13736B68EE}" dt="2023-10-07T15:04:06.835" v="487"/>
        <pc:sldMkLst>
          <pc:docMk/>
          <pc:sldMk cId="1023957649" sldId="403"/>
        </pc:sldMkLst>
        <pc:spChg chg="mod">
          <ac:chgData name="Constance Rudnicki" userId="e53d1bcb-03c7-460f-8510-a91d4b49b8bb" providerId="ADAL" clId="{B471CD54-7081-413A-B7A3-1D13736B68EE}" dt="2023-10-07T15:04:06.835" v="487"/>
          <ac:spMkLst>
            <pc:docMk/>
            <pc:sldMk cId="1023957649" sldId="403"/>
            <ac:spMk id="4" creationId="{81B57393-B281-6665-E727-841AF77CC2B0}"/>
          </ac:spMkLst>
        </pc:spChg>
      </pc:sldChg>
      <pc:sldChg chg="add modTransition">
        <pc:chgData name="Constance Rudnicki" userId="e53d1bcb-03c7-460f-8510-a91d4b49b8bb" providerId="ADAL" clId="{B471CD54-7081-413A-B7A3-1D13736B68EE}" dt="2023-10-07T15:03:15.483" v="483"/>
        <pc:sldMkLst>
          <pc:docMk/>
          <pc:sldMk cId="70373598" sldId="40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99D75-F00F-48FD-B6C9-1ACA10463A5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F956398-5B18-47E6-AC48-DA644215A933}">
      <dgm:prSet/>
      <dgm:spPr/>
      <dgm:t>
        <a:bodyPr/>
        <a:lstStyle/>
        <a:p>
          <a:r>
            <a:rPr lang="en-US"/>
            <a:t>Salt is an acquired taste </a:t>
          </a:r>
        </a:p>
      </dgm:t>
    </dgm:pt>
    <dgm:pt modelId="{706ED178-549B-4773-B308-D4FD16C044EE}" type="parTrans" cxnId="{CCF4ECB8-95D5-409B-980B-24E22D8C7D58}">
      <dgm:prSet/>
      <dgm:spPr/>
      <dgm:t>
        <a:bodyPr/>
        <a:lstStyle/>
        <a:p>
          <a:endParaRPr lang="en-US"/>
        </a:p>
      </dgm:t>
    </dgm:pt>
    <dgm:pt modelId="{E825C4EF-F925-4396-976C-0237E4699D23}" type="sibTrans" cxnId="{CCF4ECB8-95D5-409B-980B-24E22D8C7D58}">
      <dgm:prSet/>
      <dgm:spPr/>
      <dgm:t>
        <a:bodyPr/>
        <a:lstStyle/>
        <a:p>
          <a:endParaRPr lang="en-US"/>
        </a:p>
      </dgm:t>
    </dgm:pt>
    <dgm:pt modelId="{3FEFE320-41D4-404F-BA67-672A8B3E6F6D}">
      <dgm:prSet/>
      <dgm:spPr/>
      <dgm:t>
        <a:bodyPr/>
        <a:lstStyle/>
        <a:p>
          <a:r>
            <a:rPr lang="en-US"/>
            <a:t>Decrease your salt intake gradually and taste buds will adjust </a:t>
          </a:r>
        </a:p>
      </dgm:t>
    </dgm:pt>
    <dgm:pt modelId="{CF22891E-556F-443E-B00E-E2BB9A0171F5}" type="parTrans" cxnId="{126B41AB-E70B-4E68-8771-E46EE34568CC}">
      <dgm:prSet/>
      <dgm:spPr/>
      <dgm:t>
        <a:bodyPr/>
        <a:lstStyle/>
        <a:p>
          <a:endParaRPr lang="en-US"/>
        </a:p>
      </dgm:t>
    </dgm:pt>
    <dgm:pt modelId="{2E924F4E-5865-471B-9E8B-913873D88604}" type="sibTrans" cxnId="{126B41AB-E70B-4E68-8771-E46EE34568CC}">
      <dgm:prSet/>
      <dgm:spPr/>
      <dgm:t>
        <a:bodyPr/>
        <a:lstStyle/>
        <a:p>
          <a:endParaRPr lang="en-US"/>
        </a:p>
      </dgm:t>
    </dgm:pt>
    <dgm:pt modelId="{A58D9B39-9FC7-4A29-8C70-36982AC5544F}">
      <dgm:prSet/>
      <dgm:spPr/>
      <dgm:t>
        <a:bodyPr/>
        <a:lstStyle/>
        <a:p>
          <a:r>
            <a:rPr lang="en-US" b="0" i="0"/>
            <a:t>Start by using no more than 1/4 teaspoon of salt daily — at the table and in cooking.</a:t>
          </a:r>
          <a:endParaRPr lang="en-US"/>
        </a:p>
      </dgm:t>
    </dgm:pt>
    <dgm:pt modelId="{CF945019-957A-488B-B9ED-6A15928906A7}" type="parTrans" cxnId="{0FAF28A8-40B6-4CD1-9C1A-1DD589DBDB37}">
      <dgm:prSet/>
      <dgm:spPr/>
      <dgm:t>
        <a:bodyPr/>
        <a:lstStyle/>
        <a:p>
          <a:endParaRPr lang="en-US"/>
        </a:p>
      </dgm:t>
    </dgm:pt>
    <dgm:pt modelId="{F5456D86-2E50-4D25-876E-3344E062A63F}" type="sibTrans" cxnId="{0FAF28A8-40B6-4CD1-9C1A-1DD589DBDB37}">
      <dgm:prSet/>
      <dgm:spPr/>
      <dgm:t>
        <a:bodyPr/>
        <a:lstStyle/>
        <a:p>
          <a:endParaRPr lang="en-US"/>
        </a:p>
      </dgm:t>
    </dgm:pt>
    <dgm:pt modelId="{418895A4-312C-431E-B69C-FF128FF862A5}" type="pres">
      <dgm:prSet presAssocID="{04199D75-F00F-48FD-B6C9-1ACA10463A50}" presName="root" presStyleCnt="0">
        <dgm:presLayoutVars>
          <dgm:dir/>
          <dgm:resizeHandles val="exact"/>
        </dgm:presLayoutVars>
      </dgm:prSet>
      <dgm:spPr/>
    </dgm:pt>
    <dgm:pt modelId="{DD20E2AB-2C82-4F9F-9032-E59872E4A025}" type="pres">
      <dgm:prSet presAssocID="{4F956398-5B18-47E6-AC48-DA644215A933}" presName="compNode" presStyleCnt="0"/>
      <dgm:spPr/>
    </dgm:pt>
    <dgm:pt modelId="{B4692191-8FE2-4D8B-9DD0-FE6124FDE026}" type="pres">
      <dgm:prSet presAssocID="{4F956398-5B18-47E6-AC48-DA644215A933}" presName="bgRect" presStyleLbl="bgShp" presStyleIdx="0" presStyleCnt="3"/>
      <dgm:spPr/>
    </dgm:pt>
    <dgm:pt modelId="{42792317-0641-4921-992B-CA687B8F415A}" type="pres">
      <dgm:prSet presAssocID="{4F956398-5B18-47E6-AC48-DA644215A9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9C118D1A-E786-4344-B468-99C9CA884586}" type="pres">
      <dgm:prSet presAssocID="{4F956398-5B18-47E6-AC48-DA644215A933}" presName="spaceRect" presStyleCnt="0"/>
      <dgm:spPr/>
    </dgm:pt>
    <dgm:pt modelId="{B849E034-408C-4DD0-8DC7-80540E372359}" type="pres">
      <dgm:prSet presAssocID="{4F956398-5B18-47E6-AC48-DA644215A933}" presName="parTx" presStyleLbl="revTx" presStyleIdx="0" presStyleCnt="3">
        <dgm:presLayoutVars>
          <dgm:chMax val="0"/>
          <dgm:chPref val="0"/>
        </dgm:presLayoutVars>
      </dgm:prSet>
      <dgm:spPr/>
    </dgm:pt>
    <dgm:pt modelId="{DB63C060-C4D8-454A-804D-D778A0E26D5E}" type="pres">
      <dgm:prSet presAssocID="{E825C4EF-F925-4396-976C-0237E4699D23}" presName="sibTrans" presStyleCnt="0"/>
      <dgm:spPr/>
    </dgm:pt>
    <dgm:pt modelId="{AAE86A9F-DAFD-4FF4-9F60-F8266A38F46A}" type="pres">
      <dgm:prSet presAssocID="{3FEFE320-41D4-404F-BA67-672A8B3E6F6D}" presName="compNode" presStyleCnt="0"/>
      <dgm:spPr/>
    </dgm:pt>
    <dgm:pt modelId="{B652B48D-1A85-44D9-B945-75B9854C5015}" type="pres">
      <dgm:prSet presAssocID="{3FEFE320-41D4-404F-BA67-672A8B3E6F6D}" presName="bgRect" presStyleLbl="bgShp" presStyleIdx="1" presStyleCnt="3"/>
      <dgm:spPr/>
    </dgm:pt>
    <dgm:pt modelId="{352EA3E6-AC97-4A9D-A441-A4877294266A}" type="pres">
      <dgm:prSet presAssocID="{3FEFE320-41D4-404F-BA67-672A8B3E6F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BD3B2B7F-B126-4012-81B8-3E4DF2354401}" type="pres">
      <dgm:prSet presAssocID="{3FEFE320-41D4-404F-BA67-672A8B3E6F6D}" presName="spaceRect" presStyleCnt="0"/>
      <dgm:spPr/>
    </dgm:pt>
    <dgm:pt modelId="{3C03ECA7-720D-4DAB-973D-66954E45D1E8}" type="pres">
      <dgm:prSet presAssocID="{3FEFE320-41D4-404F-BA67-672A8B3E6F6D}" presName="parTx" presStyleLbl="revTx" presStyleIdx="1" presStyleCnt="3">
        <dgm:presLayoutVars>
          <dgm:chMax val="0"/>
          <dgm:chPref val="0"/>
        </dgm:presLayoutVars>
      </dgm:prSet>
      <dgm:spPr/>
    </dgm:pt>
    <dgm:pt modelId="{C937F11B-1389-495E-AE38-92FF892C0160}" type="pres">
      <dgm:prSet presAssocID="{2E924F4E-5865-471B-9E8B-913873D88604}" presName="sibTrans" presStyleCnt="0"/>
      <dgm:spPr/>
    </dgm:pt>
    <dgm:pt modelId="{AA586F9A-844D-42BD-A785-09514966E1BF}" type="pres">
      <dgm:prSet presAssocID="{A58D9B39-9FC7-4A29-8C70-36982AC5544F}" presName="compNode" presStyleCnt="0"/>
      <dgm:spPr/>
    </dgm:pt>
    <dgm:pt modelId="{C2CCA72B-F15E-4E63-ADA6-EB20A5F89DAD}" type="pres">
      <dgm:prSet presAssocID="{A58D9B39-9FC7-4A29-8C70-36982AC5544F}" presName="bgRect" presStyleLbl="bgShp" presStyleIdx="2" presStyleCnt="3"/>
      <dgm:spPr/>
    </dgm:pt>
    <dgm:pt modelId="{610478CF-3364-4F0B-91C2-7E7284C1AC63}" type="pres">
      <dgm:prSet presAssocID="{A58D9B39-9FC7-4A29-8C70-36982AC554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shi"/>
        </a:ext>
      </dgm:extLst>
    </dgm:pt>
    <dgm:pt modelId="{0D179D8C-0B3A-429C-A7D5-0555DEFE908E}" type="pres">
      <dgm:prSet presAssocID="{A58D9B39-9FC7-4A29-8C70-36982AC5544F}" presName="spaceRect" presStyleCnt="0"/>
      <dgm:spPr/>
    </dgm:pt>
    <dgm:pt modelId="{6A42BB3F-8CF6-4C6D-B02A-F6B27B2AB71F}" type="pres">
      <dgm:prSet presAssocID="{A58D9B39-9FC7-4A29-8C70-36982AC5544F}" presName="parTx" presStyleLbl="revTx" presStyleIdx="2" presStyleCnt="3">
        <dgm:presLayoutVars>
          <dgm:chMax val="0"/>
          <dgm:chPref val="0"/>
        </dgm:presLayoutVars>
      </dgm:prSet>
      <dgm:spPr/>
    </dgm:pt>
  </dgm:ptLst>
  <dgm:cxnLst>
    <dgm:cxn modelId="{32A5D00E-6E46-44D8-A218-A864FC32DC3F}" type="presOf" srcId="{4F956398-5B18-47E6-AC48-DA644215A933}" destId="{B849E034-408C-4DD0-8DC7-80540E372359}" srcOrd="0" destOrd="0" presId="urn:microsoft.com/office/officeart/2018/2/layout/IconVerticalSolidList"/>
    <dgm:cxn modelId="{8A458C72-6E05-4FF5-947B-E091730B4A63}" type="presOf" srcId="{04199D75-F00F-48FD-B6C9-1ACA10463A50}" destId="{418895A4-312C-431E-B69C-FF128FF862A5}" srcOrd="0" destOrd="0" presId="urn:microsoft.com/office/officeart/2018/2/layout/IconVerticalSolidList"/>
    <dgm:cxn modelId="{CF7AA29F-D097-4995-8388-69AD75BC8179}" type="presOf" srcId="{3FEFE320-41D4-404F-BA67-672A8B3E6F6D}" destId="{3C03ECA7-720D-4DAB-973D-66954E45D1E8}" srcOrd="0" destOrd="0" presId="urn:microsoft.com/office/officeart/2018/2/layout/IconVerticalSolidList"/>
    <dgm:cxn modelId="{0FAF28A8-40B6-4CD1-9C1A-1DD589DBDB37}" srcId="{04199D75-F00F-48FD-B6C9-1ACA10463A50}" destId="{A58D9B39-9FC7-4A29-8C70-36982AC5544F}" srcOrd="2" destOrd="0" parTransId="{CF945019-957A-488B-B9ED-6A15928906A7}" sibTransId="{F5456D86-2E50-4D25-876E-3344E062A63F}"/>
    <dgm:cxn modelId="{126B41AB-E70B-4E68-8771-E46EE34568CC}" srcId="{04199D75-F00F-48FD-B6C9-1ACA10463A50}" destId="{3FEFE320-41D4-404F-BA67-672A8B3E6F6D}" srcOrd="1" destOrd="0" parTransId="{CF22891E-556F-443E-B00E-E2BB9A0171F5}" sibTransId="{2E924F4E-5865-471B-9E8B-913873D88604}"/>
    <dgm:cxn modelId="{CCF4ECB8-95D5-409B-980B-24E22D8C7D58}" srcId="{04199D75-F00F-48FD-B6C9-1ACA10463A50}" destId="{4F956398-5B18-47E6-AC48-DA644215A933}" srcOrd="0" destOrd="0" parTransId="{706ED178-549B-4773-B308-D4FD16C044EE}" sibTransId="{E825C4EF-F925-4396-976C-0237E4699D23}"/>
    <dgm:cxn modelId="{4FC4BFC3-4C47-40CE-86BA-11F03EA6ED4D}" type="presOf" srcId="{A58D9B39-9FC7-4A29-8C70-36982AC5544F}" destId="{6A42BB3F-8CF6-4C6D-B02A-F6B27B2AB71F}" srcOrd="0" destOrd="0" presId="urn:microsoft.com/office/officeart/2018/2/layout/IconVerticalSolidList"/>
    <dgm:cxn modelId="{52E71C1A-9117-4367-89EA-8FCE0B88B7B0}" type="presParOf" srcId="{418895A4-312C-431E-B69C-FF128FF862A5}" destId="{DD20E2AB-2C82-4F9F-9032-E59872E4A025}" srcOrd="0" destOrd="0" presId="urn:microsoft.com/office/officeart/2018/2/layout/IconVerticalSolidList"/>
    <dgm:cxn modelId="{F385EBAA-5ED1-48A0-803C-B87785CBFD37}" type="presParOf" srcId="{DD20E2AB-2C82-4F9F-9032-E59872E4A025}" destId="{B4692191-8FE2-4D8B-9DD0-FE6124FDE026}" srcOrd="0" destOrd="0" presId="urn:microsoft.com/office/officeart/2018/2/layout/IconVerticalSolidList"/>
    <dgm:cxn modelId="{9C8E3440-297A-49A2-A9E1-00C4B7593F38}" type="presParOf" srcId="{DD20E2AB-2C82-4F9F-9032-E59872E4A025}" destId="{42792317-0641-4921-992B-CA687B8F415A}" srcOrd="1" destOrd="0" presId="urn:microsoft.com/office/officeart/2018/2/layout/IconVerticalSolidList"/>
    <dgm:cxn modelId="{62AAC062-538D-423E-B3AB-589A8B999C34}" type="presParOf" srcId="{DD20E2AB-2C82-4F9F-9032-E59872E4A025}" destId="{9C118D1A-E786-4344-B468-99C9CA884586}" srcOrd="2" destOrd="0" presId="urn:microsoft.com/office/officeart/2018/2/layout/IconVerticalSolidList"/>
    <dgm:cxn modelId="{21B81C45-930A-4A0A-AD25-5E952F1BA365}" type="presParOf" srcId="{DD20E2AB-2C82-4F9F-9032-E59872E4A025}" destId="{B849E034-408C-4DD0-8DC7-80540E372359}" srcOrd="3" destOrd="0" presId="urn:microsoft.com/office/officeart/2018/2/layout/IconVerticalSolidList"/>
    <dgm:cxn modelId="{5A9E2772-BF10-4B1B-BC09-DF4BF947A153}" type="presParOf" srcId="{418895A4-312C-431E-B69C-FF128FF862A5}" destId="{DB63C060-C4D8-454A-804D-D778A0E26D5E}" srcOrd="1" destOrd="0" presId="urn:microsoft.com/office/officeart/2018/2/layout/IconVerticalSolidList"/>
    <dgm:cxn modelId="{6CEB416E-4AD8-435F-945A-4DC0305F7CC7}" type="presParOf" srcId="{418895A4-312C-431E-B69C-FF128FF862A5}" destId="{AAE86A9F-DAFD-4FF4-9F60-F8266A38F46A}" srcOrd="2" destOrd="0" presId="urn:microsoft.com/office/officeart/2018/2/layout/IconVerticalSolidList"/>
    <dgm:cxn modelId="{D0DC24FD-9DB9-4250-8526-32CC03D98758}" type="presParOf" srcId="{AAE86A9F-DAFD-4FF4-9F60-F8266A38F46A}" destId="{B652B48D-1A85-44D9-B945-75B9854C5015}" srcOrd="0" destOrd="0" presId="urn:microsoft.com/office/officeart/2018/2/layout/IconVerticalSolidList"/>
    <dgm:cxn modelId="{34F3BC50-6BE6-4F53-B7A8-74FEB22FAC24}" type="presParOf" srcId="{AAE86A9F-DAFD-4FF4-9F60-F8266A38F46A}" destId="{352EA3E6-AC97-4A9D-A441-A4877294266A}" srcOrd="1" destOrd="0" presId="urn:microsoft.com/office/officeart/2018/2/layout/IconVerticalSolidList"/>
    <dgm:cxn modelId="{FE93CEDE-8E23-49A4-8832-D44ADDD95544}" type="presParOf" srcId="{AAE86A9F-DAFD-4FF4-9F60-F8266A38F46A}" destId="{BD3B2B7F-B126-4012-81B8-3E4DF2354401}" srcOrd="2" destOrd="0" presId="urn:microsoft.com/office/officeart/2018/2/layout/IconVerticalSolidList"/>
    <dgm:cxn modelId="{2461039C-FD76-4391-BD63-466E4FEC27A6}" type="presParOf" srcId="{AAE86A9F-DAFD-4FF4-9F60-F8266A38F46A}" destId="{3C03ECA7-720D-4DAB-973D-66954E45D1E8}" srcOrd="3" destOrd="0" presId="urn:microsoft.com/office/officeart/2018/2/layout/IconVerticalSolidList"/>
    <dgm:cxn modelId="{C6C094D6-969B-4C0F-B3AD-82F59F0CE30E}" type="presParOf" srcId="{418895A4-312C-431E-B69C-FF128FF862A5}" destId="{C937F11B-1389-495E-AE38-92FF892C0160}" srcOrd="3" destOrd="0" presId="urn:microsoft.com/office/officeart/2018/2/layout/IconVerticalSolidList"/>
    <dgm:cxn modelId="{296581D7-CCCD-4119-970F-CD970911AFE9}" type="presParOf" srcId="{418895A4-312C-431E-B69C-FF128FF862A5}" destId="{AA586F9A-844D-42BD-A785-09514966E1BF}" srcOrd="4" destOrd="0" presId="urn:microsoft.com/office/officeart/2018/2/layout/IconVerticalSolidList"/>
    <dgm:cxn modelId="{92DE0F56-85C5-47E1-9958-345DD8BEAA89}" type="presParOf" srcId="{AA586F9A-844D-42BD-A785-09514966E1BF}" destId="{C2CCA72B-F15E-4E63-ADA6-EB20A5F89DAD}" srcOrd="0" destOrd="0" presId="urn:microsoft.com/office/officeart/2018/2/layout/IconVerticalSolidList"/>
    <dgm:cxn modelId="{60EC75DB-7357-4498-A268-550C59E5F8D2}" type="presParOf" srcId="{AA586F9A-844D-42BD-A785-09514966E1BF}" destId="{610478CF-3364-4F0B-91C2-7E7284C1AC63}" srcOrd="1" destOrd="0" presId="urn:microsoft.com/office/officeart/2018/2/layout/IconVerticalSolidList"/>
    <dgm:cxn modelId="{F29BA0E6-8BC7-47B3-A4DD-26DD74C8F498}" type="presParOf" srcId="{AA586F9A-844D-42BD-A785-09514966E1BF}" destId="{0D179D8C-0B3A-429C-A7D5-0555DEFE908E}" srcOrd="2" destOrd="0" presId="urn:microsoft.com/office/officeart/2018/2/layout/IconVerticalSolidList"/>
    <dgm:cxn modelId="{01E29DFF-13C5-422D-865C-0AA8453B6B0D}" type="presParOf" srcId="{AA586F9A-844D-42BD-A785-09514966E1BF}" destId="{6A42BB3F-8CF6-4C6D-B02A-F6B27B2AB71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252FC-76C9-4BB3-971C-BB9BF3B5CB3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7BC0AEF-3A1D-47EC-A77C-EFBA7E4179FE}">
      <dgm:prSet/>
      <dgm:spPr/>
      <dgm:t>
        <a:bodyPr/>
        <a:lstStyle/>
        <a:p>
          <a:r>
            <a:rPr lang="es-ES" dirty="0"/>
            <a:t>Los minerales son elementos presentes en el suelo y el agua. Las plantas absorben minerales que luego son comidos por los animales. Algunos minerales se requieren en mayores cantidades que otros (oligoelementos).</a:t>
          </a:r>
          <a:endParaRPr lang="en-US" dirty="0"/>
        </a:p>
      </dgm:t>
    </dgm:pt>
    <dgm:pt modelId="{DD871FD7-1746-4932-8256-9E0F934F816C}" type="parTrans" cxnId="{BFE365F1-D0B5-43DF-B550-868EA7F61494}">
      <dgm:prSet/>
      <dgm:spPr/>
      <dgm:t>
        <a:bodyPr/>
        <a:lstStyle/>
        <a:p>
          <a:endParaRPr lang="en-US"/>
        </a:p>
      </dgm:t>
    </dgm:pt>
    <dgm:pt modelId="{173A9F98-771F-4D08-A839-CB585F828DD0}" type="sibTrans" cxnId="{BFE365F1-D0B5-43DF-B550-868EA7F61494}">
      <dgm:prSet/>
      <dgm:spPr/>
      <dgm:t>
        <a:bodyPr/>
        <a:lstStyle/>
        <a:p>
          <a:endParaRPr lang="en-US"/>
        </a:p>
      </dgm:t>
    </dgm:pt>
    <dgm:pt modelId="{B98570A1-9B1D-40E5-8CF7-CFCFE5EB19E2}">
      <dgm:prSet/>
      <dgm:spPr/>
      <dgm:t>
        <a:bodyPr/>
        <a:lstStyle/>
        <a:p>
          <a:r>
            <a:rPr lang="es-ES" dirty="0"/>
            <a:t>Aunque los micronutrientes no nos aportan energía, intervienen en muchos procesos metabólicos.</a:t>
          </a:r>
          <a:endParaRPr lang="en-US" dirty="0"/>
        </a:p>
      </dgm:t>
    </dgm:pt>
    <dgm:pt modelId="{D81D9641-89FE-42C8-9DF6-C54593A8BF6F}" type="parTrans" cxnId="{A2DEB2A8-9920-41EF-AEF1-8F62E579AEE5}">
      <dgm:prSet/>
      <dgm:spPr/>
      <dgm:t>
        <a:bodyPr/>
        <a:lstStyle/>
        <a:p>
          <a:endParaRPr lang="en-US"/>
        </a:p>
      </dgm:t>
    </dgm:pt>
    <dgm:pt modelId="{5AAEC2ED-5598-47FB-80AC-70976B442FBC}" type="sibTrans" cxnId="{A2DEB2A8-9920-41EF-AEF1-8F62E579AEE5}">
      <dgm:prSet/>
      <dgm:spPr/>
      <dgm:t>
        <a:bodyPr/>
        <a:lstStyle/>
        <a:p>
          <a:endParaRPr lang="en-US"/>
        </a:p>
      </dgm:t>
    </dgm:pt>
    <dgm:pt modelId="{96B9AF43-279E-4714-B22B-BEA9FB7825A1}">
      <dgm:prSet/>
      <dgm:spPr/>
      <dgm:t>
        <a:bodyPr/>
        <a:lstStyle/>
        <a:p>
          <a:r>
            <a:rPr lang="es-ES" dirty="0"/>
            <a:t>La Ley de Adultos Mayores (OAA, por sus siglas en inglés) establece requisitos para muchos de los micronutrientes.</a:t>
          </a:r>
          <a:endParaRPr lang="en-US" dirty="0"/>
        </a:p>
      </dgm:t>
    </dgm:pt>
    <dgm:pt modelId="{C1ED9DC5-1CB6-4BB9-AEE2-FE154547384A}" type="parTrans" cxnId="{D4DEF473-4273-454B-8DCC-CFB0DDCC82C0}">
      <dgm:prSet/>
      <dgm:spPr/>
      <dgm:t>
        <a:bodyPr/>
        <a:lstStyle/>
        <a:p>
          <a:endParaRPr lang="en-US"/>
        </a:p>
      </dgm:t>
    </dgm:pt>
    <dgm:pt modelId="{4A366165-19F7-4849-91C5-8D743B5F4A5F}" type="sibTrans" cxnId="{D4DEF473-4273-454B-8DCC-CFB0DDCC82C0}">
      <dgm:prSet/>
      <dgm:spPr/>
      <dgm:t>
        <a:bodyPr/>
        <a:lstStyle/>
        <a:p>
          <a:endParaRPr lang="en-US"/>
        </a:p>
      </dgm:t>
    </dgm:pt>
    <dgm:pt modelId="{4EEB2A77-E1EE-423D-A051-614BBD40C241}" type="pres">
      <dgm:prSet presAssocID="{17E252FC-76C9-4BB3-971C-BB9BF3B5CB37}" presName="root" presStyleCnt="0">
        <dgm:presLayoutVars>
          <dgm:dir/>
          <dgm:resizeHandles val="exact"/>
        </dgm:presLayoutVars>
      </dgm:prSet>
      <dgm:spPr/>
    </dgm:pt>
    <dgm:pt modelId="{6F0516BE-D49F-4449-B724-C882DDACC993}" type="pres">
      <dgm:prSet presAssocID="{07BC0AEF-3A1D-47EC-A77C-EFBA7E4179FE}" presName="compNode" presStyleCnt="0"/>
      <dgm:spPr/>
    </dgm:pt>
    <dgm:pt modelId="{40F53DEA-B08F-49EB-8377-2693B42D34B5}" type="pres">
      <dgm:prSet presAssocID="{07BC0AEF-3A1D-47EC-A77C-EFBA7E4179FE}" presName="bgRect" presStyleLbl="bgShp" presStyleIdx="0" presStyleCnt="3"/>
      <dgm:spPr/>
    </dgm:pt>
    <dgm:pt modelId="{635335DF-BBA5-408D-869A-839BA2A8B8FB}" type="pres">
      <dgm:prSet presAssocID="{07BC0AEF-3A1D-47EC-A77C-EFBA7E4179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FA43EC8C-903E-4FCA-9759-78521BE004BE}" type="pres">
      <dgm:prSet presAssocID="{07BC0AEF-3A1D-47EC-A77C-EFBA7E4179FE}" presName="spaceRect" presStyleCnt="0"/>
      <dgm:spPr/>
    </dgm:pt>
    <dgm:pt modelId="{ED9CF9C5-104A-4DA7-A273-207C283A747E}" type="pres">
      <dgm:prSet presAssocID="{07BC0AEF-3A1D-47EC-A77C-EFBA7E4179FE}" presName="parTx" presStyleLbl="revTx" presStyleIdx="0" presStyleCnt="3">
        <dgm:presLayoutVars>
          <dgm:chMax val="0"/>
          <dgm:chPref val="0"/>
        </dgm:presLayoutVars>
      </dgm:prSet>
      <dgm:spPr/>
    </dgm:pt>
    <dgm:pt modelId="{55410C25-F75D-47F5-A203-7839E6EF1D7B}" type="pres">
      <dgm:prSet presAssocID="{173A9F98-771F-4D08-A839-CB585F828DD0}" presName="sibTrans" presStyleCnt="0"/>
      <dgm:spPr/>
    </dgm:pt>
    <dgm:pt modelId="{997ED4CF-0F4A-4C24-9755-A3030FDEE8D8}" type="pres">
      <dgm:prSet presAssocID="{B98570A1-9B1D-40E5-8CF7-CFCFE5EB19E2}" presName="compNode" presStyleCnt="0"/>
      <dgm:spPr/>
    </dgm:pt>
    <dgm:pt modelId="{7EBEA520-C4EF-4BE4-AAC7-C06B15A308B0}" type="pres">
      <dgm:prSet presAssocID="{B98570A1-9B1D-40E5-8CF7-CFCFE5EB19E2}" presName="bgRect" presStyleLbl="bgShp" presStyleIdx="1" presStyleCnt="3"/>
      <dgm:spPr/>
    </dgm:pt>
    <dgm:pt modelId="{2B4C2224-8337-4688-B918-9D9395427386}" type="pres">
      <dgm:prSet presAssocID="{B98570A1-9B1D-40E5-8CF7-CFCFE5EB19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7B246D9C-DAD9-41AC-B84E-02B748AFBDD5}" type="pres">
      <dgm:prSet presAssocID="{B98570A1-9B1D-40E5-8CF7-CFCFE5EB19E2}" presName="spaceRect" presStyleCnt="0"/>
      <dgm:spPr/>
    </dgm:pt>
    <dgm:pt modelId="{0F26279D-6F08-465A-9D57-E10C34326F63}" type="pres">
      <dgm:prSet presAssocID="{B98570A1-9B1D-40E5-8CF7-CFCFE5EB19E2}" presName="parTx" presStyleLbl="revTx" presStyleIdx="1" presStyleCnt="3">
        <dgm:presLayoutVars>
          <dgm:chMax val="0"/>
          <dgm:chPref val="0"/>
        </dgm:presLayoutVars>
      </dgm:prSet>
      <dgm:spPr/>
    </dgm:pt>
    <dgm:pt modelId="{72B58296-ECCC-4C6D-86A6-7EB5F388A796}" type="pres">
      <dgm:prSet presAssocID="{5AAEC2ED-5598-47FB-80AC-70976B442FBC}" presName="sibTrans" presStyleCnt="0"/>
      <dgm:spPr/>
    </dgm:pt>
    <dgm:pt modelId="{F59D95DB-95EA-4B49-909B-2E7438D59488}" type="pres">
      <dgm:prSet presAssocID="{96B9AF43-279E-4714-B22B-BEA9FB7825A1}" presName="compNode" presStyleCnt="0"/>
      <dgm:spPr/>
    </dgm:pt>
    <dgm:pt modelId="{CB9AADBB-92C0-4A4A-B9C9-BB22A64A8D7A}" type="pres">
      <dgm:prSet presAssocID="{96B9AF43-279E-4714-B22B-BEA9FB7825A1}" presName="bgRect" presStyleLbl="bgShp" presStyleIdx="2" presStyleCnt="3"/>
      <dgm:spPr/>
    </dgm:pt>
    <dgm:pt modelId="{D0C6DD8C-6D46-4264-8971-B3F650881316}" type="pres">
      <dgm:prSet presAssocID="{96B9AF43-279E-4714-B22B-BEA9FB7825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ruit Bowl"/>
        </a:ext>
      </dgm:extLst>
    </dgm:pt>
    <dgm:pt modelId="{D1C71950-3385-49EC-B53A-86A7C768B5C8}" type="pres">
      <dgm:prSet presAssocID="{96B9AF43-279E-4714-B22B-BEA9FB7825A1}" presName="spaceRect" presStyleCnt="0"/>
      <dgm:spPr/>
    </dgm:pt>
    <dgm:pt modelId="{E90CD4E5-4632-40AF-B27E-4EEE6B7DA54F}" type="pres">
      <dgm:prSet presAssocID="{96B9AF43-279E-4714-B22B-BEA9FB7825A1}" presName="parTx" presStyleLbl="revTx" presStyleIdx="2" presStyleCnt="3">
        <dgm:presLayoutVars>
          <dgm:chMax val="0"/>
          <dgm:chPref val="0"/>
        </dgm:presLayoutVars>
      </dgm:prSet>
      <dgm:spPr/>
    </dgm:pt>
  </dgm:ptLst>
  <dgm:cxnLst>
    <dgm:cxn modelId="{1853290D-C77C-41FB-B618-25DFA5A4CC3D}" type="presOf" srcId="{96B9AF43-279E-4714-B22B-BEA9FB7825A1}" destId="{E90CD4E5-4632-40AF-B27E-4EEE6B7DA54F}" srcOrd="0" destOrd="0" presId="urn:microsoft.com/office/officeart/2018/2/layout/IconVerticalSolidList"/>
    <dgm:cxn modelId="{D4DEF473-4273-454B-8DCC-CFB0DDCC82C0}" srcId="{17E252FC-76C9-4BB3-971C-BB9BF3B5CB37}" destId="{96B9AF43-279E-4714-B22B-BEA9FB7825A1}" srcOrd="2" destOrd="0" parTransId="{C1ED9DC5-1CB6-4BB9-AEE2-FE154547384A}" sibTransId="{4A366165-19F7-4849-91C5-8D743B5F4A5F}"/>
    <dgm:cxn modelId="{1DED9C79-E1EB-4591-BBD7-ABB51A7F259A}" type="presOf" srcId="{17E252FC-76C9-4BB3-971C-BB9BF3B5CB37}" destId="{4EEB2A77-E1EE-423D-A051-614BBD40C241}" srcOrd="0" destOrd="0" presId="urn:microsoft.com/office/officeart/2018/2/layout/IconVerticalSolidList"/>
    <dgm:cxn modelId="{A2DEB2A8-9920-41EF-AEF1-8F62E579AEE5}" srcId="{17E252FC-76C9-4BB3-971C-BB9BF3B5CB37}" destId="{B98570A1-9B1D-40E5-8CF7-CFCFE5EB19E2}" srcOrd="1" destOrd="0" parTransId="{D81D9641-89FE-42C8-9DF6-C54593A8BF6F}" sibTransId="{5AAEC2ED-5598-47FB-80AC-70976B442FBC}"/>
    <dgm:cxn modelId="{98FABECA-AD8A-4F66-9605-E2043E87A4BA}" type="presOf" srcId="{07BC0AEF-3A1D-47EC-A77C-EFBA7E4179FE}" destId="{ED9CF9C5-104A-4DA7-A273-207C283A747E}" srcOrd="0" destOrd="0" presId="urn:microsoft.com/office/officeart/2018/2/layout/IconVerticalSolidList"/>
    <dgm:cxn modelId="{BFE365F1-D0B5-43DF-B550-868EA7F61494}" srcId="{17E252FC-76C9-4BB3-971C-BB9BF3B5CB37}" destId="{07BC0AEF-3A1D-47EC-A77C-EFBA7E4179FE}" srcOrd="0" destOrd="0" parTransId="{DD871FD7-1746-4932-8256-9E0F934F816C}" sibTransId="{173A9F98-771F-4D08-A839-CB585F828DD0}"/>
    <dgm:cxn modelId="{82C5E3F4-DEC8-4FB0-B493-BC33EA8CABB4}" type="presOf" srcId="{B98570A1-9B1D-40E5-8CF7-CFCFE5EB19E2}" destId="{0F26279D-6F08-465A-9D57-E10C34326F63}" srcOrd="0" destOrd="0" presId="urn:microsoft.com/office/officeart/2018/2/layout/IconVerticalSolidList"/>
    <dgm:cxn modelId="{159A1EE1-BFBF-4BA3-A8E7-CB264B967488}" type="presParOf" srcId="{4EEB2A77-E1EE-423D-A051-614BBD40C241}" destId="{6F0516BE-D49F-4449-B724-C882DDACC993}" srcOrd="0" destOrd="0" presId="urn:microsoft.com/office/officeart/2018/2/layout/IconVerticalSolidList"/>
    <dgm:cxn modelId="{06F774AA-C7B0-4771-B708-BB937F15740D}" type="presParOf" srcId="{6F0516BE-D49F-4449-B724-C882DDACC993}" destId="{40F53DEA-B08F-49EB-8377-2693B42D34B5}" srcOrd="0" destOrd="0" presId="urn:microsoft.com/office/officeart/2018/2/layout/IconVerticalSolidList"/>
    <dgm:cxn modelId="{C4D25A09-CBFD-4FA6-BDBA-745FF3CA6C03}" type="presParOf" srcId="{6F0516BE-D49F-4449-B724-C882DDACC993}" destId="{635335DF-BBA5-408D-869A-839BA2A8B8FB}" srcOrd="1" destOrd="0" presId="urn:microsoft.com/office/officeart/2018/2/layout/IconVerticalSolidList"/>
    <dgm:cxn modelId="{78D80753-531C-4D3C-BE66-104F373AFDF8}" type="presParOf" srcId="{6F0516BE-D49F-4449-B724-C882DDACC993}" destId="{FA43EC8C-903E-4FCA-9759-78521BE004BE}" srcOrd="2" destOrd="0" presId="urn:microsoft.com/office/officeart/2018/2/layout/IconVerticalSolidList"/>
    <dgm:cxn modelId="{DEE3D498-FC84-4ED3-8A12-DC8DE3F2C0EB}" type="presParOf" srcId="{6F0516BE-D49F-4449-B724-C882DDACC993}" destId="{ED9CF9C5-104A-4DA7-A273-207C283A747E}" srcOrd="3" destOrd="0" presId="urn:microsoft.com/office/officeart/2018/2/layout/IconVerticalSolidList"/>
    <dgm:cxn modelId="{4E7E86D4-83E6-4CC5-A788-16E9D8B07DA8}" type="presParOf" srcId="{4EEB2A77-E1EE-423D-A051-614BBD40C241}" destId="{55410C25-F75D-47F5-A203-7839E6EF1D7B}" srcOrd="1" destOrd="0" presId="urn:microsoft.com/office/officeart/2018/2/layout/IconVerticalSolidList"/>
    <dgm:cxn modelId="{088F5061-1948-4718-BF6D-AA7F9D80C026}" type="presParOf" srcId="{4EEB2A77-E1EE-423D-A051-614BBD40C241}" destId="{997ED4CF-0F4A-4C24-9755-A3030FDEE8D8}" srcOrd="2" destOrd="0" presId="urn:microsoft.com/office/officeart/2018/2/layout/IconVerticalSolidList"/>
    <dgm:cxn modelId="{C9AB6FA9-0C87-4F3F-8A03-17B23907F0FB}" type="presParOf" srcId="{997ED4CF-0F4A-4C24-9755-A3030FDEE8D8}" destId="{7EBEA520-C4EF-4BE4-AAC7-C06B15A308B0}" srcOrd="0" destOrd="0" presId="urn:microsoft.com/office/officeart/2018/2/layout/IconVerticalSolidList"/>
    <dgm:cxn modelId="{73706CEA-5343-495A-AEFC-5DA16E030569}" type="presParOf" srcId="{997ED4CF-0F4A-4C24-9755-A3030FDEE8D8}" destId="{2B4C2224-8337-4688-B918-9D9395427386}" srcOrd="1" destOrd="0" presId="urn:microsoft.com/office/officeart/2018/2/layout/IconVerticalSolidList"/>
    <dgm:cxn modelId="{F5E15CFE-AE67-4D90-BCC7-A3F68691BF1E}" type="presParOf" srcId="{997ED4CF-0F4A-4C24-9755-A3030FDEE8D8}" destId="{7B246D9C-DAD9-41AC-B84E-02B748AFBDD5}" srcOrd="2" destOrd="0" presId="urn:microsoft.com/office/officeart/2018/2/layout/IconVerticalSolidList"/>
    <dgm:cxn modelId="{A99A3C3D-F325-4C11-8A05-3B70EFA3238B}" type="presParOf" srcId="{997ED4CF-0F4A-4C24-9755-A3030FDEE8D8}" destId="{0F26279D-6F08-465A-9D57-E10C34326F63}" srcOrd="3" destOrd="0" presId="urn:microsoft.com/office/officeart/2018/2/layout/IconVerticalSolidList"/>
    <dgm:cxn modelId="{F2C750F4-A3F8-4DF0-99B4-E7FEAC606374}" type="presParOf" srcId="{4EEB2A77-E1EE-423D-A051-614BBD40C241}" destId="{72B58296-ECCC-4C6D-86A6-7EB5F388A796}" srcOrd="3" destOrd="0" presId="urn:microsoft.com/office/officeart/2018/2/layout/IconVerticalSolidList"/>
    <dgm:cxn modelId="{539E1190-9263-4886-BEC8-CD4AB1BF27A1}" type="presParOf" srcId="{4EEB2A77-E1EE-423D-A051-614BBD40C241}" destId="{F59D95DB-95EA-4B49-909B-2E7438D59488}" srcOrd="4" destOrd="0" presId="urn:microsoft.com/office/officeart/2018/2/layout/IconVerticalSolidList"/>
    <dgm:cxn modelId="{AAE64BEE-7BCF-4F77-8997-21FE81468EE7}" type="presParOf" srcId="{F59D95DB-95EA-4B49-909B-2E7438D59488}" destId="{CB9AADBB-92C0-4A4A-B9C9-BB22A64A8D7A}" srcOrd="0" destOrd="0" presId="urn:microsoft.com/office/officeart/2018/2/layout/IconVerticalSolidList"/>
    <dgm:cxn modelId="{3D790849-BFB4-4CEA-B650-60AD2C71C4AF}" type="presParOf" srcId="{F59D95DB-95EA-4B49-909B-2E7438D59488}" destId="{D0C6DD8C-6D46-4264-8971-B3F650881316}" srcOrd="1" destOrd="0" presId="urn:microsoft.com/office/officeart/2018/2/layout/IconVerticalSolidList"/>
    <dgm:cxn modelId="{181F91B5-77F5-4A50-9B83-9909030150F8}" type="presParOf" srcId="{F59D95DB-95EA-4B49-909B-2E7438D59488}" destId="{D1C71950-3385-49EC-B53A-86A7C768B5C8}" srcOrd="2" destOrd="0" presId="urn:microsoft.com/office/officeart/2018/2/layout/IconVerticalSolidList"/>
    <dgm:cxn modelId="{8FFC3247-6A4F-4D97-B4D9-0E10BB09594C}" type="presParOf" srcId="{F59D95DB-95EA-4B49-909B-2E7438D59488}" destId="{E90CD4E5-4632-40AF-B27E-4EEE6B7DA5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92191-8FE2-4D8B-9DD0-FE6124FDE026}">
      <dsp:nvSpPr>
        <dsp:cNvPr id="0" name=""/>
        <dsp:cNvSpPr/>
      </dsp:nvSpPr>
      <dsp:spPr>
        <a:xfrm>
          <a:off x="0" y="558"/>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92317-0641-4921-992B-CA687B8F415A}">
      <dsp:nvSpPr>
        <dsp:cNvPr id="0" name=""/>
        <dsp:cNvSpPr/>
      </dsp:nvSpPr>
      <dsp:spPr>
        <a:xfrm>
          <a:off x="395054" y="294400"/>
          <a:ext cx="718281" cy="71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49E034-408C-4DD0-8DC7-80540E372359}">
      <dsp:nvSpPr>
        <dsp:cNvPr id="0" name=""/>
        <dsp:cNvSpPr/>
      </dsp:nvSpPr>
      <dsp:spPr>
        <a:xfrm>
          <a:off x="1508391" y="558"/>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90000"/>
            </a:lnSpc>
            <a:spcBef>
              <a:spcPct val="0"/>
            </a:spcBef>
            <a:spcAft>
              <a:spcPct val="35000"/>
            </a:spcAft>
            <a:buNone/>
          </a:pPr>
          <a:r>
            <a:rPr lang="en-US" sz="2500" kern="1200"/>
            <a:t>Salt is an acquired taste </a:t>
          </a:r>
        </a:p>
      </dsp:txBody>
      <dsp:txXfrm>
        <a:off x="1508391" y="558"/>
        <a:ext cx="8242668" cy="1305966"/>
      </dsp:txXfrm>
    </dsp:sp>
    <dsp:sp modelId="{B652B48D-1A85-44D9-B945-75B9854C5015}">
      <dsp:nvSpPr>
        <dsp:cNvPr id="0" name=""/>
        <dsp:cNvSpPr/>
      </dsp:nvSpPr>
      <dsp:spPr>
        <a:xfrm>
          <a:off x="0" y="1633016"/>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2EA3E6-AC97-4A9D-A441-A4877294266A}">
      <dsp:nvSpPr>
        <dsp:cNvPr id="0" name=""/>
        <dsp:cNvSpPr/>
      </dsp:nvSpPr>
      <dsp:spPr>
        <a:xfrm>
          <a:off x="395054" y="1926859"/>
          <a:ext cx="718281" cy="71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03ECA7-720D-4DAB-973D-66954E45D1E8}">
      <dsp:nvSpPr>
        <dsp:cNvPr id="0" name=""/>
        <dsp:cNvSpPr/>
      </dsp:nvSpPr>
      <dsp:spPr>
        <a:xfrm>
          <a:off x="1508391" y="1633016"/>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90000"/>
            </a:lnSpc>
            <a:spcBef>
              <a:spcPct val="0"/>
            </a:spcBef>
            <a:spcAft>
              <a:spcPct val="35000"/>
            </a:spcAft>
            <a:buNone/>
          </a:pPr>
          <a:r>
            <a:rPr lang="en-US" sz="2500" kern="1200"/>
            <a:t>Decrease your salt intake gradually and taste buds will adjust </a:t>
          </a:r>
        </a:p>
      </dsp:txBody>
      <dsp:txXfrm>
        <a:off x="1508391" y="1633016"/>
        <a:ext cx="8242668" cy="1305966"/>
      </dsp:txXfrm>
    </dsp:sp>
    <dsp:sp modelId="{C2CCA72B-F15E-4E63-ADA6-EB20A5F89DAD}">
      <dsp:nvSpPr>
        <dsp:cNvPr id="0" name=""/>
        <dsp:cNvSpPr/>
      </dsp:nvSpPr>
      <dsp:spPr>
        <a:xfrm>
          <a:off x="0" y="3265475"/>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478CF-3364-4F0B-91C2-7E7284C1AC63}">
      <dsp:nvSpPr>
        <dsp:cNvPr id="0" name=""/>
        <dsp:cNvSpPr/>
      </dsp:nvSpPr>
      <dsp:spPr>
        <a:xfrm>
          <a:off x="395054" y="3559317"/>
          <a:ext cx="718281" cy="718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42BB3F-8CF6-4C6D-B02A-F6B27B2AB71F}">
      <dsp:nvSpPr>
        <dsp:cNvPr id="0" name=""/>
        <dsp:cNvSpPr/>
      </dsp:nvSpPr>
      <dsp:spPr>
        <a:xfrm>
          <a:off x="1508391" y="3265475"/>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1111250">
            <a:lnSpc>
              <a:spcPct val="90000"/>
            </a:lnSpc>
            <a:spcBef>
              <a:spcPct val="0"/>
            </a:spcBef>
            <a:spcAft>
              <a:spcPct val="35000"/>
            </a:spcAft>
            <a:buNone/>
          </a:pPr>
          <a:r>
            <a:rPr lang="en-US" sz="2500" b="0" i="0" kern="1200"/>
            <a:t>Start by using no more than 1/4 teaspoon of salt daily — at the table and in cooking.</a:t>
          </a:r>
          <a:endParaRPr lang="en-US" sz="2500" kern="1200"/>
        </a:p>
      </dsp:txBody>
      <dsp:txXfrm>
        <a:off x="1508391" y="3265475"/>
        <a:ext cx="8242668" cy="1305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53DEA-B08F-49EB-8377-2693B42D34B5}">
      <dsp:nvSpPr>
        <dsp:cNvPr id="0" name=""/>
        <dsp:cNvSpPr/>
      </dsp:nvSpPr>
      <dsp:spPr>
        <a:xfrm>
          <a:off x="0" y="558"/>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335DF-BBA5-408D-869A-839BA2A8B8FB}">
      <dsp:nvSpPr>
        <dsp:cNvPr id="0" name=""/>
        <dsp:cNvSpPr/>
      </dsp:nvSpPr>
      <dsp:spPr>
        <a:xfrm>
          <a:off x="395054" y="294400"/>
          <a:ext cx="718281" cy="718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9CF9C5-104A-4DA7-A273-207C283A747E}">
      <dsp:nvSpPr>
        <dsp:cNvPr id="0" name=""/>
        <dsp:cNvSpPr/>
      </dsp:nvSpPr>
      <dsp:spPr>
        <a:xfrm>
          <a:off x="1508391" y="558"/>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844550">
            <a:lnSpc>
              <a:spcPct val="90000"/>
            </a:lnSpc>
            <a:spcBef>
              <a:spcPct val="0"/>
            </a:spcBef>
            <a:spcAft>
              <a:spcPct val="35000"/>
            </a:spcAft>
            <a:buNone/>
          </a:pPr>
          <a:r>
            <a:rPr lang="es-ES" sz="1900" kern="1200" dirty="0"/>
            <a:t>Los minerales son elementos presentes en el suelo y el agua. Las plantas absorben minerales que luego son comidos por los animales. Algunos minerales se requieren en mayores cantidades que otros (oligoelementos).</a:t>
          </a:r>
          <a:endParaRPr lang="en-US" sz="1900" kern="1200" dirty="0"/>
        </a:p>
      </dsp:txBody>
      <dsp:txXfrm>
        <a:off x="1508391" y="558"/>
        <a:ext cx="8242668" cy="1305966"/>
      </dsp:txXfrm>
    </dsp:sp>
    <dsp:sp modelId="{7EBEA520-C4EF-4BE4-AAC7-C06B15A308B0}">
      <dsp:nvSpPr>
        <dsp:cNvPr id="0" name=""/>
        <dsp:cNvSpPr/>
      </dsp:nvSpPr>
      <dsp:spPr>
        <a:xfrm>
          <a:off x="0" y="1633016"/>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C2224-8337-4688-B918-9D9395427386}">
      <dsp:nvSpPr>
        <dsp:cNvPr id="0" name=""/>
        <dsp:cNvSpPr/>
      </dsp:nvSpPr>
      <dsp:spPr>
        <a:xfrm>
          <a:off x="395054" y="1926859"/>
          <a:ext cx="718281" cy="718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26279D-6F08-465A-9D57-E10C34326F63}">
      <dsp:nvSpPr>
        <dsp:cNvPr id="0" name=""/>
        <dsp:cNvSpPr/>
      </dsp:nvSpPr>
      <dsp:spPr>
        <a:xfrm>
          <a:off x="1508391" y="1633016"/>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844550">
            <a:lnSpc>
              <a:spcPct val="90000"/>
            </a:lnSpc>
            <a:spcBef>
              <a:spcPct val="0"/>
            </a:spcBef>
            <a:spcAft>
              <a:spcPct val="35000"/>
            </a:spcAft>
            <a:buNone/>
          </a:pPr>
          <a:r>
            <a:rPr lang="es-ES" sz="1900" kern="1200" dirty="0"/>
            <a:t>Aunque los micronutrientes no nos aportan energía, intervienen en muchos procesos metabólicos.</a:t>
          </a:r>
          <a:endParaRPr lang="en-US" sz="1900" kern="1200" dirty="0"/>
        </a:p>
      </dsp:txBody>
      <dsp:txXfrm>
        <a:off x="1508391" y="1633016"/>
        <a:ext cx="8242668" cy="1305966"/>
      </dsp:txXfrm>
    </dsp:sp>
    <dsp:sp modelId="{CB9AADBB-92C0-4A4A-B9C9-BB22A64A8D7A}">
      <dsp:nvSpPr>
        <dsp:cNvPr id="0" name=""/>
        <dsp:cNvSpPr/>
      </dsp:nvSpPr>
      <dsp:spPr>
        <a:xfrm>
          <a:off x="0" y="3265475"/>
          <a:ext cx="9751059" cy="1305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6DD8C-6D46-4264-8971-B3F650881316}">
      <dsp:nvSpPr>
        <dsp:cNvPr id="0" name=""/>
        <dsp:cNvSpPr/>
      </dsp:nvSpPr>
      <dsp:spPr>
        <a:xfrm>
          <a:off x="395054" y="3559317"/>
          <a:ext cx="718281" cy="718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CD4E5-4632-40AF-B27E-4EEE6B7DA54F}">
      <dsp:nvSpPr>
        <dsp:cNvPr id="0" name=""/>
        <dsp:cNvSpPr/>
      </dsp:nvSpPr>
      <dsp:spPr>
        <a:xfrm>
          <a:off x="1508391" y="3265475"/>
          <a:ext cx="8242668" cy="13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215" tIns="138215" rIns="138215" bIns="138215" numCol="1" spcCol="1270" anchor="ctr" anchorCtr="0">
          <a:noAutofit/>
        </a:bodyPr>
        <a:lstStyle/>
        <a:p>
          <a:pPr marL="0" lvl="0" indent="0" algn="l" defTabSz="844550">
            <a:lnSpc>
              <a:spcPct val="90000"/>
            </a:lnSpc>
            <a:spcBef>
              <a:spcPct val="0"/>
            </a:spcBef>
            <a:spcAft>
              <a:spcPct val="35000"/>
            </a:spcAft>
            <a:buNone/>
          </a:pPr>
          <a:r>
            <a:rPr lang="es-ES" sz="1900" kern="1200" dirty="0"/>
            <a:t>La Ley de Adultos Mayores (OAA, por sus siglas en inglés) establece requisitos para muchos de los micronutrientes.</a:t>
          </a:r>
          <a:endParaRPr lang="en-US" sz="1900" kern="1200" dirty="0"/>
        </a:p>
      </dsp:txBody>
      <dsp:txXfrm>
        <a:off x="1508391" y="3265475"/>
        <a:ext cx="8242668" cy="13059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10/7/2023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4T17:20:23.138"/>
    </inkml:context>
    <inkml:brush xml:id="br0">
      <inkml:brushProperty name="width" value="0.035" units="cm"/>
      <inkml:brushProperty name="height" value="0.035" units="cm"/>
    </inkml:brush>
  </inkml:definitions>
  <inkml:trace contextRef="#ctx0" brushRef="#br0">0 1 24575,'1567'23'0,"-843"-19"8,-431-5-1381,-263 1-5453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4T17:20:29.925"/>
    </inkml:context>
    <inkml:brush xml:id="br0">
      <inkml:brushProperty name="width" value="0.35" units="cm"/>
      <inkml:brushProperty name="height" value="0.35" units="cm"/>
    </inkml:brush>
  </inkml:definitions>
  <inkml:trace contextRef="#ctx0" brushRef="#br0">0 103 24575,'702'-52'0,"-486"29"0,299-4 0,-280 27 0,255 34 0,-335-23 0,16 3 0,-150-11 0,1 1 0,-1 2 0,1 0 0,-1 1 0,31 15 0,-48-19 0,0-1 0,0 1 0,0 0 0,0 0 0,-1 1 0,0-1 0,1 1 0,-1-1 0,-1 1 0,1 0 0,0 0 0,-1 0 0,0 1 0,0-1 0,0 1 0,-1-1 0,1 1 0,-1-1 0,0 1 0,0 0 0,-1-1 0,0 1 0,1 0 0,-2 0 0,1-1 0,0 1 0,-1 0 0,-2 9 0,1-6 0,0 1 0,-1 0 0,0-1 0,0 0 0,-1 0 0,0 0 0,0 0 0,-1-1 0,0 1 0,0-1 0,-1 0 0,0-1 0,0 1 0,-14 10 0,-9-2 0,0-1 0,-1-2 0,-1 0 0,0-2 0,0-2 0,-34 6 0,29-8 0,0-1 0,0-2 0,-53-2 0,-108-17 0,20 1 0,-30-10 0,137 13 0,-81-2 0,87 13 0,-1-3 0,0-2 0,-66-17 0,74 14 0,0 2 0,-1 2 0,1 3 0,-62 6 0,-2-1 0,93-3 0,0 1 0,0 1 0,-52 11 0,16-4-1365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7:28:03.224"/>
    </inkml:context>
    <inkml:brush xml:id="br0">
      <inkml:brushProperty name="width" value="0.35" units="cm"/>
      <inkml:brushProperty name="height" value="0.3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7:29:42.374"/>
    </inkml:context>
    <inkml:brush xml:id="br0">
      <inkml:brushProperty name="width" value="0.35" units="cm"/>
      <inkml:brushProperty name="height" value="0.35" units="cm"/>
    </inkml:brush>
  </inkml:definitions>
  <inkml:trace contextRef="#ctx0" brushRef="#br0">1 27 24575,'418'-19'0,"-303"11"0,120 8 0,-90 2 0,-116 0 0,53 9 0,22 1 0,-83-11 0,293 16 0,96 14 0,-107-14 0,-171-7 0,39 4 0,-47 3 0,137 0 0,127-19 0,-141-1 0,-120 4 0,286-11 0,399-8 0,-514 21 0,-136-15 0,-1 0 0,42 14 0,170-4 0,-281-9 0,-55 5 0,52-1 0,235 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7:35:02.942"/>
    </inkml:context>
    <inkml:brush xml:id="br0">
      <inkml:brushProperty name="width" value="0.35" units="cm"/>
      <inkml:brushProperty name="height" value="0.35" units="cm"/>
    </inkml:brush>
  </inkml:definitions>
  <inkml:trace contextRef="#ctx0" brushRef="#br0">1 0 24575,'1081'0'0,"-831"13"0,-121-4 0,28 3 0,132 3 0,-249-13 0,58 9 0,-11 0 0,83 11 0,77 4 0,-198-25 0,159-4 0,-198 2-40,1-2 0,-1 1-1,0-1 1,-1-1-1,1 0 1,0 0 0,13-10-1,-5 5-1001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7:35:05.265"/>
    </inkml:context>
    <inkml:brush xml:id="br0">
      <inkml:brushProperty name="width" value="0.35" units="cm"/>
      <inkml:brushProperty name="height" value="0.35" units="cm"/>
    </inkml:brush>
  </inkml:definitions>
  <inkml:trace contextRef="#ctx0" brushRef="#br0">0 93 24575,'1645'0'0,"-1464"-13"0,8 1 0,25-2 0,-81 3 0,50-11 0,-133 13 0,1 2 0,0 3 0,100 3 0,-98 9-682,70 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7:35:07.182"/>
    </inkml:context>
    <inkml:brush xml:id="br0">
      <inkml:brushProperty name="width" value="0.35" units="cm"/>
      <inkml:brushProperty name="height" value="0.35" units="cm"/>
    </inkml:brush>
  </inkml:definitions>
  <inkml:trace contextRef="#ctx0" brushRef="#br0">0 1 24575,'912'0'0,"-729"14"0,-64-2 0,-12-3 0,86 4 0,96 11 0,26 1 0,-276-25 0,85-2 0,165 21 0,-243-15-241,69-2 0,-90-2-642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44:55.803"/>
    </inkml:context>
    <inkml:brush xml:id="br0">
      <inkml:brushProperty name="width" value="0.35" units="cm"/>
      <inkml:brushProperty name="height" value="0.35" units="cm"/>
    </inkml:brush>
  </inkml:definitions>
  <inkml:trace contextRef="#ctx0" brushRef="#br0">3036 186 24575,'-531'76'0,"29"-53"0,285-17 0,76 6 0,-30 1 0,-988-14 0,1146 1 0,1 0 0,0-1 0,0 0 0,-1-1 0,1 0 0,0-1 0,0 0 0,1-1 0,-1 0 0,1-1 0,0 0 0,0-1 0,0 0 0,1-1 0,0 0 0,0-1 0,1 0 0,0 0 0,0-1 0,1 0 0,0 0 0,-9-16 0,-38-50 0,55 73 0,-1 1 0,1 0 0,-1-1 0,0 1 0,1 0 0,0-1 0,-1 1 0,1-1 0,0 1 0,0 0 0,0-1 0,0 1 0,0-1 0,0 1 0,0-1 0,1 1 0,-1-1 0,0 1 0,1 0 0,-1-1 0,1 1 0,0 0 0,-1-1 0,1 1 0,0 0 0,0 0 0,0 0 0,-1 0 0,1-1 0,1 1 0,-1 0 0,0 1 0,0-1 0,0 0 0,0 0 0,1 0 0,-1 1 0,0-1 0,3 0 0,6-5 0,1 1 0,0 1 0,18-6 0,-26 9 0,31-8 0,1 1 0,1 2 0,70-3 0,109 15 0,-169 0 0,0 2 0,80 24 0,-51-11 0,-37-14 0,1-2 0,-1-2 0,1-1 0,67-6 0,-8 1 0,53 4 0,144-3 0,-235-4 0,59-13 0,-69 9 0,0 2 0,67-1 0,389 10-1365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6:44:58.414"/>
    </inkml:context>
    <inkml:brush xml:id="br0">
      <inkml:brushProperty name="width" value="0.35" units="cm"/>
      <inkml:brushProperty name="height" value="0.35" units="cm"/>
    </inkml:brush>
  </inkml:definitions>
  <inkml:trace contextRef="#ctx0" brushRef="#br0">1 1 24575,'3'2'0,"0"0"0,0-1 0,1 1 0,-1-1 0,1 1 0,-1-1 0,1 0 0,-1 0 0,1-1 0,0 1 0,-1-1 0,7 0 0,2 1 0,550 13 0,-367-17 0,-131 3 0,398 15 0,-175-7 0,-72-5 0,-88 10 0,38 0 0,-52-13 0,259 14 0,-142 3 0,-69-8 0,299 1-109,-317-10-1147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10/7/2023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31</a:t>
            </a:fld>
            <a:endParaRPr lang="en-US"/>
          </a:p>
        </p:txBody>
      </p:sp>
    </p:spTree>
    <p:extLst>
      <p:ext uri="{BB962C8B-B14F-4D97-AF65-F5344CB8AC3E}">
        <p14:creationId xmlns:p14="http://schemas.microsoft.com/office/powerpoint/2010/main" val="117918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Citrus fruits are oranges, kiwi, lemon, grapefruit</a:t>
            </a:r>
          </a:p>
          <a:p>
            <a:r>
              <a:rPr lang="en-US" dirty="0"/>
              <a:t>Cruciferous veggies are broccoli, brussels sprouts, cabbage, cauliflower.</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101</a:t>
            </a:fld>
            <a:endParaRPr lang="en-US"/>
          </a:p>
        </p:txBody>
      </p:sp>
    </p:spTree>
    <p:extLst>
      <p:ext uri="{BB962C8B-B14F-4D97-AF65-F5344CB8AC3E}">
        <p14:creationId xmlns:p14="http://schemas.microsoft.com/office/powerpoint/2010/main" val="405903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is a mineral</a:t>
            </a:r>
          </a:p>
        </p:txBody>
      </p:sp>
      <p:sp>
        <p:nvSpPr>
          <p:cNvPr id="4" name="Slide Number Placeholder 3"/>
          <p:cNvSpPr>
            <a:spLocks noGrp="1"/>
          </p:cNvSpPr>
          <p:nvPr>
            <p:ph type="sldNum" sz="quarter" idx="5"/>
          </p:nvPr>
        </p:nvSpPr>
        <p:spPr/>
        <p:txBody>
          <a:bodyPr/>
          <a:lstStyle/>
          <a:p>
            <a:fld id="{B045B7DE-1198-4F2F-B574-CA8CAE341642}" type="slidenum">
              <a:rPr lang="en-US" smtClean="0"/>
              <a:t>103</a:t>
            </a:fld>
            <a:endParaRPr lang="en-US"/>
          </a:p>
        </p:txBody>
      </p:sp>
    </p:spTree>
    <p:extLst>
      <p:ext uri="{BB962C8B-B14F-4D97-AF65-F5344CB8AC3E}">
        <p14:creationId xmlns:p14="http://schemas.microsoft.com/office/powerpoint/2010/main" val="255872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Hemoglobin is a type of protein in red blood cells that carry oxygen from the lungs to all other parts of the body.</a:t>
            </a:r>
          </a:p>
          <a:p>
            <a:r>
              <a:rPr lang="en-US" dirty="0"/>
              <a:t>Myoglobin is a protein that carries and stores oxygen in muscle tissue.</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104</a:t>
            </a:fld>
            <a:endParaRPr lang="en-US"/>
          </a:p>
        </p:txBody>
      </p:sp>
    </p:spTree>
    <p:extLst>
      <p:ext uri="{BB962C8B-B14F-4D97-AF65-F5344CB8AC3E}">
        <p14:creationId xmlns:p14="http://schemas.microsoft.com/office/powerpoint/2010/main" val="129789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Bean photo: https://www.gracefullittlehoneybee.com/slow-cooker-pinto-beans/</a:t>
            </a:r>
          </a:p>
          <a:p>
            <a:r>
              <a:rPr lang="en-US" dirty="0"/>
              <a:t>Donut photo: https://www.dunkindonuts.com/en/menu/donuts/product-donuts-id1001201</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39</a:t>
            </a:fld>
            <a:endParaRPr lang="en-US"/>
          </a:p>
        </p:txBody>
      </p:sp>
    </p:spTree>
    <p:extLst>
      <p:ext uri="{BB962C8B-B14F-4D97-AF65-F5344CB8AC3E}">
        <p14:creationId xmlns:p14="http://schemas.microsoft.com/office/powerpoint/2010/main" val="2727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Image from https://www.drnewmed.com/blog/simple-carbs-vs-complex-carbs-whats-the-difference/</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43</a:t>
            </a:fld>
            <a:endParaRPr lang="en-US"/>
          </a:p>
        </p:txBody>
      </p:sp>
    </p:spTree>
    <p:extLst>
      <p:ext uri="{BB962C8B-B14F-4D97-AF65-F5344CB8AC3E}">
        <p14:creationId xmlns:p14="http://schemas.microsoft.com/office/powerpoint/2010/main" val="159991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Institute of Child Nutrition 101 . The University of Mississippi.  taste of Food and Fitness 4</a:t>
            </a:r>
            <a:r>
              <a:rPr lang="en-US" baseline="30000" dirty="0"/>
              <a:t>th</a:t>
            </a:r>
            <a:r>
              <a:rPr lang="en-US" dirty="0"/>
              <a:t> Edition </a:t>
            </a:r>
          </a:p>
        </p:txBody>
      </p:sp>
      <p:sp>
        <p:nvSpPr>
          <p:cNvPr id="4" name="Slide Number Placeholder 3"/>
          <p:cNvSpPr>
            <a:spLocks noGrp="1"/>
          </p:cNvSpPr>
          <p:nvPr>
            <p:ph type="sldNum" sz="quarter" idx="5"/>
          </p:nvPr>
        </p:nvSpPr>
        <p:spPr/>
        <p:txBody>
          <a:bodyPr/>
          <a:lstStyle/>
          <a:p>
            <a:fld id="{B045B7DE-1198-4F2F-B574-CA8CAE341642}" type="slidenum">
              <a:rPr lang="en-US" smtClean="0"/>
              <a:t>45</a:t>
            </a:fld>
            <a:endParaRPr lang="en-US"/>
          </a:p>
        </p:txBody>
      </p:sp>
    </p:spTree>
    <p:extLst>
      <p:ext uri="{BB962C8B-B14F-4D97-AF65-F5344CB8AC3E}">
        <p14:creationId xmlns:p14="http://schemas.microsoft.com/office/powerpoint/2010/main" val="158324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Fats get a lot of negative attention, however, fats are important in a healthy diet.</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87</a:t>
            </a:fld>
            <a:endParaRPr lang="en-US"/>
          </a:p>
        </p:txBody>
      </p:sp>
    </p:spTree>
    <p:extLst>
      <p:ext uri="{BB962C8B-B14F-4D97-AF65-F5344CB8AC3E}">
        <p14:creationId xmlns:p14="http://schemas.microsoft.com/office/powerpoint/2010/main" val="269105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Trans fats = hydrogen added to vegetable oil so that it becomes a solid at room temperature (hence partially hydrogenated oil).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88</a:t>
            </a:fld>
            <a:endParaRPr lang="en-US"/>
          </a:p>
        </p:txBody>
      </p:sp>
    </p:spTree>
    <p:extLst>
      <p:ext uri="{BB962C8B-B14F-4D97-AF65-F5344CB8AC3E}">
        <p14:creationId xmlns:p14="http://schemas.microsoft.com/office/powerpoint/2010/main" val="218346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Let’s look at the different fats all together with some examples.</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91</a:t>
            </a:fld>
            <a:endParaRPr lang="en-US"/>
          </a:p>
        </p:txBody>
      </p:sp>
    </p:spTree>
    <p:extLst>
      <p:ext uri="{BB962C8B-B14F-4D97-AF65-F5344CB8AC3E}">
        <p14:creationId xmlns:p14="http://schemas.microsoft.com/office/powerpoint/2010/main" val="171634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3-in-1 beverage example is instant coffee, sugar, and powdered creamer. The difference between Tallow and Lard is Tallow is made from beef fat and lard made from pork fat.</a:t>
            </a:r>
          </a:p>
          <a:p>
            <a:r>
              <a:rPr lang="en-US" dirty="0"/>
              <a:t>Picture from https://www.pharmacy.nhg.com.sg/all-about-fat-3</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93</a:t>
            </a:fld>
            <a:endParaRPr lang="en-US"/>
          </a:p>
        </p:txBody>
      </p:sp>
    </p:spTree>
    <p:extLst>
      <p:ext uri="{BB962C8B-B14F-4D97-AF65-F5344CB8AC3E}">
        <p14:creationId xmlns:p14="http://schemas.microsoft.com/office/powerpoint/2010/main" val="368565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learned from previous trainings that 20% of daily value or more is considered high. Make sure to read the labels and pay attention to the serving sizes.</a:t>
            </a:r>
          </a:p>
          <a:p>
            <a:r>
              <a:rPr lang="en-US" dirty="0"/>
              <a:t>https://www.researchgate.net/figure/Sample-Nutritions-Facts-Panel-on-a-food-label-in-the-United-States_fig2_5588296</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96</a:t>
            </a:fld>
            <a:endParaRPr lang="en-US"/>
          </a:p>
        </p:txBody>
      </p:sp>
    </p:spTree>
    <p:extLst>
      <p:ext uri="{BB962C8B-B14F-4D97-AF65-F5344CB8AC3E}">
        <p14:creationId xmlns:p14="http://schemas.microsoft.com/office/powerpoint/2010/main" val="2149012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10/7/2023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10/7/2023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10/7/2023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10/7/2023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10/7/2023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10/7/2023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10/7/2023</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10/7/2023</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10/7/2023</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10/7/2023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10/7/2023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10/7/2023</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onmetroaaa.com/"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https://www.mayoclinic.org/healthy-lifestyle/nutrition-and-healthy-eating/in-depth/fat/art-20045550%20Accessed%20on%20September%2027" TargetMode="External"/><Relationship Id="rId2" Type="http://schemas.openxmlformats.org/officeDocument/2006/relationships/hyperlink" Target="https://www.mayoclinic.org/diseases-conditions/high-blood-cholesterol/in-depth/trans-fat/art-20046114" TargetMode="External"/><Relationship Id="rId1" Type="http://schemas.openxmlformats.org/officeDocument/2006/relationships/slideLayout" Target="../slideLayouts/slideLayout2.xml"/><Relationship Id="rId6" Type="http://schemas.openxmlformats.org/officeDocument/2006/relationships/hyperlink" Target="https://www.hsph.harvard.edu/nutritionsource/vitamin-c/" TargetMode="External"/><Relationship Id="rId5" Type="http://schemas.openxmlformats.org/officeDocument/2006/relationships/hyperlink" Target="https://www.hsph.harvard.edu/nutritionsource/vitamin-a/" TargetMode="External"/><Relationship Id="rId4" Type="http://schemas.openxmlformats.org/officeDocument/2006/relationships/hyperlink" Target="https://www.dietaryguidelines.gov/sites/default/files/2021-03/Dietary_Guidelines_for_Americans-2020-2025.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mayoclinic.org/healthy-lifestyle/nutrition-and-healthy-eating/in-depth/fiber/art-20043983" TargetMode="External"/><Relationship Id="rId2" Type="http://schemas.openxmlformats.org/officeDocument/2006/relationships/hyperlink" Target="https://www.dietaryguidelines.gov/sites/default/files/2021-03/Dietary_Guidelines_for_Americans-2020-2025.pdf" TargetMode="External"/><Relationship Id="rId1" Type="http://schemas.openxmlformats.org/officeDocument/2006/relationships/slideLayout" Target="../slideLayouts/slideLayout2.xml"/><Relationship Id="rId5" Type="http://schemas.openxmlformats.org/officeDocument/2006/relationships/hyperlink" Target="https://www.mayoclinic.org/healthy-lifestyle/nutrition-and-healthy-eating/in-depth/sodium/art-20045479" TargetMode="External"/><Relationship Id="rId4" Type="http://schemas.openxmlformats.org/officeDocument/2006/relationships/hyperlink" Target="https://www.heart.org/en/healthy-living/healthy-eating/eat-smart/sodium/how-much-sodium-should-i-eat-per-da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commons.wikimedia.org/wiki/File:A_closeup_of_puffed_rice.JPG" TargetMode="External"/><Relationship Id="rId7" Type="http://schemas.openxmlformats.org/officeDocument/2006/relationships/hyperlink" Target="https://todo-postres.blogspot.com/2013/07/yogurt-de-coco.html"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hyperlink" Target="http://www.pixnio.com/food-and-drink/bread/several-slices-of-whole-wheat-bread-that-had-been-set-atop-a-green-plate" TargetMode="External"/><Relationship Id="rId5" Type="http://schemas.openxmlformats.org/officeDocument/2006/relationships/hyperlink" Target="https://www.publicdomainpictures.net/view-image.php?image=114057&amp;picture=cartons-of-milk" TargetMode="External"/><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hyperlink" Target="https://en.wikipedia.org/wiki/File:Culinary_fruits_top_view.jp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thebraincharity.org.uk/how-we-can-help/practical-help/brain-resources/brain-book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oneingredientchef.com/fiber/"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customXml" Target="../ink/ink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61.jpeg"/><Relationship Id="rId12" Type="http://schemas.openxmlformats.org/officeDocument/2006/relationships/customXml" Target="../ink/ink7.xml"/><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image" Target="../media/image42.png"/><Relationship Id="rId5" Type="http://schemas.openxmlformats.org/officeDocument/2006/relationships/customXml" Target="../ink/ink4.xml"/><Relationship Id="rId10" Type="http://schemas.openxmlformats.org/officeDocument/2006/relationships/customXml" Target="../ink/ink6.xml"/><Relationship Id="rId4" Type="http://schemas.openxmlformats.org/officeDocument/2006/relationships/image" Target="../media/image60.png"/><Relationship Id="rId9" Type="http://schemas.openxmlformats.org/officeDocument/2006/relationships/image" Target="../media/image410.png"/></Relationships>
</file>

<file path=ppt/slides/_rels/slide68.xml.rels><?xml version="1.0" encoding="UTF-8" standalone="yes"?>
<Relationships xmlns="http://schemas.openxmlformats.org/package/2006/relationships"><Relationship Id="rId3" Type="http://schemas.openxmlformats.org/officeDocument/2006/relationships/hyperlink" Target="https://ministry-to-children.com/preschool-bible-lesson-salt-and-the-light/" TargetMode="External"/><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hyperlink" Target="https://www.flickr.com/photos/theenmoy/5397564972/" TargetMode="External"/><Relationship Id="rId4" Type="http://schemas.openxmlformats.org/officeDocument/2006/relationships/image" Target="../media/image6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customXml" Target="../ink/ink9.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www.pngall.com/vitamin-png/"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324" y="1447800"/>
            <a:ext cx="9600088" cy="590996"/>
          </a:xfrm>
        </p:spPr>
        <p:txBody>
          <a:bodyPr/>
          <a:lstStyle/>
          <a:p>
            <a:r>
              <a:rPr lang="es-ES" sz="4000" dirty="0">
                <a:solidFill>
                  <a:schemeClr val="accent1">
                    <a:lumMod val="75000"/>
                  </a:schemeClr>
                </a:solidFill>
              </a:rPr>
              <a:t>Planificación del menú y requisitos nutricionales</a:t>
            </a:r>
            <a:br>
              <a:rPr lang="en-US" sz="4000" dirty="0">
                <a:solidFill>
                  <a:schemeClr val="accent1">
                    <a:lumMod val="75000"/>
                  </a:schemeClr>
                </a:solidFill>
              </a:rPr>
            </a:br>
            <a:r>
              <a:rPr lang="es-ES" sz="2800" dirty="0">
                <a:solidFill>
                  <a:schemeClr val="accent1">
                    <a:lumMod val="75000"/>
                  </a:schemeClr>
                </a:solidFill>
              </a:rPr>
              <a:t>Actualizado en octubre de 2023</a:t>
            </a:r>
            <a:endParaRPr lang="en-US" sz="2800" dirty="0">
              <a:solidFill>
                <a:schemeClr val="accent1">
                  <a:lumMod val="75000"/>
                </a:schemeClr>
              </a:solidFill>
            </a:endParaRPr>
          </a:p>
        </p:txBody>
      </p:sp>
      <p:sp>
        <p:nvSpPr>
          <p:cNvPr id="3" name="Subtitle 2"/>
          <p:cNvSpPr>
            <a:spLocks noGrp="1"/>
          </p:cNvSpPr>
          <p:nvPr>
            <p:ph type="subTitle" idx="1"/>
          </p:nvPr>
        </p:nvSpPr>
        <p:spPr>
          <a:xfrm>
            <a:off x="190138" y="2133600"/>
            <a:ext cx="9141619" cy="2863406"/>
          </a:xfrm>
        </p:spPr>
        <p:txBody>
          <a:bodyPr>
            <a:normAutofit fontScale="55000" lnSpcReduction="20000"/>
          </a:bodyPr>
          <a:lstStyle/>
          <a:p>
            <a:r>
              <a:rPr lang="en-US" dirty="0">
                <a:solidFill>
                  <a:schemeClr val="tx1"/>
                </a:solidFill>
              </a:rPr>
              <a:t>Constance Rudnicki MS, RDN, LD Constance Rudnicki MS, RDN, </a:t>
            </a:r>
            <a:r>
              <a:rPr lang="en-US" dirty="0" err="1">
                <a:solidFill>
                  <a:schemeClr val="tx1"/>
                </a:solidFill>
              </a:rPr>
              <a:t>LDRegisterio</a:t>
            </a:r>
            <a:r>
              <a:rPr lang="en-US" dirty="0">
                <a:solidFill>
                  <a:schemeClr val="tx1"/>
                </a:solidFill>
              </a:rPr>
              <a:t>/</a:t>
            </a:r>
            <a:r>
              <a:rPr lang="en-US" dirty="0" err="1">
                <a:solidFill>
                  <a:schemeClr val="tx1"/>
                </a:solidFill>
              </a:rPr>
              <a:t>Nutricionista</a:t>
            </a:r>
            <a:r>
              <a:rPr lang="en-US" dirty="0">
                <a:solidFill>
                  <a:schemeClr val="tx1"/>
                </a:solidFill>
              </a:rPr>
              <a:t>
Karen Zarrella
</a:t>
            </a:r>
            <a:r>
              <a:rPr lang="en-US" dirty="0" err="1">
                <a:solidFill>
                  <a:schemeClr val="tx1"/>
                </a:solidFill>
              </a:rPr>
              <a:t>Pasante</a:t>
            </a:r>
            <a:r>
              <a:rPr lang="en-US" dirty="0">
                <a:solidFill>
                  <a:schemeClr val="tx1"/>
                </a:solidFill>
              </a:rPr>
              <a:t> de </a:t>
            </a:r>
            <a:r>
              <a:rPr lang="en-US" dirty="0" err="1">
                <a:solidFill>
                  <a:schemeClr val="tx1"/>
                </a:solidFill>
              </a:rPr>
              <a:t>Educación</a:t>
            </a:r>
            <a:r>
              <a:rPr lang="en-US" dirty="0">
                <a:solidFill>
                  <a:schemeClr val="tx1"/>
                </a:solidFill>
              </a:rPr>
              <a:t> </a:t>
            </a:r>
            <a:r>
              <a:rPr lang="en-US" dirty="0" err="1">
                <a:solidFill>
                  <a:schemeClr val="tx1"/>
                </a:solidFill>
              </a:rPr>
              <a:t>Nutricional</a:t>
            </a:r>
            <a:r>
              <a:rPr lang="en-US" dirty="0">
                <a:solidFill>
                  <a:schemeClr val="tx1"/>
                </a:solidFill>
              </a:rPr>
              <a:t>
NM-</a:t>
            </a:r>
            <a:r>
              <a:rPr lang="en-US" dirty="0" err="1">
                <a:solidFill>
                  <a:schemeClr val="tx1"/>
                </a:solidFill>
              </a:rPr>
              <a:t>AAARegistered</a:t>
            </a:r>
            <a:r>
              <a:rPr lang="en-US" dirty="0">
                <a:solidFill>
                  <a:schemeClr val="tx1"/>
                </a:solidFill>
              </a:rPr>
              <a:t> Dietitian/Nutritionist</a:t>
            </a:r>
          </a:p>
          <a:p>
            <a:r>
              <a:rPr lang="en-US" dirty="0">
                <a:solidFill>
                  <a:schemeClr val="tx1"/>
                </a:solidFill>
              </a:rPr>
              <a:t>Karen Zarrella</a:t>
            </a:r>
          </a:p>
          <a:p>
            <a:r>
              <a:rPr lang="en-US" dirty="0">
                <a:solidFill>
                  <a:schemeClr val="tx1"/>
                </a:solidFill>
              </a:rPr>
              <a:t>Nutrition Education Intern</a:t>
            </a:r>
          </a:p>
          <a:p>
            <a:r>
              <a:rPr lang="en-US" dirty="0">
                <a:solidFill>
                  <a:schemeClr val="tx1"/>
                </a:solidFill>
              </a:rPr>
              <a:t>NM-AAA</a:t>
            </a:r>
          </a:p>
          <a:p>
            <a:endParaRPr lang="en-US" dirty="0"/>
          </a:p>
        </p:txBody>
      </p:sp>
      <p:pic>
        <p:nvPicPr>
          <p:cNvPr id="4" name="Picture 3">
            <a:extLst>
              <a:ext uri="{FF2B5EF4-FFF2-40B4-BE49-F238E27FC236}">
                <a16:creationId xmlns:a16="http://schemas.microsoft.com/office/drawing/2014/main" id="{48959CA9-BEE2-CD1C-1FA0-6896CDADB605}"/>
              </a:ext>
            </a:extLst>
          </p:cNvPr>
          <p:cNvPicPr>
            <a:picLocks noChangeAspect="1"/>
          </p:cNvPicPr>
          <p:nvPr/>
        </p:nvPicPr>
        <p:blipFill>
          <a:blip r:embed="rId2"/>
          <a:stretch>
            <a:fillRect/>
          </a:stretch>
        </p:blipFill>
        <p:spPr>
          <a:xfrm>
            <a:off x="201886" y="5181600"/>
            <a:ext cx="1626438" cy="1169002"/>
          </a:xfrm>
          <a:prstGeom prst="rect">
            <a:avLst/>
          </a:prstGeom>
        </p:spPr>
      </p:pic>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88DE-DACB-1639-740E-ACE082B328EA}"/>
              </a:ext>
            </a:extLst>
          </p:cNvPr>
          <p:cNvSpPr>
            <a:spLocks noGrp="1"/>
          </p:cNvSpPr>
          <p:nvPr>
            <p:ph type="title"/>
          </p:nvPr>
        </p:nvSpPr>
        <p:spPr/>
        <p:txBody>
          <a:bodyPr/>
          <a:lstStyle/>
          <a:p>
            <a:r>
              <a:rPr lang="en-US" dirty="0" err="1"/>
              <a:t>Planificación</a:t>
            </a:r>
            <a:r>
              <a:rPr lang="en-US" dirty="0"/>
              <a:t> del </a:t>
            </a:r>
            <a:r>
              <a:rPr lang="en-US" dirty="0" err="1"/>
              <a:t>menú</a:t>
            </a:r>
            <a:endParaRPr lang="en-US" dirty="0"/>
          </a:p>
        </p:txBody>
      </p:sp>
      <p:sp>
        <p:nvSpPr>
          <p:cNvPr id="3" name="Content Placeholder 2">
            <a:extLst>
              <a:ext uri="{FF2B5EF4-FFF2-40B4-BE49-F238E27FC236}">
                <a16:creationId xmlns:a16="http://schemas.microsoft.com/office/drawing/2014/main" id="{BB02A9E8-E12F-4EC0-C017-9B5847B3A852}"/>
              </a:ext>
            </a:extLst>
          </p:cNvPr>
          <p:cNvSpPr>
            <a:spLocks noGrp="1"/>
          </p:cNvSpPr>
          <p:nvPr>
            <p:ph idx="1"/>
          </p:nvPr>
        </p:nvSpPr>
        <p:spPr/>
        <p:txBody>
          <a:bodyPr/>
          <a:lstStyle/>
          <a:p>
            <a:r>
              <a:rPr lang="en-US" dirty="0" err="1"/>
              <a:t>Aportaciones</a:t>
            </a:r>
            <a:r>
              <a:rPr lang="en-US" dirty="0"/>
              <a:t> de </a:t>
            </a:r>
            <a:r>
              <a:rPr lang="en-US" dirty="0" err="1"/>
              <a:t>los</a:t>
            </a:r>
            <a:r>
              <a:rPr lang="en-US" dirty="0"/>
              <a:t> </a:t>
            </a:r>
            <a:r>
              <a:rPr lang="en-US" dirty="0" err="1"/>
              <a:t>consumidores</a:t>
            </a:r>
            <a:endParaRPr lang="en-US" dirty="0"/>
          </a:p>
          <a:p>
            <a:r>
              <a:rPr lang="es-ES" dirty="0"/>
              <a:t>La repetición de los platos principales debe mantenerse al mínimo, así como la duplicación de los elementos del menú</a:t>
            </a:r>
          </a:p>
          <a:p>
            <a:r>
              <a:rPr lang="es-ES" dirty="0"/>
              <a:t>Si se utiliza un menú de ciclos, debe haber al menos tres ciclos por año</a:t>
            </a:r>
          </a:p>
          <a:p>
            <a:r>
              <a:rPr lang="es-ES" dirty="0"/>
              <a:t>Las sustituciones se pueden realizar utilizando la Guía de sustituciones que se encuentra en el portal de proveedores</a:t>
            </a:r>
          </a:p>
          <a:p>
            <a:r>
              <a:rPr lang="en-US" dirty="0">
                <a:hlinkClick r:id="rId2"/>
              </a:rPr>
              <a:t>https://www.nonmetroaaa.com/</a:t>
            </a:r>
            <a:endParaRPr lang="en-US" dirty="0"/>
          </a:p>
          <a:p>
            <a:pPr lvl="1"/>
            <a:endParaRPr lang="en-US" dirty="0"/>
          </a:p>
        </p:txBody>
      </p:sp>
    </p:spTree>
    <p:extLst>
      <p:ext uri="{BB962C8B-B14F-4D97-AF65-F5344CB8AC3E}">
        <p14:creationId xmlns:p14="http://schemas.microsoft.com/office/powerpoint/2010/main" val="170319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E568-6290-4881-CCE1-0ADA58A522E9}"/>
              </a:ext>
            </a:extLst>
          </p:cNvPr>
          <p:cNvSpPr>
            <a:spLocks noGrp="1"/>
          </p:cNvSpPr>
          <p:nvPr>
            <p:ph type="title"/>
          </p:nvPr>
        </p:nvSpPr>
        <p:spPr/>
        <p:txBody>
          <a:bodyPr/>
          <a:lstStyle/>
          <a:p>
            <a:pPr algn="ctr"/>
            <a:r>
              <a:rPr lang="en-US" dirty="0" err="1"/>
              <a:t>Vitamina</a:t>
            </a:r>
            <a:r>
              <a:rPr lang="en-US" dirty="0"/>
              <a:t> A</a:t>
            </a:r>
          </a:p>
        </p:txBody>
      </p:sp>
      <p:sp>
        <p:nvSpPr>
          <p:cNvPr id="4" name="Content Placeholder 3">
            <a:extLst>
              <a:ext uri="{FF2B5EF4-FFF2-40B4-BE49-F238E27FC236}">
                <a16:creationId xmlns:a16="http://schemas.microsoft.com/office/drawing/2014/main" id="{2D649034-0892-1EA0-37DB-21FAC29B747B}"/>
              </a:ext>
            </a:extLst>
          </p:cNvPr>
          <p:cNvSpPr txBox="1">
            <a:spLocks noGrp="1"/>
          </p:cNvSpPr>
          <p:nvPr>
            <p:ph sz="half" idx="1"/>
          </p:nvPr>
        </p:nvSpPr>
        <p:spPr>
          <a:xfrm>
            <a:off x="1141412" y="1600200"/>
            <a:ext cx="4875530" cy="4305772"/>
          </a:xfrm>
          <a:prstGeom prst="rect">
            <a:avLst/>
          </a:prstGeom>
          <a:noFill/>
        </p:spPr>
        <p:txBody>
          <a:bodyPr wrap="square" rtlCol="0">
            <a:spAutoFit/>
          </a:bodyPr>
          <a:lstStyle/>
          <a:p>
            <a:pPr>
              <a:buFont typeface="Wingdings" panose="05000000000000000000" pitchFamily="2" charset="2"/>
              <a:buChar char="§"/>
            </a:pPr>
            <a:r>
              <a:rPr lang="es-ES" dirty="0">
                <a:latin typeface="Times New Roman" panose="02020603050405020304" pitchFamily="18" charset="0"/>
                <a:cs typeface="Times New Roman" panose="02020603050405020304" pitchFamily="18" charset="0"/>
              </a:rPr>
              <a:t>¿Por qué necesitamos vitamina A?
Ayuda a promover un sistema inmunológico saludable Ayuda a mantener nuestra piel sana
Apoya la reproducción y el crecimiento
Apoya la salud ocular</a:t>
            </a:r>
            <a:endParaRPr lang="en-US" dirty="0">
              <a:latin typeface="Times New Roman" panose="02020603050405020304" pitchFamily="18"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53565CA3-F76F-60A5-1614-CCC6AA9BADC5}"/>
              </a:ext>
            </a:extLst>
          </p:cNvPr>
          <p:cNvPicPr>
            <a:picLocks noGrp="1" noChangeAspect="1"/>
          </p:cNvPicPr>
          <p:nvPr>
            <p:ph sz="half" idx="2"/>
          </p:nvPr>
        </p:nvPicPr>
        <p:blipFill>
          <a:blip r:embed="rId2"/>
          <a:stretch>
            <a:fillRect/>
          </a:stretch>
        </p:blipFill>
        <p:spPr>
          <a:xfrm>
            <a:off x="6801622" y="2232874"/>
            <a:ext cx="4279763" cy="3511600"/>
          </a:xfrm>
          <a:prstGeom prst="rect">
            <a:avLst/>
          </a:prstGeom>
        </p:spPr>
      </p:pic>
      <p:pic>
        <p:nvPicPr>
          <p:cNvPr id="10" name="Content Placeholder 3">
            <a:extLst>
              <a:ext uri="{FF2B5EF4-FFF2-40B4-BE49-F238E27FC236}">
                <a16:creationId xmlns:a16="http://schemas.microsoft.com/office/drawing/2014/main" id="{6744E9DC-C8CB-5DFE-04C4-04899CE36045}"/>
              </a:ext>
            </a:extLst>
          </p:cNvPr>
          <p:cNvPicPr>
            <a:picLocks noChangeAspect="1"/>
          </p:cNvPicPr>
          <p:nvPr/>
        </p:nvPicPr>
        <p:blipFill>
          <a:blip r:embed="rId3"/>
          <a:stretch>
            <a:fillRect/>
          </a:stretch>
        </p:blipFill>
        <p:spPr>
          <a:xfrm>
            <a:off x="8789172" y="304800"/>
            <a:ext cx="2857500" cy="1600200"/>
          </a:xfrm>
          <a:prstGeom prst="rect">
            <a:avLst/>
          </a:prstGeom>
        </p:spPr>
      </p:pic>
      <p:sp>
        <p:nvSpPr>
          <p:cNvPr id="11" name="TextBox 10">
            <a:extLst>
              <a:ext uri="{FF2B5EF4-FFF2-40B4-BE49-F238E27FC236}">
                <a16:creationId xmlns:a16="http://schemas.microsoft.com/office/drawing/2014/main" id="{4DFF18C4-EEF1-2890-DFDB-3D5A2169A528}"/>
              </a:ext>
            </a:extLst>
          </p:cNvPr>
          <p:cNvSpPr txBox="1"/>
          <p:nvPr/>
        </p:nvSpPr>
        <p:spPr>
          <a:xfrm>
            <a:off x="915831" y="6264326"/>
            <a:ext cx="10131582" cy="461665"/>
          </a:xfrm>
          <a:prstGeom prst="rect">
            <a:avLst/>
          </a:prstGeom>
          <a:noFill/>
        </p:spPr>
        <p:txBody>
          <a:bodyPr wrap="square" rtlCol="0">
            <a:spAutoFit/>
          </a:bodyPr>
          <a:lstStyle/>
          <a:p>
            <a:pPr algn="ctr"/>
            <a:r>
              <a:rPr lang="es-ES" dirty="0"/>
              <a:t>El DRI para personas de 51 años o más es de 900 </a:t>
            </a:r>
            <a:r>
              <a:rPr lang="es-ES" dirty="0" err="1"/>
              <a:t>mcg</a:t>
            </a:r>
            <a:r>
              <a:rPr lang="es-ES" dirty="0"/>
              <a:t> de vitamina A.</a:t>
            </a:r>
            <a:endParaRPr lang="en-US" dirty="0"/>
          </a:p>
        </p:txBody>
      </p:sp>
    </p:spTree>
    <p:extLst>
      <p:ext uri="{BB962C8B-B14F-4D97-AF65-F5344CB8AC3E}">
        <p14:creationId xmlns:p14="http://schemas.microsoft.com/office/powerpoint/2010/main" val="263455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F1A9-CFE7-F8B4-977F-19E6298C0BFF}"/>
              </a:ext>
            </a:extLst>
          </p:cNvPr>
          <p:cNvSpPr>
            <a:spLocks noGrp="1"/>
          </p:cNvSpPr>
          <p:nvPr>
            <p:ph type="title"/>
          </p:nvPr>
        </p:nvSpPr>
        <p:spPr/>
        <p:txBody>
          <a:bodyPr/>
          <a:lstStyle/>
          <a:p>
            <a:pPr algn="ctr"/>
            <a:r>
              <a:rPr lang="en-US" dirty="0" err="1"/>
              <a:t>Vitamina</a:t>
            </a:r>
            <a:r>
              <a:rPr lang="en-US" dirty="0"/>
              <a:t> C</a:t>
            </a:r>
          </a:p>
        </p:txBody>
      </p:sp>
      <p:pic>
        <p:nvPicPr>
          <p:cNvPr id="7" name="Content Placeholder 6">
            <a:extLst>
              <a:ext uri="{FF2B5EF4-FFF2-40B4-BE49-F238E27FC236}">
                <a16:creationId xmlns:a16="http://schemas.microsoft.com/office/drawing/2014/main" id="{48538971-8F69-E7D7-2A94-8BFEB8EB2803}"/>
              </a:ext>
            </a:extLst>
          </p:cNvPr>
          <p:cNvPicPr>
            <a:picLocks noGrp="1" noChangeAspect="1"/>
          </p:cNvPicPr>
          <p:nvPr>
            <p:ph sz="half" idx="2"/>
          </p:nvPr>
        </p:nvPicPr>
        <p:blipFill>
          <a:blip r:embed="rId3"/>
          <a:stretch>
            <a:fillRect/>
          </a:stretch>
        </p:blipFill>
        <p:spPr>
          <a:xfrm>
            <a:off x="6969004" y="1585409"/>
            <a:ext cx="4430144" cy="3352800"/>
          </a:xfrm>
          <a:prstGeom prst="rect">
            <a:avLst/>
          </a:prstGeom>
        </p:spPr>
      </p:pic>
      <p:pic>
        <p:nvPicPr>
          <p:cNvPr id="11" name="Picture 10">
            <a:extLst>
              <a:ext uri="{FF2B5EF4-FFF2-40B4-BE49-F238E27FC236}">
                <a16:creationId xmlns:a16="http://schemas.microsoft.com/office/drawing/2014/main" id="{E3540B64-1187-BE1B-4527-68BBE713C46D}"/>
              </a:ext>
            </a:extLst>
          </p:cNvPr>
          <p:cNvPicPr>
            <a:picLocks noChangeAspect="1"/>
          </p:cNvPicPr>
          <p:nvPr/>
        </p:nvPicPr>
        <p:blipFill>
          <a:blip r:embed="rId4"/>
          <a:stretch>
            <a:fillRect/>
          </a:stretch>
        </p:blipFill>
        <p:spPr>
          <a:xfrm>
            <a:off x="1710228" y="4259"/>
            <a:ext cx="2895600" cy="1581150"/>
          </a:xfrm>
          <a:prstGeom prst="rect">
            <a:avLst/>
          </a:prstGeom>
        </p:spPr>
      </p:pic>
      <p:sp>
        <p:nvSpPr>
          <p:cNvPr id="12" name="TextBox 11">
            <a:extLst>
              <a:ext uri="{FF2B5EF4-FFF2-40B4-BE49-F238E27FC236}">
                <a16:creationId xmlns:a16="http://schemas.microsoft.com/office/drawing/2014/main" id="{9684C31F-6841-E5C5-ED62-CEDA8ECE9401}"/>
              </a:ext>
            </a:extLst>
          </p:cNvPr>
          <p:cNvSpPr txBox="1"/>
          <p:nvPr/>
        </p:nvSpPr>
        <p:spPr>
          <a:xfrm>
            <a:off x="1293812" y="6201783"/>
            <a:ext cx="7361976" cy="830997"/>
          </a:xfrm>
          <a:prstGeom prst="rect">
            <a:avLst/>
          </a:prstGeom>
          <a:noFill/>
        </p:spPr>
        <p:txBody>
          <a:bodyPr wrap="square" rtlCol="0">
            <a:spAutoFit/>
          </a:bodyPr>
          <a:lstStyle/>
          <a:p>
            <a:pPr algn="ctr"/>
            <a:r>
              <a:rPr lang="es-ES" dirty="0"/>
              <a:t>El DRI para personas de 51 años o más es de 90 mg de vitamina C</a:t>
            </a:r>
            <a:r>
              <a:rPr lang="en-US" dirty="0"/>
              <a:t>.</a:t>
            </a:r>
          </a:p>
        </p:txBody>
      </p:sp>
      <p:sp>
        <p:nvSpPr>
          <p:cNvPr id="14" name="Content Placeholder 13">
            <a:extLst>
              <a:ext uri="{FF2B5EF4-FFF2-40B4-BE49-F238E27FC236}">
                <a16:creationId xmlns:a16="http://schemas.microsoft.com/office/drawing/2014/main" id="{4E659EF2-5790-101C-E422-3E9428636EA8}"/>
              </a:ext>
            </a:extLst>
          </p:cNvPr>
          <p:cNvSpPr>
            <a:spLocks noGrp="1"/>
          </p:cNvSpPr>
          <p:nvPr>
            <p:ph sz="half" idx="1"/>
          </p:nvPr>
        </p:nvSpPr>
        <p:spPr/>
        <p:txBody>
          <a:bodyPr>
            <a:normAutofit fontScale="85000" lnSpcReduction="10000"/>
          </a:bodyPr>
          <a:lstStyle/>
          <a:p>
            <a:r>
              <a:rPr lang="es-ES" dirty="0">
                <a:latin typeface="Times New Roman" panose="02020603050405020304" pitchFamily="18" charset="0"/>
                <a:cs typeface="Times New Roman" panose="02020603050405020304" pitchFamily="18" charset="0"/>
              </a:rPr>
              <a:t>¿Por qué necesitamos vitamina C?
Apoya un sistema inmunológico saludable
Ayuda a controlar las infecciones 
Ayuda a curar heridas
Ayuda a producir algunas hormonas y mensajeros químicos que se utilizan en el cerebro y los nervios
necesario para producir colágeno</a:t>
            </a:r>
            <a:endParaRPr lang="en-US" dirty="0"/>
          </a:p>
        </p:txBody>
      </p:sp>
    </p:spTree>
    <p:extLst>
      <p:ext uri="{BB962C8B-B14F-4D97-AF65-F5344CB8AC3E}">
        <p14:creationId xmlns:p14="http://schemas.microsoft.com/office/powerpoint/2010/main" val="216576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C2DB-5DF9-17AA-835F-26D2934E1D4C}"/>
              </a:ext>
            </a:extLst>
          </p:cNvPr>
          <p:cNvSpPr>
            <a:spLocks noGrp="1"/>
          </p:cNvSpPr>
          <p:nvPr>
            <p:ph type="title"/>
          </p:nvPr>
        </p:nvSpPr>
        <p:spPr/>
        <p:txBody>
          <a:bodyPr/>
          <a:lstStyle/>
          <a:p>
            <a:pPr algn="ctr"/>
            <a:r>
              <a:rPr lang="en-US" dirty="0" err="1"/>
              <a:t>Vitamina</a:t>
            </a:r>
            <a:r>
              <a:rPr lang="en-US" dirty="0"/>
              <a:t> B12</a:t>
            </a:r>
          </a:p>
        </p:txBody>
      </p:sp>
      <p:pic>
        <p:nvPicPr>
          <p:cNvPr id="6" name="Content Placeholder 5">
            <a:extLst>
              <a:ext uri="{FF2B5EF4-FFF2-40B4-BE49-F238E27FC236}">
                <a16:creationId xmlns:a16="http://schemas.microsoft.com/office/drawing/2014/main" id="{9055D31F-ECCD-0C39-6ADD-6F43439E9D19}"/>
              </a:ext>
            </a:extLst>
          </p:cNvPr>
          <p:cNvPicPr>
            <a:picLocks noGrp="1" noChangeAspect="1"/>
          </p:cNvPicPr>
          <p:nvPr>
            <p:ph sz="half" idx="2"/>
          </p:nvPr>
        </p:nvPicPr>
        <p:blipFill>
          <a:blip r:embed="rId2"/>
          <a:stretch>
            <a:fillRect/>
          </a:stretch>
        </p:blipFill>
        <p:spPr>
          <a:xfrm>
            <a:off x="7237412" y="1371600"/>
            <a:ext cx="3383573" cy="3785944"/>
          </a:xfrm>
          <a:prstGeom prst="rect">
            <a:avLst/>
          </a:prstGeom>
        </p:spPr>
      </p:pic>
      <p:sp>
        <p:nvSpPr>
          <p:cNvPr id="5" name="Content Placeholder 4">
            <a:extLst>
              <a:ext uri="{FF2B5EF4-FFF2-40B4-BE49-F238E27FC236}">
                <a16:creationId xmlns:a16="http://schemas.microsoft.com/office/drawing/2014/main" id="{BCF0D17A-CE54-78DF-4442-EE06701C0D25}"/>
              </a:ext>
            </a:extLst>
          </p:cNvPr>
          <p:cNvSpPr txBox="1">
            <a:spLocks noGrp="1"/>
          </p:cNvSpPr>
          <p:nvPr>
            <p:ph sz="half" idx="1"/>
          </p:nvPr>
        </p:nvSpPr>
        <p:spPr>
          <a:xfrm>
            <a:off x="1141413" y="1600200"/>
            <a:ext cx="4875212" cy="3530175"/>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¿Por qué necesitamos vitamina B12?
necesario para formar glóbulos rojos 
necesario para formar el ADN
Ayuda al desarrollo de las células cerebrales y nerviosas</a:t>
            </a:r>
            <a:endParaRPr lang="en-US"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A95BBE76-ACEC-0F67-C3C6-D7BA839EBC82}"/>
              </a:ext>
            </a:extLst>
          </p:cNvPr>
          <p:cNvPicPr>
            <a:picLocks noChangeAspect="1"/>
          </p:cNvPicPr>
          <p:nvPr/>
        </p:nvPicPr>
        <p:blipFill>
          <a:blip r:embed="rId3"/>
          <a:stretch>
            <a:fillRect/>
          </a:stretch>
        </p:blipFill>
        <p:spPr>
          <a:xfrm>
            <a:off x="4262588" y="4038600"/>
            <a:ext cx="2697131" cy="2020245"/>
          </a:xfrm>
          <a:prstGeom prst="rect">
            <a:avLst/>
          </a:prstGeom>
        </p:spPr>
      </p:pic>
      <p:pic>
        <p:nvPicPr>
          <p:cNvPr id="8" name="Picture 7">
            <a:extLst>
              <a:ext uri="{FF2B5EF4-FFF2-40B4-BE49-F238E27FC236}">
                <a16:creationId xmlns:a16="http://schemas.microsoft.com/office/drawing/2014/main" id="{DE7A5A9F-21E8-69D4-E570-321BCF339045}"/>
              </a:ext>
            </a:extLst>
          </p:cNvPr>
          <p:cNvPicPr>
            <a:picLocks noChangeAspect="1"/>
          </p:cNvPicPr>
          <p:nvPr/>
        </p:nvPicPr>
        <p:blipFill>
          <a:blip r:embed="rId4"/>
          <a:stretch>
            <a:fillRect/>
          </a:stretch>
        </p:blipFill>
        <p:spPr>
          <a:xfrm>
            <a:off x="2869249" y="6241245"/>
            <a:ext cx="6059949" cy="499915"/>
          </a:xfrm>
          <a:prstGeom prst="rect">
            <a:avLst/>
          </a:prstGeom>
        </p:spPr>
      </p:pic>
    </p:spTree>
    <p:extLst>
      <p:ext uri="{BB962C8B-B14F-4D97-AF65-F5344CB8AC3E}">
        <p14:creationId xmlns:p14="http://schemas.microsoft.com/office/powerpoint/2010/main" val="25385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D80C-5343-B022-462C-6BCC6B66A731}"/>
              </a:ext>
            </a:extLst>
          </p:cNvPr>
          <p:cNvSpPr>
            <a:spLocks noGrp="1"/>
          </p:cNvSpPr>
          <p:nvPr>
            <p:ph type="title"/>
          </p:nvPr>
        </p:nvSpPr>
        <p:spPr/>
        <p:txBody>
          <a:bodyPr/>
          <a:lstStyle/>
          <a:p>
            <a:pPr algn="ctr"/>
            <a:r>
              <a:rPr lang="en-US" dirty="0"/>
              <a:t>Calcio</a:t>
            </a:r>
          </a:p>
        </p:txBody>
      </p:sp>
      <p:sp>
        <p:nvSpPr>
          <p:cNvPr id="3" name="Content Placeholder 2">
            <a:extLst>
              <a:ext uri="{FF2B5EF4-FFF2-40B4-BE49-F238E27FC236}">
                <a16:creationId xmlns:a16="http://schemas.microsoft.com/office/drawing/2014/main" id="{B003BD1A-CD66-0050-06FD-19E3E9FC7F68}"/>
              </a:ext>
            </a:extLst>
          </p:cNvPr>
          <p:cNvSpPr>
            <a:spLocks noGrp="1"/>
          </p:cNvSpPr>
          <p:nvPr>
            <p:ph sz="half" idx="1"/>
          </p:nvPr>
        </p:nvSpPr>
        <p:spPr/>
        <p:txBody>
          <a:bodyPr/>
          <a:lstStyle/>
          <a:p>
            <a:pPr lvl="0" defTabSz="914400">
              <a:lnSpc>
                <a:spcPct val="100000"/>
              </a:lnSpc>
              <a:spcBef>
                <a:spcPts val="0"/>
              </a:spcBef>
              <a:buClrTx/>
              <a:defRPr/>
            </a:pPr>
            <a:r>
              <a:rPr lang="es-ES" sz="1800" dirty="0">
                <a:latin typeface="Times New Roman" panose="02020603050405020304" pitchFamily="18" charset="0"/>
                <a:cs typeface="Times New Roman" panose="02020603050405020304" pitchFamily="18" charset="0"/>
              </a:rPr>
              <a:t>¿Por qué necesitamos calcio?
Apoya la salud de los huesos y los dientes
desempeña un papel en la coagulación de la sangre
Ayuda a que los músculos se contraigan
Regula los ritmos cardíacos normales
Regula las funciones nerviosas normales</a:t>
            </a:r>
            <a:endParaRPr lang="en-US" dirty="0"/>
          </a:p>
        </p:txBody>
      </p:sp>
      <p:pic>
        <p:nvPicPr>
          <p:cNvPr id="6" name="Content Placeholder 5">
            <a:extLst>
              <a:ext uri="{FF2B5EF4-FFF2-40B4-BE49-F238E27FC236}">
                <a16:creationId xmlns:a16="http://schemas.microsoft.com/office/drawing/2014/main" id="{F3DD73D9-483E-04C3-D0C1-129E7BEBA4E8}"/>
              </a:ext>
            </a:extLst>
          </p:cNvPr>
          <p:cNvPicPr>
            <a:picLocks noGrp="1" noChangeAspect="1"/>
          </p:cNvPicPr>
          <p:nvPr>
            <p:ph sz="half" idx="2"/>
          </p:nvPr>
        </p:nvPicPr>
        <p:blipFill>
          <a:blip r:embed="rId3"/>
          <a:stretch>
            <a:fillRect/>
          </a:stretch>
        </p:blipFill>
        <p:spPr>
          <a:xfrm>
            <a:off x="7313612" y="1552819"/>
            <a:ext cx="4151736" cy="3511600"/>
          </a:xfrm>
          <a:prstGeom prst="rect">
            <a:avLst/>
          </a:prstGeom>
        </p:spPr>
      </p:pic>
      <p:pic>
        <p:nvPicPr>
          <p:cNvPr id="7" name="Picture 6">
            <a:extLst>
              <a:ext uri="{FF2B5EF4-FFF2-40B4-BE49-F238E27FC236}">
                <a16:creationId xmlns:a16="http://schemas.microsoft.com/office/drawing/2014/main" id="{179A9C97-CFE6-6A31-C0FF-BA81BDD71987}"/>
              </a:ext>
            </a:extLst>
          </p:cNvPr>
          <p:cNvPicPr>
            <a:picLocks noChangeAspect="1"/>
          </p:cNvPicPr>
          <p:nvPr/>
        </p:nvPicPr>
        <p:blipFill>
          <a:blip r:embed="rId4"/>
          <a:stretch>
            <a:fillRect/>
          </a:stretch>
        </p:blipFill>
        <p:spPr>
          <a:xfrm>
            <a:off x="4066888" y="4114800"/>
            <a:ext cx="2828789" cy="1615580"/>
          </a:xfrm>
          <a:prstGeom prst="rect">
            <a:avLst/>
          </a:prstGeom>
        </p:spPr>
      </p:pic>
      <p:pic>
        <p:nvPicPr>
          <p:cNvPr id="8" name="Picture 7">
            <a:extLst>
              <a:ext uri="{FF2B5EF4-FFF2-40B4-BE49-F238E27FC236}">
                <a16:creationId xmlns:a16="http://schemas.microsoft.com/office/drawing/2014/main" id="{37F46792-2B4A-0832-F2C5-0C0085E4156B}"/>
              </a:ext>
            </a:extLst>
          </p:cNvPr>
          <p:cNvPicPr>
            <a:picLocks noChangeAspect="1"/>
          </p:cNvPicPr>
          <p:nvPr/>
        </p:nvPicPr>
        <p:blipFill>
          <a:blip r:embed="rId5"/>
          <a:stretch>
            <a:fillRect/>
          </a:stretch>
        </p:blipFill>
        <p:spPr>
          <a:xfrm>
            <a:off x="2436812" y="6077690"/>
            <a:ext cx="6261135" cy="493819"/>
          </a:xfrm>
          <a:prstGeom prst="rect">
            <a:avLst/>
          </a:prstGeom>
        </p:spPr>
      </p:pic>
    </p:spTree>
    <p:extLst>
      <p:ext uri="{BB962C8B-B14F-4D97-AF65-F5344CB8AC3E}">
        <p14:creationId xmlns:p14="http://schemas.microsoft.com/office/powerpoint/2010/main" val="39355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29C0-DC62-0F6A-6A23-FF6A490946FB}"/>
              </a:ext>
            </a:extLst>
          </p:cNvPr>
          <p:cNvSpPr>
            <a:spLocks noGrp="1"/>
          </p:cNvSpPr>
          <p:nvPr>
            <p:ph type="title"/>
          </p:nvPr>
        </p:nvSpPr>
        <p:spPr/>
        <p:txBody>
          <a:bodyPr/>
          <a:lstStyle/>
          <a:p>
            <a:pPr algn="ctr"/>
            <a:r>
              <a:rPr lang="en-US" dirty="0" err="1"/>
              <a:t>Hierro</a:t>
            </a:r>
            <a:endParaRPr lang="en-US" dirty="0"/>
          </a:p>
        </p:txBody>
      </p:sp>
      <p:sp>
        <p:nvSpPr>
          <p:cNvPr id="3" name="Content Placeholder 2">
            <a:extLst>
              <a:ext uri="{FF2B5EF4-FFF2-40B4-BE49-F238E27FC236}">
                <a16:creationId xmlns:a16="http://schemas.microsoft.com/office/drawing/2014/main" id="{1BE65070-E9E8-ED0D-B00E-4D4025C828CA}"/>
              </a:ext>
            </a:extLst>
          </p:cNvPr>
          <p:cNvSpPr>
            <a:spLocks noGrp="1"/>
          </p:cNvSpPr>
          <p:nvPr>
            <p:ph sz="half" idx="1"/>
          </p:nvPr>
        </p:nvSpPr>
        <p:spPr/>
        <p:txBody>
          <a:bodyPr>
            <a:normAutofit fontScale="47500" lnSpcReduction="20000"/>
          </a:bodyPr>
          <a:lstStyle/>
          <a:p>
            <a:r>
              <a:rPr lang="es-ES" sz="3300" dirty="0">
                <a:latin typeface="Times New Roman" panose="02020603050405020304" pitchFamily="18" charset="0"/>
                <a:cs typeface="Times New Roman" panose="02020603050405020304" pitchFamily="18" charset="0"/>
              </a:rPr>
              <a:t>¿Por qué necesitamos hierro?
Ayuda a mantener la sangre sana
componente principal de la hemoglobina
parte de la mioglobina
Apoya el desarrollo y crecimiento saludable del cerebro en los niños</a:t>
            </a:r>
            <a:endParaRPr lang="en-US" dirty="0"/>
          </a:p>
        </p:txBody>
      </p:sp>
      <p:sp>
        <p:nvSpPr>
          <p:cNvPr id="4" name="Content Placeholder 3">
            <a:extLst>
              <a:ext uri="{FF2B5EF4-FFF2-40B4-BE49-F238E27FC236}">
                <a16:creationId xmlns:a16="http://schemas.microsoft.com/office/drawing/2014/main" id="{7D9AF4EF-2C31-3898-97FC-DA547D33291A}"/>
              </a:ext>
            </a:extLst>
          </p:cNvPr>
          <p:cNvSpPr>
            <a:spLocks noGrp="1"/>
          </p:cNvSpPr>
          <p:nvPr>
            <p:ph sz="half" idx="2"/>
          </p:nvPr>
        </p:nvSpPr>
        <p:spPr/>
        <p:txBody>
          <a:bodyPr>
            <a:normAutofit fontScale="47500" lnSpcReduction="20000"/>
          </a:bodyPr>
          <a:lstStyle/>
          <a:p>
            <a:r>
              <a:rPr lang="en-US" sz="2900" dirty="0"/>
              <a:t>Food Sources:</a:t>
            </a:r>
          </a:p>
          <a:p>
            <a:pPr lvl="1">
              <a:buFont typeface="Arial" panose="020B0604020202020204" pitchFamily="34" charset="0"/>
              <a:buChar char="•"/>
            </a:pPr>
            <a:r>
              <a:rPr lang="en-US" sz="2900" dirty="0"/>
              <a:t>Oysters, clams, mussels</a:t>
            </a:r>
          </a:p>
          <a:p>
            <a:pPr lvl="1">
              <a:buFont typeface="Arial" panose="020B0604020202020204" pitchFamily="34" charset="0"/>
              <a:buChar char="•"/>
            </a:pPr>
            <a:r>
              <a:rPr lang="en-US" sz="2900" dirty="0"/>
              <a:t>Beef and chicken liver</a:t>
            </a:r>
          </a:p>
          <a:p>
            <a:pPr lvl="1">
              <a:buFont typeface="Arial" panose="020B0604020202020204" pitchFamily="34" charset="0"/>
              <a:buChar char="•"/>
            </a:pPr>
            <a:r>
              <a:rPr lang="en-US" sz="2900" dirty="0"/>
              <a:t>Organ meats</a:t>
            </a:r>
          </a:p>
          <a:p>
            <a:pPr lvl="1">
              <a:buFont typeface="Arial" panose="020B0604020202020204" pitchFamily="34" charset="0"/>
              <a:buChar char="•"/>
            </a:pPr>
            <a:r>
              <a:rPr lang="en-US" sz="2900" dirty="0"/>
              <a:t>Canned sardines</a:t>
            </a:r>
          </a:p>
          <a:p>
            <a:pPr lvl="1">
              <a:buFont typeface="Arial" panose="020B0604020202020204" pitchFamily="34" charset="0"/>
              <a:buChar char="•"/>
            </a:pPr>
            <a:r>
              <a:rPr lang="en-US" sz="2900" dirty="0"/>
              <a:t>Beef</a:t>
            </a:r>
          </a:p>
          <a:p>
            <a:pPr lvl="1">
              <a:buFont typeface="Arial" panose="020B0604020202020204" pitchFamily="34" charset="0"/>
              <a:buChar char="•"/>
            </a:pPr>
            <a:r>
              <a:rPr lang="en-US" sz="2900" dirty="0"/>
              <a:t>Poultry</a:t>
            </a:r>
          </a:p>
          <a:p>
            <a:pPr lvl="1">
              <a:buFont typeface="Arial" panose="020B0604020202020204" pitchFamily="34" charset="0"/>
              <a:buChar char="•"/>
            </a:pPr>
            <a:r>
              <a:rPr lang="en-US" sz="2900" dirty="0"/>
              <a:t>Canned Light Tuna</a:t>
            </a:r>
          </a:p>
          <a:p>
            <a:pPr lvl="1">
              <a:buFont typeface="Arial" panose="020B0604020202020204" pitchFamily="34" charset="0"/>
              <a:buChar char="•"/>
            </a:pPr>
            <a:r>
              <a:rPr lang="en-US" sz="2900" dirty="0"/>
              <a:t>Beans and Lentils</a:t>
            </a:r>
          </a:p>
          <a:p>
            <a:pPr lvl="1">
              <a:buFont typeface="Arial" panose="020B0604020202020204" pitchFamily="34" charset="0"/>
              <a:buChar char="•"/>
            </a:pPr>
            <a:r>
              <a:rPr lang="en-US" sz="2900" dirty="0"/>
              <a:t>Spinach</a:t>
            </a:r>
          </a:p>
          <a:p>
            <a:pPr lvl="1">
              <a:buFont typeface="Arial" panose="020B0604020202020204" pitchFamily="34" charset="0"/>
              <a:buChar char="•"/>
            </a:pPr>
            <a:r>
              <a:rPr lang="en-US" sz="2900" dirty="0"/>
              <a:t>Potato with skin</a:t>
            </a:r>
          </a:p>
          <a:p>
            <a:pPr lvl="1">
              <a:buFont typeface="Arial" panose="020B0604020202020204" pitchFamily="34" charset="0"/>
              <a:buChar char="•"/>
            </a:pPr>
            <a:r>
              <a:rPr lang="en-US" sz="2900" dirty="0"/>
              <a:t>Nuts and Seeds</a:t>
            </a:r>
          </a:p>
          <a:p>
            <a:pPr lvl="1">
              <a:buFont typeface="Arial" panose="020B0604020202020204" pitchFamily="34" charset="0"/>
              <a:buChar char="•"/>
            </a:pPr>
            <a:r>
              <a:rPr lang="en-US" sz="2900" dirty="0"/>
              <a:t>Enriched rice and bread</a:t>
            </a:r>
          </a:p>
          <a:p>
            <a:pPr lvl="1">
              <a:buFont typeface="Arial" panose="020B0604020202020204" pitchFamily="34" charset="0"/>
              <a:buChar char="•"/>
            </a:pPr>
            <a:r>
              <a:rPr lang="en-US" sz="2900" dirty="0"/>
              <a:t>Dark Chocolate</a:t>
            </a:r>
          </a:p>
          <a:p>
            <a:pPr lvl="1">
              <a:buFont typeface="Arial" panose="020B0604020202020204" pitchFamily="34" charset="0"/>
              <a:buChar char="•"/>
            </a:pPr>
            <a:r>
              <a:rPr lang="en-US" sz="2900" dirty="0"/>
              <a:t>Fortified Breakfast Cereals</a:t>
            </a:r>
          </a:p>
          <a:p>
            <a:pPr marL="451025" lvl="1" indent="0">
              <a:buNone/>
            </a:pPr>
            <a:endParaRPr lang="en-US" dirty="0"/>
          </a:p>
        </p:txBody>
      </p:sp>
      <p:pic>
        <p:nvPicPr>
          <p:cNvPr id="5" name="Picture 4">
            <a:extLst>
              <a:ext uri="{FF2B5EF4-FFF2-40B4-BE49-F238E27FC236}">
                <a16:creationId xmlns:a16="http://schemas.microsoft.com/office/drawing/2014/main" id="{1938CBDB-E81A-9819-BF52-3CE4602AF267}"/>
              </a:ext>
            </a:extLst>
          </p:cNvPr>
          <p:cNvPicPr>
            <a:picLocks noChangeAspect="1"/>
          </p:cNvPicPr>
          <p:nvPr/>
        </p:nvPicPr>
        <p:blipFill>
          <a:blip r:embed="rId3"/>
          <a:stretch>
            <a:fillRect/>
          </a:stretch>
        </p:blipFill>
        <p:spPr>
          <a:xfrm>
            <a:off x="4037012" y="3276600"/>
            <a:ext cx="2466975" cy="1847850"/>
          </a:xfrm>
          <a:prstGeom prst="rect">
            <a:avLst/>
          </a:prstGeom>
        </p:spPr>
      </p:pic>
      <p:sp>
        <p:nvSpPr>
          <p:cNvPr id="6" name="TextBox 5">
            <a:extLst>
              <a:ext uri="{FF2B5EF4-FFF2-40B4-BE49-F238E27FC236}">
                <a16:creationId xmlns:a16="http://schemas.microsoft.com/office/drawing/2014/main" id="{B4D89A4E-689F-C7E7-958E-FC8851504222}"/>
              </a:ext>
            </a:extLst>
          </p:cNvPr>
          <p:cNvSpPr txBox="1"/>
          <p:nvPr/>
        </p:nvSpPr>
        <p:spPr>
          <a:xfrm>
            <a:off x="2360612" y="5987534"/>
            <a:ext cx="6629400" cy="830997"/>
          </a:xfrm>
          <a:prstGeom prst="rect">
            <a:avLst/>
          </a:prstGeom>
          <a:noFill/>
        </p:spPr>
        <p:txBody>
          <a:bodyPr wrap="square" rtlCol="0">
            <a:spAutoFit/>
          </a:bodyPr>
          <a:lstStyle/>
          <a:p>
            <a:r>
              <a:rPr lang="es-ES" dirty="0"/>
              <a:t>El DRI para personas de 51 años o más es de 10 mg de hierro.</a:t>
            </a:r>
            <a:endParaRPr lang="en-US" dirty="0"/>
          </a:p>
        </p:txBody>
      </p:sp>
    </p:spTree>
    <p:extLst>
      <p:ext uri="{BB962C8B-B14F-4D97-AF65-F5344CB8AC3E}">
        <p14:creationId xmlns:p14="http://schemas.microsoft.com/office/powerpoint/2010/main" val="30244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83CF-5770-6213-CF8C-2E5E5BB46CFA}"/>
              </a:ext>
            </a:extLst>
          </p:cNvPr>
          <p:cNvSpPr>
            <a:spLocks noGrp="1"/>
          </p:cNvSpPr>
          <p:nvPr>
            <p:ph type="title"/>
          </p:nvPr>
        </p:nvSpPr>
        <p:spPr/>
        <p:txBody>
          <a:bodyPr/>
          <a:lstStyle/>
          <a:p>
            <a:pPr algn="ctr"/>
            <a:r>
              <a:rPr lang="en-US" dirty="0" err="1"/>
              <a:t>Tiamina</a:t>
            </a:r>
            <a:r>
              <a:rPr lang="en-US" dirty="0"/>
              <a:t> (B1)</a:t>
            </a:r>
          </a:p>
        </p:txBody>
      </p:sp>
      <p:pic>
        <p:nvPicPr>
          <p:cNvPr id="11" name="Content Placeholder 10">
            <a:extLst>
              <a:ext uri="{FF2B5EF4-FFF2-40B4-BE49-F238E27FC236}">
                <a16:creationId xmlns:a16="http://schemas.microsoft.com/office/drawing/2014/main" id="{F2C88F50-8A31-5FE7-BB04-09E969C7BD6F}"/>
              </a:ext>
            </a:extLst>
          </p:cNvPr>
          <p:cNvPicPr>
            <a:picLocks noGrp="1" noChangeAspect="1"/>
          </p:cNvPicPr>
          <p:nvPr>
            <p:ph sz="half" idx="2"/>
          </p:nvPr>
        </p:nvPicPr>
        <p:blipFill>
          <a:blip r:embed="rId2"/>
          <a:stretch>
            <a:fillRect/>
          </a:stretch>
        </p:blipFill>
        <p:spPr>
          <a:xfrm>
            <a:off x="6844377" y="1371600"/>
            <a:ext cx="4048095" cy="2688569"/>
          </a:xfrm>
        </p:spPr>
      </p:pic>
      <p:sp>
        <p:nvSpPr>
          <p:cNvPr id="8" name="Content Placeholder 7">
            <a:extLst>
              <a:ext uri="{FF2B5EF4-FFF2-40B4-BE49-F238E27FC236}">
                <a16:creationId xmlns:a16="http://schemas.microsoft.com/office/drawing/2014/main" id="{879F7B93-2508-0674-206A-CB6B2B261C73}"/>
              </a:ext>
            </a:extLst>
          </p:cNvPr>
          <p:cNvSpPr>
            <a:spLocks noGrp="1"/>
          </p:cNvSpPr>
          <p:nvPr>
            <p:ph sz="half" idx="1"/>
          </p:nvPr>
        </p:nvSpPr>
        <p:spPr/>
        <p:txBody>
          <a:bodyPr/>
          <a:lstStyle/>
          <a:p>
            <a:r>
              <a:rPr lang="es-ES" dirty="0">
                <a:latin typeface="Times New Roman" panose="02020603050405020304" pitchFamily="18" charset="0"/>
                <a:cs typeface="Times New Roman" panose="02020603050405020304" pitchFamily="18" charset="0"/>
              </a:rPr>
              <a:t>¿Por qué necesitamos tiamina?
Apoya el crecimiento y la función de las células
Ayuda a convertir los alimentos en energía
Apoya un sistema nervioso saludable</a:t>
            </a:r>
            <a:endParaRPr lang="en-US" dirty="0"/>
          </a:p>
        </p:txBody>
      </p:sp>
      <p:pic>
        <p:nvPicPr>
          <p:cNvPr id="12" name="Picture 11">
            <a:extLst>
              <a:ext uri="{FF2B5EF4-FFF2-40B4-BE49-F238E27FC236}">
                <a16:creationId xmlns:a16="http://schemas.microsoft.com/office/drawing/2014/main" id="{CB76F5F4-E803-76D3-C811-E9C4E1E919CC}"/>
              </a:ext>
            </a:extLst>
          </p:cNvPr>
          <p:cNvPicPr>
            <a:picLocks noChangeAspect="1"/>
          </p:cNvPicPr>
          <p:nvPr/>
        </p:nvPicPr>
        <p:blipFill>
          <a:blip r:embed="rId3"/>
          <a:stretch>
            <a:fillRect/>
          </a:stretch>
        </p:blipFill>
        <p:spPr>
          <a:xfrm>
            <a:off x="4951412" y="4212569"/>
            <a:ext cx="2619375" cy="1743075"/>
          </a:xfrm>
          <a:prstGeom prst="rect">
            <a:avLst/>
          </a:prstGeom>
        </p:spPr>
      </p:pic>
      <p:sp>
        <p:nvSpPr>
          <p:cNvPr id="13" name="TextBox 12">
            <a:extLst>
              <a:ext uri="{FF2B5EF4-FFF2-40B4-BE49-F238E27FC236}">
                <a16:creationId xmlns:a16="http://schemas.microsoft.com/office/drawing/2014/main" id="{F6846FB2-0DE3-D344-76E2-6F45C970D0C7}"/>
              </a:ext>
            </a:extLst>
          </p:cNvPr>
          <p:cNvSpPr txBox="1"/>
          <p:nvPr/>
        </p:nvSpPr>
        <p:spPr>
          <a:xfrm>
            <a:off x="3105339" y="6089385"/>
            <a:ext cx="7103873" cy="830997"/>
          </a:xfrm>
          <a:prstGeom prst="rect">
            <a:avLst/>
          </a:prstGeom>
          <a:noFill/>
        </p:spPr>
        <p:txBody>
          <a:bodyPr wrap="square" rtlCol="0">
            <a:spAutoFit/>
          </a:bodyPr>
          <a:lstStyle/>
          <a:p>
            <a:r>
              <a:rPr lang="es-ES" dirty="0"/>
              <a:t>El DRI para personas de 51 años o más es de 1.2 mg de tiamina</a:t>
            </a:r>
            <a:r>
              <a:rPr lang="en-US" dirty="0"/>
              <a:t>.</a:t>
            </a:r>
          </a:p>
        </p:txBody>
      </p:sp>
    </p:spTree>
    <p:extLst>
      <p:ext uri="{BB962C8B-B14F-4D97-AF65-F5344CB8AC3E}">
        <p14:creationId xmlns:p14="http://schemas.microsoft.com/office/powerpoint/2010/main" val="23409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FF58-E175-5DF8-6C2E-1E4BB158EF7D}"/>
              </a:ext>
            </a:extLst>
          </p:cNvPr>
          <p:cNvSpPr>
            <a:spLocks noGrp="1"/>
          </p:cNvSpPr>
          <p:nvPr>
            <p:ph type="title"/>
          </p:nvPr>
        </p:nvSpPr>
        <p:spPr/>
        <p:txBody>
          <a:bodyPr/>
          <a:lstStyle/>
          <a:p>
            <a:pPr algn="ctr"/>
            <a:r>
              <a:rPr lang="en-US" dirty="0" err="1"/>
              <a:t>Niacina</a:t>
            </a:r>
            <a:r>
              <a:rPr lang="en-US" dirty="0"/>
              <a:t> (B3)</a:t>
            </a:r>
          </a:p>
        </p:txBody>
      </p:sp>
      <p:sp>
        <p:nvSpPr>
          <p:cNvPr id="3" name="Content Placeholder 2">
            <a:extLst>
              <a:ext uri="{FF2B5EF4-FFF2-40B4-BE49-F238E27FC236}">
                <a16:creationId xmlns:a16="http://schemas.microsoft.com/office/drawing/2014/main" id="{D8B769BA-0940-F263-728C-98AE1476E323}"/>
              </a:ext>
            </a:extLst>
          </p:cNvPr>
          <p:cNvSpPr>
            <a:spLocks noGrp="1"/>
          </p:cNvSpPr>
          <p:nvPr>
            <p:ph sz="half" idx="1"/>
          </p:nvPr>
        </p:nvSpPr>
        <p:spPr/>
        <p:txBody>
          <a:bodyPr/>
          <a:lstStyle/>
          <a:p>
            <a:r>
              <a:rPr lang="es-ES" dirty="0">
                <a:latin typeface="Times New Roman" panose="02020603050405020304" pitchFamily="18" charset="0"/>
                <a:cs typeface="Times New Roman" panose="02020603050405020304" pitchFamily="18" charset="0"/>
              </a:rPr>
              <a:t>¿Por qué necesitamos niacina?
Ayuda a convertir los alimentos en energía
Ayuda a crear colesterol y grasas
ayuda a crear y reparar el ADN</a:t>
            </a:r>
            <a:endParaRPr lang="en-US" dirty="0"/>
          </a:p>
        </p:txBody>
      </p:sp>
      <p:pic>
        <p:nvPicPr>
          <p:cNvPr id="6" name="Content Placeholder 5">
            <a:extLst>
              <a:ext uri="{FF2B5EF4-FFF2-40B4-BE49-F238E27FC236}">
                <a16:creationId xmlns:a16="http://schemas.microsoft.com/office/drawing/2014/main" id="{A2DB771B-37C4-F3F7-4940-1F1EB7215BBD}"/>
              </a:ext>
            </a:extLst>
          </p:cNvPr>
          <p:cNvPicPr>
            <a:picLocks noGrp="1" noChangeAspect="1"/>
          </p:cNvPicPr>
          <p:nvPr>
            <p:ph sz="half" idx="2"/>
          </p:nvPr>
        </p:nvPicPr>
        <p:blipFill>
          <a:blip r:embed="rId2"/>
          <a:stretch>
            <a:fillRect/>
          </a:stretch>
        </p:blipFill>
        <p:spPr>
          <a:xfrm>
            <a:off x="6572818" y="1524000"/>
            <a:ext cx="4505334" cy="2969009"/>
          </a:xfrm>
          <a:prstGeom prst="rect">
            <a:avLst/>
          </a:prstGeom>
        </p:spPr>
      </p:pic>
      <p:pic>
        <p:nvPicPr>
          <p:cNvPr id="7" name="Picture 6">
            <a:extLst>
              <a:ext uri="{FF2B5EF4-FFF2-40B4-BE49-F238E27FC236}">
                <a16:creationId xmlns:a16="http://schemas.microsoft.com/office/drawing/2014/main" id="{8694F0EF-94CE-7797-6D14-E04784240AB8}"/>
              </a:ext>
            </a:extLst>
          </p:cNvPr>
          <p:cNvPicPr>
            <a:picLocks noChangeAspect="1"/>
          </p:cNvPicPr>
          <p:nvPr/>
        </p:nvPicPr>
        <p:blipFill>
          <a:blip r:embed="rId3"/>
          <a:stretch>
            <a:fillRect/>
          </a:stretch>
        </p:blipFill>
        <p:spPr>
          <a:xfrm>
            <a:off x="4418012" y="4267200"/>
            <a:ext cx="2705100" cy="1685925"/>
          </a:xfrm>
          <a:prstGeom prst="rect">
            <a:avLst/>
          </a:prstGeom>
        </p:spPr>
      </p:pic>
      <p:pic>
        <p:nvPicPr>
          <p:cNvPr id="12" name="Picture 11">
            <a:extLst>
              <a:ext uri="{FF2B5EF4-FFF2-40B4-BE49-F238E27FC236}">
                <a16:creationId xmlns:a16="http://schemas.microsoft.com/office/drawing/2014/main" id="{B001AFC7-FB83-8695-A9C3-58DDEA014CCF}"/>
              </a:ext>
            </a:extLst>
          </p:cNvPr>
          <p:cNvPicPr>
            <a:picLocks noChangeAspect="1"/>
          </p:cNvPicPr>
          <p:nvPr/>
        </p:nvPicPr>
        <p:blipFill>
          <a:blip r:embed="rId4"/>
          <a:stretch>
            <a:fillRect/>
          </a:stretch>
        </p:blipFill>
        <p:spPr>
          <a:xfrm>
            <a:off x="2589212" y="6172200"/>
            <a:ext cx="6163590" cy="493819"/>
          </a:xfrm>
          <a:prstGeom prst="rect">
            <a:avLst/>
          </a:prstGeom>
        </p:spPr>
      </p:pic>
    </p:spTree>
    <p:extLst>
      <p:ext uri="{BB962C8B-B14F-4D97-AF65-F5344CB8AC3E}">
        <p14:creationId xmlns:p14="http://schemas.microsoft.com/office/powerpoint/2010/main" val="4045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AB84-5298-EF82-C3BB-9FBCBC95C5E7}"/>
              </a:ext>
            </a:extLst>
          </p:cNvPr>
          <p:cNvSpPr>
            <a:spLocks noGrp="1"/>
          </p:cNvSpPr>
          <p:nvPr>
            <p:ph type="title"/>
          </p:nvPr>
        </p:nvSpPr>
        <p:spPr/>
        <p:txBody>
          <a:bodyPr/>
          <a:lstStyle/>
          <a:p>
            <a:pPr algn="ctr"/>
            <a:r>
              <a:rPr lang="en-US" dirty="0" err="1"/>
              <a:t>Riboflavina</a:t>
            </a:r>
            <a:r>
              <a:rPr lang="en-US" dirty="0"/>
              <a:t> (B2)</a:t>
            </a:r>
          </a:p>
        </p:txBody>
      </p:sp>
      <p:sp>
        <p:nvSpPr>
          <p:cNvPr id="3" name="Content Placeholder 2">
            <a:extLst>
              <a:ext uri="{FF2B5EF4-FFF2-40B4-BE49-F238E27FC236}">
                <a16:creationId xmlns:a16="http://schemas.microsoft.com/office/drawing/2014/main" id="{F8215CB2-F250-9FF4-C344-2C8C13221732}"/>
              </a:ext>
            </a:extLst>
          </p:cNvPr>
          <p:cNvSpPr>
            <a:spLocks noGrp="1"/>
          </p:cNvSpPr>
          <p:nvPr>
            <p:ph sz="half" idx="1"/>
          </p:nvPr>
        </p:nvSpPr>
        <p:spPr/>
        <p:txBody>
          <a:bodyPr>
            <a:normAutofit fontScale="85000" lnSpcReduction="20000"/>
          </a:bodyPr>
          <a:lstStyle/>
          <a:p>
            <a:r>
              <a:rPr lang="es-ES" dirty="0">
                <a:latin typeface="Times New Roman" panose="02020603050405020304" pitchFamily="18" charset="0"/>
                <a:cs typeface="Times New Roman" panose="02020603050405020304" pitchFamily="18" charset="0"/>
              </a:rPr>
              <a:t>¿Por qué necesitamos Riboflavina?
Ayuda a convertir los alimentos en energía
Ayuda a descomponer las grasas, los esteroides y los medicamentos
implicado en el crecimiento celular</a:t>
            </a:r>
            <a:endParaRPr lang="en-US" dirty="0"/>
          </a:p>
        </p:txBody>
      </p:sp>
      <p:sp>
        <p:nvSpPr>
          <p:cNvPr id="4" name="Content Placeholder 3">
            <a:extLst>
              <a:ext uri="{FF2B5EF4-FFF2-40B4-BE49-F238E27FC236}">
                <a16:creationId xmlns:a16="http://schemas.microsoft.com/office/drawing/2014/main" id="{FB5491D6-8B53-AE74-4DCC-03222F507DBF}"/>
              </a:ext>
            </a:extLst>
          </p:cNvPr>
          <p:cNvSpPr>
            <a:spLocks noGrp="1"/>
          </p:cNvSpPr>
          <p:nvPr>
            <p:ph sz="half" idx="2"/>
          </p:nvPr>
        </p:nvSpPr>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Food Sources:</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dairy milk</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yogurt</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Cheese</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eggs</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lean beef and pork</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organ meats</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chicken breasts</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salmon</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almonds</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spinach</a:t>
            </a:r>
          </a:p>
          <a:p>
            <a:pPr marL="736775"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fortified cereal and bread</a:t>
            </a:r>
            <a:endParaRPr lang="en-US" dirty="0"/>
          </a:p>
        </p:txBody>
      </p:sp>
      <p:pic>
        <p:nvPicPr>
          <p:cNvPr id="5" name="Picture 4">
            <a:extLst>
              <a:ext uri="{FF2B5EF4-FFF2-40B4-BE49-F238E27FC236}">
                <a16:creationId xmlns:a16="http://schemas.microsoft.com/office/drawing/2014/main" id="{63F42264-7B6A-3284-04C5-B78B986EED4A}"/>
              </a:ext>
            </a:extLst>
          </p:cNvPr>
          <p:cNvPicPr>
            <a:picLocks noChangeAspect="1"/>
          </p:cNvPicPr>
          <p:nvPr/>
        </p:nvPicPr>
        <p:blipFill>
          <a:blip r:embed="rId2"/>
          <a:stretch>
            <a:fillRect/>
          </a:stretch>
        </p:blipFill>
        <p:spPr>
          <a:xfrm>
            <a:off x="3808412" y="4114800"/>
            <a:ext cx="2619375" cy="1743075"/>
          </a:xfrm>
          <a:prstGeom prst="rect">
            <a:avLst/>
          </a:prstGeom>
        </p:spPr>
      </p:pic>
      <p:sp>
        <p:nvSpPr>
          <p:cNvPr id="6" name="TextBox 5">
            <a:extLst>
              <a:ext uri="{FF2B5EF4-FFF2-40B4-BE49-F238E27FC236}">
                <a16:creationId xmlns:a16="http://schemas.microsoft.com/office/drawing/2014/main" id="{D8486CCB-F028-6EE7-8D7D-E9665230C658}"/>
              </a:ext>
            </a:extLst>
          </p:cNvPr>
          <p:cNvSpPr txBox="1"/>
          <p:nvPr/>
        </p:nvSpPr>
        <p:spPr>
          <a:xfrm>
            <a:off x="2055812" y="6093767"/>
            <a:ext cx="7471451" cy="830997"/>
          </a:xfrm>
          <a:prstGeom prst="rect">
            <a:avLst/>
          </a:prstGeom>
          <a:noFill/>
        </p:spPr>
        <p:txBody>
          <a:bodyPr wrap="square" rtlCol="0">
            <a:spAutoFit/>
          </a:bodyPr>
          <a:lstStyle/>
          <a:p>
            <a:r>
              <a:rPr lang="es-ES" dirty="0"/>
              <a:t>El DRI para personas de 51 años o más es de 1,3 mg de riboflavina.</a:t>
            </a:r>
            <a:endParaRPr lang="en-US" dirty="0"/>
          </a:p>
        </p:txBody>
      </p:sp>
    </p:spTree>
    <p:extLst>
      <p:ext uri="{BB962C8B-B14F-4D97-AF65-F5344CB8AC3E}">
        <p14:creationId xmlns:p14="http://schemas.microsoft.com/office/powerpoint/2010/main" val="272582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5797-4D04-3BAF-045B-811760DC8778}"/>
              </a:ext>
            </a:extLst>
          </p:cNvPr>
          <p:cNvSpPr>
            <a:spLocks noGrp="1"/>
          </p:cNvSpPr>
          <p:nvPr>
            <p:ph type="title"/>
          </p:nvPr>
        </p:nvSpPr>
        <p:spPr/>
        <p:txBody>
          <a:bodyPr/>
          <a:lstStyle/>
          <a:p>
            <a:pPr algn="ctr"/>
            <a:r>
              <a:rPr lang="en-US" dirty="0" err="1"/>
              <a:t>Fósforo</a:t>
            </a:r>
            <a:endParaRPr lang="en-US" dirty="0"/>
          </a:p>
        </p:txBody>
      </p:sp>
      <p:sp>
        <p:nvSpPr>
          <p:cNvPr id="3" name="Content Placeholder 2">
            <a:extLst>
              <a:ext uri="{FF2B5EF4-FFF2-40B4-BE49-F238E27FC236}">
                <a16:creationId xmlns:a16="http://schemas.microsoft.com/office/drawing/2014/main" id="{8194EEE0-56FC-3FD6-2D6B-6841653BDE1A}"/>
              </a:ext>
            </a:extLst>
          </p:cNvPr>
          <p:cNvSpPr>
            <a:spLocks noGrp="1"/>
          </p:cNvSpPr>
          <p:nvPr>
            <p:ph sz="half" idx="1"/>
          </p:nvPr>
        </p:nvSpPr>
        <p:spPr/>
        <p:txBody>
          <a:bodyPr>
            <a:normAutofit fontScale="55000" lnSpcReduction="20000"/>
          </a:bodyPr>
          <a:lstStyle/>
          <a:p>
            <a:r>
              <a:rPr lang="es-ES" sz="3600" dirty="0">
                <a:latin typeface="Times New Roman" panose="02020603050405020304" pitchFamily="18" charset="0"/>
                <a:cs typeface="Times New Roman" panose="02020603050405020304" pitchFamily="18" charset="0"/>
              </a:rPr>
              <a:t>¿Por qué necesitamos fósforo?
es un elemento clave de los huesos, los dientes y las membranas celulares
Activa las enzimas
mantiene el pH de la sangre en el rango normal
Regula la función nerviosa y muscular</a:t>
            </a:r>
            <a:endParaRPr lang="en-US" dirty="0"/>
          </a:p>
        </p:txBody>
      </p:sp>
      <p:sp>
        <p:nvSpPr>
          <p:cNvPr id="4" name="Content Placeholder 3">
            <a:extLst>
              <a:ext uri="{FF2B5EF4-FFF2-40B4-BE49-F238E27FC236}">
                <a16:creationId xmlns:a16="http://schemas.microsoft.com/office/drawing/2014/main" id="{6D22D9D2-75ED-BAD6-B8D0-98B0D5184D6C}"/>
              </a:ext>
            </a:extLst>
          </p:cNvPr>
          <p:cNvSpPr>
            <a:spLocks noGrp="1"/>
          </p:cNvSpPr>
          <p:nvPr>
            <p:ph sz="half" idx="2"/>
          </p:nvPr>
        </p:nvSpPr>
        <p:spPr/>
        <p:txBody>
          <a:bodyPr>
            <a:normAutofit fontScale="55000" lnSpcReduction="20000"/>
          </a:bodyPr>
          <a:lstStyle/>
          <a:p>
            <a:r>
              <a:rPr lang="en-US" dirty="0">
                <a:latin typeface="Times New Roman" panose="02020603050405020304" pitchFamily="18" charset="0"/>
                <a:cs typeface="Times New Roman" panose="02020603050405020304" pitchFamily="18" charset="0"/>
              </a:rPr>
              <a:t>Food Sources: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dairy: milk, yogurt, cheese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salmon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beef</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poultry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pork</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legumes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nuts and seeds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whole wheat breads and cereals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asparagus, tomatoes, cauliflower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some processed foods such as deli meat, bacon, soda</a:t>
            </a:r>
          </a:p>
          <a:p>
            <a:endParaRPr lang="en-US" dirty="0"/>
          </a:p>
        </p:txBody>
      </p:sp>
      <p:pic>
        <p:nvPicPr>
          <p:cNvPr id="5" name="Picture 4">
            <a:extLst>
              <a:ext uri="{FF2B5EF4-FFF2-40B4-BE49-F238E27FC236}">
                <a16:creationId xmlns:a16="http://schemas.microsoft.com/office/drawing/2014/main" id="{5723F18C-EA3A-DC16-834E-1008B689E27D}"/>
              </a:ext>
            </a:extLst>
          </p:cNvPr>
          <p:cNvPicPr>
            <a:picLocks noChangeAspect="1"/>
          </p:cNvPicPr>
          <p:nvPr/>
        </p:nvPicPr>
        <p:blipFill>
          <a:blip r:embed="rId2"/>
          <a:stretch>
            <a:fillRect/>
          </a:stretch>
        </p:blipFill>
        <p:spPr>
          <a:xfrm>
            <a:off x="9371012" y="152400"/>
            <a:ext cx="2143125" cy="2143125"/>
          </a:xfrm>
          <a:prstGeom prst="rect">
            <a:avLst/>
          </a:prstGeom>
        </p:spPr>
      </p:pic>
      <p:sp>
        <p:nvSpPr>
          <p:cNvPr id="6" name="TextBox 5">
            <a:extLst>
              <a:ext uri="{FF2B5EF4-FFF2-40B4-BE49-F238E27FC236}">
                <a16:creationId xmlns:a16="http://schemas.microsoft.com/office/drawing/2014/main" id="{BCBD8CD3-C955-ADEB-1811-D3D3237F8990}"/>
              </a:ext>
            </a:extLst>
          </p:cNvPr>
          <p:cNvSpPr txBox="1"/>
          <p:nvPr/>
        </p:nvSpPr>
        <p:spPr>
          <a:xfrm>
            <a:off x="2208212" y="6127234"/>
            <a:ext cx="7768707" cy="830997"/>
          </a:xfrm>
          <a:prstGeom prst="rect">
            <a:avLst/>
          </a:prstGeom>
          <a:noFill/>
        </p:spPr>
        <p:txBody>
          <a:bodyPr wrap="square" rtlCol="0">
            <a:spAutoFit/>
          </a:bodyPr>
          <a:lstStyle/>
          <a:p>
            <a:r>
              <a:rPr lang="es-ES" dirty="0"/>
              <a:t>El DRI para personas de 51 años o más es de 700 mg de fósforo</a:t>
            </a:r>
            <a:r>
              <a:rPr lang="en-US" dirty="0"/>
              <a:t>.</a:t>
            </a:r>
          </a:p>
        </p:txBody>
      </p:sp>
    </p:spTree>
    <p:extLst>
      <p:ext uri="{BB962C8B-B14F-4D97-AF65-F5344CB8AC3E}">
        <p14:creationId xmlns:p14="http://schemas.microsoft.com/office/powerpoint/2010/main" val="69459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81BDB-C907-3664-8845-539E8D67AE4D}"/>
              </a:ext>
            </a:extLst>
          </p:cNvPr>
          <p:cNvSpPr>
            <a:spLocks noGrp="1"/>
          </p:cNvSpPr>
          <p:nvPr>
            <p:ph type="title"/>
          </p:nvPr>
        </p:nvSpPr>
        <p:spPr>
          <a:xfrm>
            <a:off x="1446212" y="152400"/>
            <a:ext cx="9751060" cy="1295400"/>
          </a:xfrm>
        </p:spPr>
        <p:txBody>
          <a:bodyPr/>
          <a:lstStyle/>
          <a:p>
            <a:r>
              <a:rPr lang="en-US" dirty="0" err="1"/>
              <a:t>Referencias</a:t>
            </a:r>
            <a:endParaRPr lang="en-US" dirty="0"/>
          </a:p>
        </p:txBody>
      </p:sp>
      <p:sp>
        <p:nvSpPr>
          <p:cNvPr id="6" name="Content Placeholder 5">
            <a:extLst>
              <a:ext uri="{FF2B5EF4-FFF2-40B4-BE49-F238E27FC236}">
                <a16:creationId xmlns:a16="http://schemas.microsoft.com/office/drawing/2014/main" id="{2F40973A-C83A-6500-F576-A0E3B7641139}"/>
              </a:ext>
            </a:extLst>
          </p:cNvPr>
          <p:cNvSpPr>
            <a:spLocks noGrp="1"/>
          </p:cNvSpPr>
          <p:nvPr>
            <p:ph idx="1"/>
          </p:nvPr>
        </p:nvSpPr>
        <p:spPr/>
        <p:txBody>
          <a:bodyPr>
            <a:normAutofit fontScale="62500" lnSpcReduction="20000"/>
          </a:bodyPr>
          <a:lstStyle/>
          <a:p>
            <a:pPr marL="0" indent="0">
              <a:buNone/>
            </a:pPr>
            <a:r>
              <a:rPr lang="en-US" sz="2800" dirty="0"/>
              <a:t>Mayo Clinic Staff. Trans fat is double trouble for heart health. Available at: </a:t>
            </a:r>
            <a:r>
              <a:rPr lang="en-US" sz="2800" dirty="0">
                <a:hlinkClick r:id="rId2"/>
              </a:rPr>
              <a:t>https://www.mayoclinic.org/diseases-conditions/high-blood-cholesterol/in-depth/trans-fat/art-20046114</a:t>
            </a:r>
            <a:r>
              <a:rPr lang="en-US" sz="2800" dirty="0"/>
              <a:t> Accessed on September 25, 2023.</a:t>
            </a:r>
          </a:p>
          <a:p>
            <a:pPr marL="0" indent="0">
              <a:buNone/>
            </a:pPr>
            <a:r>
              <a:rPr lang="en-US" sz="2800" dirty="0"/>
              <a:t>Mayo Clinic Staff. Dietary fat: Know which to choose. Available at: </a:t>
            </a:r>
            <a:r>
              <a:rPr lang="en-US" sz="2800" dirty="0">
                <a:hlinkClick r:id="rId3"/>
              </a:rPr>
              <a:t>https://www.mayoclinic.org/healthy-lifestyle/nutrition-and-healthy-eating/in-depth/fat/art-20045550 Accessed on September 27</a:t>
            </a:r>
            <a:r>
              <a:rPr lang="en-US" sz="2800" dirty="0"/>
              <a:t>, 2023.</a:t>
            </a:r>
          </a:p>
          <a:p>
            <a:pPr marL="0" indent="0">
              <a:buNone/>
            </a:pPr>
            <a:r>
              <a:rPr lang="en-US" sz="2800" dirty="0">
                <a:latin typeface="Arial" panose="020B0604020202020204" pitchFamily="34" charset="0"/>
                <a:cs typeface="Arial" panose="020B0604020202020204" pitchFamily="34" charset="0"/>
              </a:rPr>
              <a:t>Dietary Guidelines for Americans. 2020-2025. Make Every Bite Count with the Dietary Guidelines. Available at: </a:t>
            </a:r>
            <a:r>
              <a:rPr lang="en-US" sz="2800" dirty="0">
                <a:latin typeface="Arial" panose="020B0604020202020204" pitchFamily="34" charset="0"/>
                <a:cs typeface="Arial" panose="020B0604020202020204" pitchFamily="34" charset="0"/>
                <a:hlinkClick r:id="rId4"/>
              </a:rPr>
              <a:t>Dietary Guidelines for Americans, 2020-2025</a:t>
            </a:r>
            <a:r>
              <a:rPr lang="en-US" sz="2800" dirty="0">
                <a:latin typeface="Arial" panose="020B0604020202020204" pitchFamily="34" charset="0"/>
                <a:cs typeface="Arial" panose="020B0604020202020204" pitchFamily="34" charset="0"/>
              </a:rPr>
              <a:t>. Accessed on September 25, 2023.</a:t>
            </a:r>
          </a:p>
          <a:p>
            <a:pPr marL="0" indent="0">
              <a:buNone/>
            </a:pPr>
            <a:r>
              <a:rPr lang="en-US" sz="2800" dirty="0"/>
              <a:t>The Nutrition Source. Vitamin A. Available at: </a:t>
            </a:r>
            <a:r>
              <a:rPr lang="en-US" sz="2800" dirty="0">
                <a:hlinkClick r:id="rId5"/>
              </a:rPr>
              <a:t>https://www.hsph.harvard.edu/nutritionsource/vitamin-a/</a:t>
            </a:r>
            <a:r>
              <a:rPr lang="en-US" sz="2800" dirty="0"/>
              <a:t> Accessed on September 26, 2023.</a:t>
            </a:r>
          </a:p>
          <a:p>
            <a:pPr marL="0" indent="0">
              <a:buNone/>
            </a:pPr>
            <a:r>
              <a:rPr lang="en-US" sz="2800" dirty="0"/>
              <a:t>The Nutrition Source. Vitamin C. Available at: </a:t>
            </a:r>
            <a:r>
              <a:rPr lang="en-US" sz="2800" dirty="0">
                <a:hlinkClick r:id="rId6"/>
              </a:rPr>
              <a:t>https://www.hsph.harvard.edu/nutritionsource/vitamin-c/</a:t>
            </a:r>
            <a:r>
              <a:rPr lang="en-US" sz="2800" dirty="0"/>
              <a:t> Accessed on September 26, 2023.</a:t>
            </a:r>
          </a:p>
          <a:p>
            <a:pPr marL="0" indent="0">
              <a:buNone/>
            </a:pPr>
            <a:r>
              <a:rPr lang="en-US" sz="2800" dirty="0"/>
              <a:t>Bernstein, M. and Munoz, N. (2020) </a:t>
            </a:r>
            <a:r>
              <a:rPr lang="en-US" sz="2800" u="sng" dirty="0"/>
              <a:t>Nutrition for the Older Adult</a:t>
            </a:r>
            <a:r>
              <a:rPr lang="en-US" sz="2800" dirty="0"/>
              <a:t>, 3</a:t>
            </a:r>
            <a:r>
              <a:rPr lang="en-US" sz="2800" baseline="30000" dirty="0"/>
              <a:t>rd</a:t>
            </a:r>
            <a:r>
              <a:rPr lang="en-US" sz="2800" dirty="0"/>
              <a:t> Edition.</a:t>
            </a:r>
            <a:endParaRPr lang="en-US" sz="2800" u="sng" dirty="0"/>
          </a:p>
          <a:p>
            <a:endParaRPr lang="en-US" dirty="0"/>
          </a:p>
        </p:txBody>
      </p:sp>
    </p:spTree>
    <p:extLst>
      <p:ext uri="{BB962C8B-B14F-4D97-AF65-F5344CB8AC3E}">
        <p14:creationId xmlns:p14="http://schemas.microsoft.com/office/powerpoint/2010/main" val="86034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7BA6-EC63-C9C0-C06A-9DF155BFFF3E}"/>
              </a:ext>
            </a:extLst>
          </p:cNvPr>
          <p:cNvSpPr>
            <a:spLocks noGrp="1"/>
          </p:cNvSpPr>
          <p:nvPr>
            <p:ph type="title"/>
          </p:nvPr>
        </p:nvSpPr>
        <p:spPr>
          <a:xfrm>
            <a:off x="1218883" y="152400"/>
            <a:ext cx="9751060" cy="1295400"/>
          </a:xfrm>
        </p:spPr>
        <p:txBody>
          <a:bodyPr anchor="b">
            <a:normAutofit/>
          </a:bodyPr>
          <a:lstStyle/>
          <a:p>
            <a:r>
              <a:rPr lang="en-US" dirty="0" err="1"/>
              <a:t>Menús</a:t>
            </a:r>
            <a:r>
              <a:rPr lang="en-US" dirty="0"/>
              <a:t> </a:t>
            </a:r>
            <a:r>
              <a:rPr lang="en-US" dirty="0" err="1"/>
              <a:t>Especiales</a:t>
            </a:r>
            <a:endParaRPr lang="en-US" dirty="0"/>
          </a:p>
        </p:txBody>
      </p:sp>
      <p:pic>
        <p:nvPicPr>
          <p:cNvPr id="2050" name="Picture 2" descr="Kosher Cooking: Here's Everything You Need to Know">
            <a:extLst>
              <a:ext uri="{FF2B5EF4-FFF2-40B4-BE49-F238E27FC236}">
                <a16:creationId xmlns:a16="http://schemas.microsoft.com/office/drawing/2014/main" id="{8B8D3FF7-C51D-4C0F-E02E-011BA935B7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51412" y="336243"/>
            <a:ext cx="3380973" cy="3051329"/>
          </a:xfrm>
          <a:prstGeom prst="rect">
            <a:avLst/>
          </a:prstGeom>
          <a:solidFill>
            <a:srgbClr val="FFFFFF"/>
          </a:solidFill>
        </p:spPr>
      </p:pic>
      <p:sp>
        <p:nvSpPr>
          <p:cNvPr id="3" name="Content Placeholder 2">
            <a:extLst>
              <a:ext uri="{FF2B5EF4-FFF2-40B4-BE49-F238E27FC236}">
                <a16:creationId xmlns:a16="http://schemas.microsoft.com/office/drawing/2014/main" id="{1BEB892C-EA96-AD8E-5DDD-43B8B2203924}"/>
              </a:ext>
            </a:extLst>
          </p:cNvPr>
          <p:cNvSpPr>
            <a:spLocks noGrp="1"/>
          </p:cNvSpPr>
          <p:nvPr>
            <p:ph type="body" sz="half" idx="2"/>
          </p:nvPr>
        </p:nvSpPr>
        <p:spPr>
          <a:xfrm>
            <a:off x="1218883" y="1600202"/>
            <a:ext cx="3453500" cy="4571999"/>
          </a:xfrm>
        </p:spPr>
        <p:txBody>
          <a:bodyPr>
            <a:normAutofit lnSpcReduction="10000"/>
          </a:bodyPr>
          <a:lstStyle/>
          <a:p>
            <a:r>
              <a:rPr lang="es-ES" sz="1500" dirty="0"/>
              <a:t>Cuando sea factible y apropiado, proporcionar un menú especial para satisfacer las necesidades dietéticas especiales que surjan de los requisitos de salud, religiosos o étnicos del consumidor.</a:t>
            </a:r>
          </a:p>
          <a:p>
            <a:r>
              <a:rPr lang="es-ES" sz="1500" dirty="0"/>
              <a:t>La viabilidad y la idoneidad están determinadas por</a:t>
            </a:r>
          </a:p>
          <a:p>
            <a:r>
              <a:rPr lang="es-ES" sz="1500" dirty="0"/>
              <a:t>:Un número suficiente de personas necesita los menús especiales para que su preparación sea práctica</a:t>
            </a:r>
            <a:endParaRPr lang="en-US" sz="1500" dirty="0">
              <a:solidFill>
                <a:schemeClr val="accent1">
                  <a:lumMod val="75000"/>
                </a:schemeClr>
              </a:solidFill>
            </a:endParaRPr>
          </a:p>
          <a:p>
            <a:pPr lvl="1"/>
            <a:r>
              <a:rPr lang="es-ES" sz="1500" dirty="0">
                <a:solidFill>
                  <a:schemeClr val="accent1">
                    <a:lumMod val="75000"/>
                  </a:schemeClr>
                </a:solidFill>
              </a:rPr>
              <a:t>La comida y la habilidad necesarias para preparar el menú especial están disponibles para el programa</a:t>
            </a:r>
          </a:p>
          <a:p>
            <a:pPr lvl="1"/>
            <a:r>
              <a:rPr lang="es-ES" sz="1500" dirty="0">
                <a:solidFill>
                  <a:schemeClr val="accent1">
                    <a:lumMod val="75000"/>
                  </a:schemeClr>
                </a:solidFill>
              </a:rPr>
              <a:t>El menú especial no afecta negativamente el presupuesto del programa</a:t>
            </a:r>
            <a:endParaRPr lang="en-US" sz="1500" dirty="0">
              <a:solidFill>
                <a:schemeClr val="accent1">
                  <a:lumMod val="75000"/>
                </a:schemeClr>
              </a:solidFill>
            </a:endParaRPr>
          </a:p>
        </p:txBody>
      </p:sp>
      <p:pic>
        <p:nvPicPr>
          <p:cNvPr id="2054" name="Picture 6">
            <a:extLst>
              <a:ext uri="{FF2B5EF4-FFF2-40B4-BE49-F238E27FC236}">
                <a16:creationId xmlns:a16="http://schemas.microsoft.com/office/drawing/2014/main" id="{60933A37-3283-6BDB-EC4E-E41B2833E9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2812" y="25908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0B76D-6B2D-5A52-B23F-0E3FF85DA99D}"/>
              </a:ext>
            </a:extLst>
          </p:cNvPr>
          <p:cNvSpPr>
            <a:spLocks noGrp="1"/>
          </p:cNvSpPr>
          <p:nvPr>
            <p:ph idx="1"/>
          </p:nvPr>
        </p:nvSpPr>
        <p:spPr>
          <a:xfrm>
            <a:off x="1218883" y="1981200"/>
            <a:ext cx="8142604" cy="3200400"/>
          </a:xfrm>
        </p:spPr>
        <p:txBody>
          <a:bodyPr/>
          <a:lstStyle/>
          <a:p>
            <a:r>
              <a:rPr lang="es-ES" dirty="0"/>
              <a:t>El portal de proveedores estará protegido por contraseña pronto
Notificará a los proveedores la fecha
2 de enero de 2024 Los menús aprobados por OLD GN se eliminarán del sitio web</a:t>
            </a:r>
            <a:endParaRPr lang="en-US" dirty="0"/>
          </a:p>
        </p:txBody>
      </p:sp>
      <p:pic>
        <p:nvPicPr>
          <p:cNvPr id="1028" name="Picture 4" descr="MAYA COACHING CENTRE: COMMERCE , FINANCE &amp; CO OPERATIVE SECTOR NEWS AND JOBS">
            <a:extLst>
              <a:ext uri="{FF2B5EF4-FFF2-40B4-BE49-F238E27FC236}">
                <a16:creationId xmlns:a16="http://schemas.microsoft.com/office/drawing/2014/main" id="{54E9BED5-F452-0EAF-EEE7-1CB8F646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2" y="-25400"/>
            <a:ext cx="72294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8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62,529 Question Answer Stock Illustrations, Cliparts and Royalty Free Question  Answer Vectors">
            <a:extLst>
              <a:ext uri="{FF2B5EF4-FFF2-40B4-BE49-F238E27FC236}">
                <a16:creationId xmlns:a16="http://schemas.microsoft.com/office/drawing/2014/main" id="{A0E6EC58-E019-58EB-5093-2D6490CC50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9212" y="1143000"/>
            <a:ext cx="635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Quiz Time&quot; Images – Browse 748 Stock Photos, Vectors, and Video | Adobe  Stock">
            <a:extLst>
              <a:ext uri="{FF2B5EF4-FFF2-40B4-BE49-F238E27FC236}">
                <a16:creationId xmlns:a16="http://schemas.microsoft.com/office/drawing/2014/main" id="{73B687E3-EFE2-4F98-9F57-86BCB840BE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0126" y="1371600"/>
            <a:ext cx="7408572"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C2F3-9163-7C47-1A00-2DD9861B8EF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F38251C-7F7D-8622-29D9-B1D6B799EB93}"/>
              </a:ext>
            </a:extLst>
          </p:cNvPr>
          <p:cNvSpPr>
            <a:spLocks noGrp="1"/>
          </p:cNvSpPr>
          <p:nvPr>
            <p:ph idx="1"/>
          </p:nvPr>
        </p:nvSpPr>
        <p:spPr/>
        <p:txBody>
          <a:bodyPr>
            <a:normAutofit/>
          </a:bodyPr>
          <a:lstStyle/>
          <a:p>
            <a:pPr marL="228600" indent="-228600">
              <a:buAutoNum type="arabicPeriod"/>
            </a:pPr>
            <a:r>
              <a:rPr lang="en-US" sz="1200" dirty="0">
                <a:latin typeface="Arial" panose="020B0604020202020204" pitchFamily="34" charset="0"/>
                <a:cs typeface="Arial" panose="020B0604020202020204" pitchFamily="34" charset="0"/>
              </a:rPr>
              <a:t>Dietary Guidelines for Americans. 2020-2025. Make Every Bite Count with the Dietary Guidelines. Available at: </a:t>
            </a:r>
            <a:r>
              <a:rPr lang="en-US" sz="1200" dirty="0">
                <a:latin typeface="Arial" panose="020B0604020202020204" pitchFamily="34" charset="0"/>
                <a:cs typeface="Arial" panose="020B0604020202020204" pitchFamily="34" charset="0"/>
                <a:hlinkClick r:id="rId2"/>
              </a:rPr>
              <a:t>Dietary Guidelines for Americans, 2020-2025</a:t>
            </a:r>
            <a:r>
              <a:rPr lang="en-US" sz="1200" dirty="0">
                <a:latin typeface="Arial" panose="020B0604020202020204" pitchFamily="34" charset="0"/>
                <a:cs typeface="Arial" panose="020B0604020202020204" pitchFamily="34" charset="0"/>
              </a:rPr>
              <a:t>. Access on January 10,2023. </a:t>
            </a:r>
          </a:p>
          <a:p>
            <a:pPr marL="228600" indent="-228600">
              <a:buAutoNum type="arabicPeriod"/>
            </a:pPr>
            <a:r>
              <a:rPr lang="en-US" sz="1200" dirty="0">
                <a:latin typeface="Arial" panose="020B0604020202020204" pitchFamily="34" charset="0"/>
                <a:cs typeface="Arial" panose="020B0604020202020204" pitchFamily="34" charset="0"/>
              </a:rPr>
              <a:t>Mayo Clinic Staff. Healthy Lifestyle: Nutrition and healthy eating. Available at: </a:t>
            </a:r>
            <a:r>
              <a:rPr lang="en-US" sz="1200" dirty="0">
                <a:latin typeface="Arial" panose="020B0604020202020204" pitchFamily="34" charset="0"/>
                <a:cs typeface="Arial" panose="020B0604020202020204" pitchFamily="34" charset="0"/>
                <a:hlinkClick r:id="rId3"/>
              </a:rPr>
              <a:t>Dietary fiber: Essential for a healthy diet - Mayo Clinic</a:t>
            </a:r>
            <a:r>
              <a:rPr lang="en-US" sz="1200" dirty="0">
                <a:latin typeface="Arial" panose="020B0604020202020204" pitchFamily="34" charset="0"/>
                <a:cs typeface="Arial" panose="020B0604020202020204" pitchFamily="34" charset="0"/>
              </a:rPr>
              <a:t>. Accessed on January 10, 2023. </a:t>
            </a:r>
          </a:p>
          <a:p>
            <a:pPr marL="228600" indent="-228600">
              <a:buAutoNum type="arabicPeriod"/>
            </a:pPr>
            <a:r>
              <a:rPr lang="en-US" sz="1200" dirty="0">
                <a:latin typeface="Arial" panose="020B0604020202020204" pitchFamily="34" charset="0"/>
                <a:cs typeface="Arial" panose="020B0604020202020204" pitchFamily="34" charset="0"/>
              </a:rPr>
              <a:t>American Heart Association. How much sodium should I eat per day? Available at: </a:t>
            </a:r>
            <a:r>
              <a:rPr lang="en-US" sz="1200" dirty="0">
                <a:latin typeface="Arial" panose="020B0604020202020204" pitchFamily="34" charset="0"/>
                <a:cs typeface="Arial" panose="020B0604020202020204" pitchFamily="34" charset="0"/>
                <a:hlinkClick r:id="rId4"/>
              </a:rPr>
              <a:t>https://www.heart.org/en/healthy-living/healthy-eating/eat-smart/sodium/how-much-sodium-should-i-eat-per-day</a:t>
            </a:r>
            <a:r>
              <a:rPr lang="en-US" sz="1200" dirty="0">
                <a:latin typeface="Arial" panose="020B0604020202020204" pitchFamily="34" charset="0"/>
                <a:cs typeface="Arial" panose="020B0604020202020204" pitchFamily="34" charset="0"/>
              </a:rPr>
              <a:t>. Accessed on January 10, 2023. </a:t>
            </a:r>
          </a:p>
          <a:p>
            <a:pPr marL="228600" indent="-228600">
              <a:buAutoNum type="arabicPeriod"/>
            </a:pPr>
            <a:r>
              <a:rPr lang="en-US" sz="1200" dirty="0">
                <a:latin typeface="Arial" panose="020B0604020202020204" pitchFamily="34" charset="0"/>
                <a:cs typeface="Arial" panose="020B0604020202020204" pitchFamily="34" charset="0"/>
              </a:rPr>
              <a:t>Mayo Clinic Staff Healthy Lifestyle: Nutrition and Healthy Eating: Sodium: how to tame your salt habit. Available at: </a:t>
            </a:r>
            <a:r>
              <a:rPr lang="en-US" sz="1200" dirty="0">
                <a:latin typeface="Arial" panose="020B0604020202020204" pitchFamily="34" charset="0"/>
                <a:cs typeface="Arial" panose="020B0604020202020204" pitchFamily="34" charset="0"/>
                <a:hlinkClick r:id="rId5"/>
              </a:rPr>
              <a:t>https://www.mayoclinic.org/healthy-lifestyle/nutrition-and-healthy-eating/in-depth/sodium/art-20045479</a:t>
            </a:r>
            <a:r>
              <a:rPr lang="en-US" sz="1200" dirty="0">
                <a:latin typeface="Arial" panose="020B0604020202020204" pitchFamily="34" charset="0"/>
                <a:cs typeface="Arial" panose="020B0604020202020204" pitchFamily="34" charset="0"/>
              </a:rPr>
              <a:t>. Accessed on January 10, 2023.</a:t>
            </a:r>
          </a:p>
        </p:txBody>
      </p:sp>
    </p:spTree>
    <p:extLst>
      <p:ext uri="{BB962C8B-B14F-4D97-AF65-F5344CB8AC3E}">
        <p14:creationId xmlns:p14="http://schemas.microsoft.com/office/powerpoint/2010/main" val="10957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CD8D-B844-F053-A1DD-F2973E93CFD7}"/>
              </a:ext>
            </a:extLst>
          </p:cNvPr>
          <p:cNvSpPr>
            <a:spLocks noGrp="1"/>
          </p:cNvSpPr>
          <p:nvPr>
            <p:ph type="title"/>
          </p:nvPr>
        </p:nvSpPr>
        <p:spPr>
          <a:xfrm>
            <a:off x="1141412" y="152400"/>
            <a:ext cx="9751060" cy="1295400"/>
          </a:xfrm>
        </p:spPr>
        <p:txBody>
          <a:bodyPr anchor="b">
            <a:normAutofit/>
          </a:bodyPr>
          <a:lstStyle/>
          <a:p>
            <a:r>
              <a:rPr lang="en-US" dirty="0" err="1"/>
              <a:t>Dietas</a:t>
            </a:r>
            <a:r>
              <a:rPr lang="en-US" dirty="0"/>
              <a:t> </a:t>
            </a:r>
            <a:r>
              <a:rPr lang="en-US" dirty="0" err="1"/>
              <a:t>terapéuticas</a:t>
            </a:r>
            <a:endParaRPr lang="en-US" dirty="0"/>
          </a:p>
        </p:txBody>
      </p:sp>
      <p:pic>
        <p:nvPicPr>
          <p:cNvPr id="1026" name="Picture 2">
            <a:extLst>
              <a:ext uri="{FF2B5EF4-FFF2-40B4-BE49-F238E27FC236}">
                <a16:creationId xmlns:a16="http://schemas.microsoft.com/office/drawing/2014/main" id="{FE09AFB4-0852-E06C-3DBA-24C0BB25BB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1412" y="2258992"/>
            <a:ext cx="4875530" cy="3254416"/>
          </a:xfrm>
          <a:prstGeom prst="rect">
            <a:avLst/>
          </a:prstGeom>
          <a:solidFill>
            <a:srgbClr val="FFFFFF"/>
          </a:solidFill>
        </p:spPr>
      </p:pic>
      <p:sp>
        <p:nvSpPr>
          <p:cNvPr id="3" name="Content Placeholder 2">
            <a:extLst>
              <a:ext uri="{FF2B5EF4-FFF2-40B4-BE49-F238E27FC236}">
                <a16:creationId xmlns:a16="http://schemas.microsoft.com/office/drawing/2014/main" id="{EA986ABD-38A4-0DC5-A183-4B57812A52F1}"/>
              </a:ext>
            </a:extLst>
          </p:cNvPr>
          <p:cNvSpPr>
            <a:spLocks noGrp="1"/>
          </p:cNvSpPr>
          <p:nvPr>
            <p:ph sz="half" idx="2"/>
          </p:nvPr>
        </p:nvSpPr>
        <p:spPr>
          <a:xfrm>
            <a:off x="6094412" y="1600200"/>
            <a:ext cx="4875530" cy="4572000"/>
          </a:xfrm>
        </p:spPr>
        <p:txBody>
          <a:bodyPr>
            <a:normAutofit lnSpcReduction="10000"/>
          </a:bodyPr>
          <a:lstStyle/>
          <a:p>
            <a:r>
              <a:rPr lang="es-ES" sz="2000" dirty="0"/>
              <a:t>La necesidad ha sido determinada como lo demuestra una orden de dieta por escrito firmada por el médico y colocada en el archivo del consumidor
El programa dispone de los recursos necesarios
La supervisión es proporcionada por un dietista registrado, o las comidas se compran a una agencia calificada (hospital o centro similar) cuya preparación de comidas es supervisada por un dietista registrado
También se pueden usar las comidas de mamá</a:t>
            </a:r>
            <a:endParaRPr lang="en-US" sz="2000" dirty="0"/>
          </a:p>
        </p:txBody>
      </p:sp>
    </p:spTree>
    <p:extLst>
      <p:ext uri="{BB962C8B-B14F-4D97-AF65-F5344CB8AC3E}">
        <p14:creationId xmlns:p14="http://schemas.microsoft.com/office/powerpoint/2010/main" val="27078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F7EC-77C9-3BC9-C1EB-85EB2FDE9B1A}"/>
              </a:ext>
            </a:extLst>
          </p:cNvPr>
          <p:cNvSpPr>
            <a:spLocks noGrp="1"/>
          </p:cNvSpPr>
          <p:nvPr>
            <p:ph type="title"/>
          </p:nvPr>
        </p:nvSpPr>
        <p:spPr/>
        <p:txBody>
          <a:bodyPr/>
          <a:lstStyle/>
          <a:p>
            <a:r>
              <a:rPr lang="es-ES" dirty="0"/>
              <a:t>Preparación, temperatura y almacenamiento de alimentos</a:t>
            </a:r>
            <a:endParaRPr lang="en-US" dirty="0"/>
          </a:p>
        </p:txBody>
      </p:sp>
      <p:sp>
        <p:nvSpPr>
          <p:cNvPr id="3" name="Content Placeholder 2">
            <a:extLst>
              <a:ext uri="{FF2B5EF4-FFF2-40B4-BE49-F238E27FC236}">
                <a16:creationId xmlns:a16="http://schemas.microsoft.com/office/drawing/2014/main" id="{C4F8CEF0-378C-DCE3-6B01-ACA8AC10798E}"/>
              </a:ext>
            </a:extLst>
          </p:cNvPr>
          <p:cNvSpPr>
            <a:spLocks noGrp="1"/>
          </p:cNvSpPr>
          <p:nvPr>
            <p:ph idx="1"/>
          </p:nvPr>
        </p:nvSpPr>
        <p:spPr/>
        <p:txBody>
          <a:bodyPr/>
          <a:lstStyle/>
          <a:p>
            <a:r>
              <a:rPr lang="es-ES" dirty="0"/>
              <a:t>Las comidas congeladas deben estar fechadas y etiquetadas
Si se utilizan bandejas de aluminio seccionadas, las comidas congeladas deben entregarse en un plazo de dos (2) semanas
Si se utiliza un método de envasado termosellado, las comidas congeladas se pueden almacenar hasta cuarenta y cinco (45) días</a:t>
            </a:r>
            <a:endParaRPr lang="en-US" dirty="0"/>
          </a:p>
        </p:txBody>
      </p:sp>
    </p:spTree>
    <p:extLst>
      <p:ext uri="{BB962C8B-B14F-4D97-AF65-F5344CB8AC3E}">
        <p14:creationId xmlns:p14="http://schemas.microsoft.com/office/powerpoint/2010/main" val="38654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FED6-7F12-1823-068F-DB9E6698295A}"/>
              </a:ext>
            </a:extLst>
          </p:cNvPr>
          <p:cNvSpPr>
            <a:spLocks noGrp="1"/>
          </p:cNvSpPr>
          <p:nvPr>
            <p:ph type="title"/>
          </p:nvPr>
        </p:nvSpPr>
        <p:spPr/>
        <p:txBody>
          <a:bodyPr/>
          <a:lstStyle/>
          <a:p>
            <a:r>
              <a:rPr lang="en-US" dirty="0" err="1"/>
              <a:t>Envío</a:t>
            </a:r>
            <a:r>
              <a:rPr lang="en-US" dirty="0"/>
              <a:t> de </a:t>
            </a:r>
            <a:r>
              <a:rPr lang="en-US" dirty="0" err="1"/>
              <a:t>menús</a:t>
            </a:r>
            <a:endParaRPr lang="en-US" dirty="0"/>
          </a:p>
        </p:txBody>
      </p:sp>
      <p:sp>
        <p:nvSpPr>
          <p:cNvPr id="3" name="Content Placeholder 2">
            <a:extLst>
              <a:ext uri="{FF2B5EF4-FFF2-40B4-BE49-F238E27FC236}">
                <a16:creationId xmlns:a16="http://schemas.microsoft.com/office/drawing/2014/main" id="{02900CAF-13CE-56EF-7678-04816031AAB6}"/>
              </a:ext>
            </a:extLst>
          </p:cNvPr>
          <p:cNvSpPr>
            <a:spLocks noGrp="1"/>
          </p:cNvSpPr>
          <p:nvPr>
            <p:ph idx="1"/>
          </p:nvPr>
        </p:nvSpPr>
        <p:spPr/>
        <p:txBody>
          <a:bodyPr>
            <a:normAutofit fontScale="92500" lnSpcReduction="20000"/>
          </a:bodyPr>
          <a:lstStyle/>
          <a:p>
            <a:r>
              <a:rPr lang="es-ES" dirty="0"/>
              <a:t>Los proveedores deben preparar y publicitar menús que cumplan con el requisito con al menos un mes de anticipación
Los menús deben enviarse a NM-AA para su análisis nutricional
No se aceptarán envíos de menús en formato </a:t>
            </a:r>
            <a:r>
              <a:rPr lang="es-ES" dirty="0" err="1"/>
              <a:t>word</a:t>
            </a:r>
            <a:r>
              <a:rPr lang="es-ES" dirty="0"/>
              <a:t>: </a:t>
            </a:r>
            <a:r>
              <a:rPr lang="es-ES" dirty="0" err="1"/>
              <a:t>excel</a:t>
            </a:r>
            <a:r>
              <a:rPr lang="es-ES" dirty="0"/>
              <a:t>, </a:t>
            </a:r>
            <a:r>
              <a:rPr lang="es-ES" dirty="0" err="1"/>
              <a:t>pdf</a:t>
            </a:r>
            <a:r>
              <a:rPr lang="es-ES" dirty="0"/>
              <a:t>, etc.
Enviarme solo 2 menús a la vez
Por favor, no me envíes 6 meses o 1 año de menús por adelantado
Cambios de precios, disponibilidad de productos, todo varía
Los menús antiguos de GN se eliminarán el 2 de enero de 2024 del sitio web y no estarán disponibles</a:t>
            </a:r>
            <a:endParaRPr lang="en-US" dirty="0"/>
          </a:p>
        </p:txBody>
      </p:sp>
    </p:spTree>
    <p:extLst>
      <p:ext uri="{BB962C8B-B14F-4D97-AF65-F5344CB8AC3E}">
        <p14:creationId xmlns:p14="http://schemas.microsoft.com/office/powerpoint/2010/main" val="259600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F9763-BA0A-2106-7E91-D1C0ECFB0FB2}"/>
              </a:ext>
            </a:extLst>
          </p:cNvPr>
          <p:cNvSpPr>
            <a:spLocks noGrp="1"/>
          </p:cNvSpPr>
          <p:nvPr>
            <p:ph type="title"/>
          </p:nvPr>
        </p:nvSpPr>
        <p:spPr/>
        <p:txBody>
          <a:bodyPr/>
          <a:lstStyle/>
          <a:p>
            <a:r>
              <a:rPr lang="en-US" dirty="0" err="1"/>
              <a:t>Otros</a:t>
            </a:r>
            <a:r>
              <a:rPr lang="en-US" dirty="0"/>
              <a:t> </a:t>
            </a:r>
            <a:r>
              <a:rPr lang="en-US" dirty="0" err="1"/>
              <a:t>recordatorios</a:t>
            </a:r>
            <a:endParaRPr lang="en-US" dirty="0"/>
          </a:p>
        </p:txBody>
      </p:sp>
      <p:sp>
        <p:nvSpPr>
          <p:cNvPr id="3" name="Content Placeholder 2">
            <a:extLst>
              <a:ext uri="{FF2B5EF4-FFF2-40B4-BE49-F238E27FC236}">
                <a16:creationId xmlns:a16="http://schemas.microsoft.com/office/drawing/2014/main" id="{A2961D8C-8424-C66C-A0C4-851C2387B815}"/>
              </a:ext>
            </a:extLst>
          </p:cNvPr>
          <p:cNvSpPr>
            <a:spLocks noGrp="1"/>
          </p:cNvSpPr>
          <p:nvPr>
            <p:ph idx="1"/>
          </p:nvPr>
        </p:nvSpPr>
        <p:spPr/>
        <p:txBody>
          <a:bodyPr>
            <a:normAutofit fontScale="92500" lnSpcReduction="10000"/>
          </a:bodyPr>
          <a:lstStyle/>
          <a:p>
            <a:r>
              <a:rPr lang="es-ES" dirty="0"/>
              <a:t>Si no está sirviendo un elemento del menú debido a cualquier motivo, debe sustituirlo por ese elemento del menú.</a:t>
            </a:r>
          </a:p>
          <a:p>
            <a:r>
              <a:rPr lang="en-US" dirty="0"/>
              <a:t>Por </a:t>
            </a:r>
            <a:r>
              <a:rPr lang="en-US" dirty="0" err="1"/>
              <a:t>ejemplo</a:t>
            </a:r>
            <a:r>
              <a:rPr lang="en-US" dirty="0"/>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3oz LS Herbed Fish (cod)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TBSP tartar Sauce and lemon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1/2c Broccoli Slaw w/ 2 TBSP Dressing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Wheat roll w/ 1 tsp margarine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1/2c Herb Roasted Potatoes</a:t>
            </a:r>
          </a:p>
          <a:p>
            <a:pPr marL="902050" lvl="2" algn="ctr">
              <a:spcBef>
                <a:spcPts val="0"/>
              </a:spcBef>
            </a:pPr>
            <a:r>
              <a:rPr lang="en-US" sz="1800" dirty="0">
                <a:effectLst/>
                <a:latin typeface="Arial" panose="020B0604020202020204" pitchFamily="34" charset="0"/>
                <a:ea typeface="Times New Roman" panose="02020603050405020304" pitchFamily="18" charset="0"/>
              </a:rPr>
              <a:t>1/2c Pears</a:t>
            </a:r>
          </a:p>
          <a:p>
            <a:pPr marL="597303" lvl="2" indent="0" algn="ctr">
              <a:spcBef>
                <a:spcPts val="0"/>
              </a:spcBef>
              <a:buNone/>
            </a:pPr>
            <a:endParaRPr lang="en-US" sz="1800" dirty="0">
              <a:effectLst/>
              <a:latin typeface="Arial" panose="020B0604020202020204" pitchFamily="34" charset="0"/>
              <a:ea typeface="Times New Roman" panose="02020603050405020304" pitchFamily="18" charset="0"/>
            </a:endParaRPr>
          </a:p>
          <a:p>
            <a:pPr lvl="1">
              <a:spcBef>
                <a:spcPts val="0"/>
              </a:spcBef>
            </a:pPr>
            <a:r>
              <a:rPr lang="es-ES" dirty="0"/>
              <a:t>Si no está sirviendo las peras y el rollo de trigo / margarina, debe sustituir esos artículos, no se reunirá con los DRI para esa comida
Si realiza cambios en el menú, debe completar un formulario de solicitud de suscripción y enviarlo a constancer@ncnmedd.com para su aprobación.
Formulario de solicitud de suscripción disponible en el sitio web: https://www.nonmetroaaa.com</a:t>
            </a:r>
            <a:endParaRPr lang="en-US" dirty="0"/>
          </a:p>
        </p:txBody>
      </p:sp>
    </p:spTree>
    <p:extLst>
      <p:ext uri="{BB962C8B-B14F-4D97-AF65-F5344CB8AC3E}">
        <p14:creationId xmlns:p14="http://schemas.microsoft.com/office/powerpoint/2010/main" val="38250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832E-A874-DA21-EAD8-0F244E4651F8}"/>
              </a:ext>
            </a:extLst>
          </p:cNvPr>
          <p:cNvSpPr>
            <a:spLocks noGrp="1"/>
          </p:cNvSpPr>
          <p:nvPr>
            <p:ph type="title"/>
          </p:nvPr>
        </p:nvSpPr>
        <p:spPr/>
        <p:txBody>
          <a:bodyPr/>
          <a:lstStyle/>
          <a:p>
            <a:r>
              <a:rPr lang="en-US" dirty="0" err="1"/>
              <a:t>Recordatorios</a:t>
            </a:r>
            <a:r>
              <a:rPr lang="en-US" dirty="0"/>
              <a:t> </a:t>
            </a:r>
            <a:r>
              <a:rPr lang="en-US" dirty="0" err="1"/>
              <a:t>continuados</a:t>
            </a:r>
            <a:endParaRPr lang="en-US" dirty="0"/>
          </a:p>
        </p:txBody>
      </p:sp>
      <p:sp>
        <p:nvSpPr>
          <p:cNvPr id="3" name="Content Placeholder 2">
            <a:extLst>
              <a:ext uri="{FF2B5EF4-FFF2-40B4-BE49-F238E27FC236}">
                <a16:creationId xmlns:a16="http://schemas.microsoft.com/office/drawing/2014/main" id="{69B821A6-5A7D-59F6-370E-E38C64128E58}"/>
              </a:ext>
            </a:extLst>
          </p:cNvPr>
          <p:cNvSpPr>
            <a:spLocks noGrp="1"/>
          </p:cNvSpPr>
          <p:nvPr>
            <p:ph idx="1"/>
          </p:nvPr>
        </p:nvSpPr>
        <p:spPr/>
        <p:txBody>
          <a:bodyPr/>
          <a:lstStyle/>
          <a:p>
            <a:pPr lvl="2"/>
            <a:r>
              <a:rPr lang="es-ES" dirty="0"/>
              <a:t>Incluya si está sirviendo margarina, aderezos, condimentos, etc.
Por favor, dígame qué verdura, fruta, galleta, postre está sirviendo en sus comidas
Cultivado en Nuevo México: por favor, hágame saber si qué fruta y verdura está usando
Por favor, use alimentos con colores naturales, no obtenga frutas enlatadas coloreadas artificialmente o saborizadas artificialmente
Por favor, dígame qué tipo de lechuga está usando</a:t>
            </a:r>
            <a:endParaRPr lang="en-US" dirty="0"/>
          </a:p>
          <a:p>
            <a:endParaRPr lang="en-US" dirty="0"/>
          </a:p>
        </p:txBody>
      </p:sp>
    </p:spTree>
    <p:extLst>
      <p:ext uri="{BB962C8B-B14F-4D97-AF65-F5344CB8AC3E}">
        <p14:creationId xmlns:p14="http://schemas.microsoft.com/office/powerpoint/2010/main" val="12852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C7C8-A820-F151-4011-CD8305FD21C9}"/>
              </a:ext>
            </a:extLst>
          </p:cNvPr>
          <p:cNvSpPr>
            <a:spLocks noGrp="1"/>
          </p:cNvSpPr>
          <p:nvPr>
            <p:ph type="title"/>
          </p:nvPr>
        </p:nvSpPr>
        <p:spPr/>
        <p:txBody>
          <a:bodyPr/>
          <a:lstStyle/>
          <a:p>
            <a:r>
              <a:rPr lang="en-US" dirty="0" err="1"/>
              <a:t>Abreviaturas</a:t>
            </a:r>
            <a:r>
              <a:rPr lang="en-US" dirty="0"/>
              <a:t> </a:t>
            </a:r>
            <a:r>
              <a:rPr lang="en-US" dirty="0" err="1"/>
              <a:t>en</a:t>
            </a:r>
            <a:r>
              <a:rPr lang="en-US" dirty="0"/>
              <a:t> </a:t>
            </a:r>
            <a:r>
              <a:rPr lang="en-US" dirty="0" err="1"/>
              <a:t>los</a:t>
            </a:r>
            <a:r>
              <a:rPr lang="en-US" dirty="0"/>
              <a:t> </a:t>
            </a:r>
            <a:r>
              <a:rPr lang="en-US" dirty="0" err="1"/>
              <a:t>menús</a:t>
            </a:r>
            <a:r>
              <a:rPr lang="en-US" dirty="0"/>
              <a:t>:</a:t>
            </a:r>
          </a:p>
        </p:txBody>
      </p:sp>
      <p:sp>
        <p:nvSpPr>
          <p:cNvPr id="3" name="Content Placeholder 2">
            <a:extLst>
              <a:ext uri="{FF2B5EF4-FFF2-40B4-BE49-F238E27FC236}">
                <a16:creationId xmlns:a16="http://schemas.microsoft.com/office/drawing/2014/main" id="{00C3960F-CF89-BA5C-3097-8B23D2630A15}"/>
              </a:ext>
            </a:extLst>
          </p:cNvPr>
          <p:cNvSpPr>
            <a:spLocks noGrp="1"/>
          </p:cNvSpPr>
          <p:nvPr>
            <p:ph idx="1"/>
          </p:nvPr>
        </p:nvSpPr>
        <p:spPr>
          <a:xfrm>
            <a:off x="1218883" y="1600200"/>
            <a:ext cx="9751060" cy="3657600"/>
          </a:xfrm>
        </p:spPr>
        <p:txBody>
          <a:bodyPr/>
          <a:lstStyle/>
          <a:p>
            <a:pPr lvl="2"/>
            <a:r>
              <a:rPr lang="es-ES" dirty="0"/>
              <a:t>NAS-Sin sal añadida
LS-Bajo en sodio
SF-Sin azúcar
LF-Bajo en grasa
WW-Todo el mundo</a:t>
            </a:r>
            <a:r>
              <a:rPr lang="en-US" dirty="0"/>
              <a:t>at</a:t>
            </a:r>
          </a:p>
          <a:p>
            <a:endParaRPr lang="en-US" dirty="0"/>
          </a:p>
        </p:txBody>
      </p:sp>
    </p:spTree>
    <p:extLst>
      <p:ext uri="{BB962C8B-B14F-4D97-AF65-F5344CB8AC3E}">
        <p14:creationId xmlns:p14="http://schemas.microsoft.com/office/powerpoint/2010/main" val="33944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3158-989D-45E7-EFE6-4D63098BBED8}"/>
              </a:ext>
            </a:extLst>
          </p:cNvPr>
          <p:cNvSpPr>
            <a:spLocks noGrp="1"/>
          </p:cNvSpPr>
          <p:nvPr>
            <p:ph type="title"/>
          </p:nvPr>
        </p:nvSpPr>
        <p:spPr/>
        <p:txBody>
          <a:bodyPr/>
          <a:lstStyle/>
          <a:p>
            <a:r>
              <a:rPr lang="en-US" dirty="0"/>
              <a:t>REQUISITOS DEL MENÚ</a:t>
            </a:r>
          </a:p>
        </p:txBody>
      </p:sp>
      <p:pic>
        <p:nvPicPr>
          <p:cNvPr id="3074" name="Picture 2">
            <a:extLst>
              <a:ext uri="{FF2B5EF4-FFF2-40B4-BE49-F238E27FC236}">
                <a16:creationId xmlns:a16="http://schemas.microsoft.com/office/drawing/2014/main" id="{5B4D3496-A74B-B2DA-B118-7AE5272007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812" y="1421921"/>
            <a:ext cx="45148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lastic Food Tray With 5 Compartments - Buy Plastic Food Tray With 5 Compartments,Plastic Tray ...">
            <a:extLst>
              <a:ext uri="{FF2B5EF4-FFF2-40B4-BE49-F238E27FC236}">
                <a16:creationId xmlns:a16="http://schemas.microsoft.com/office/drawing/2014/main" id="{1B4B0FE4-74FA-FD9C-6D5A-CAF758D9D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2" y="1397479"/>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3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1AF36B-6F72-8F4C-DB18-8CED9FE081DE}"/>
              </a:ext>
            </a:extLst>
          </p:cNvPr>
          <p:cNvSpPr>
            <a:spLocks noGrp="1"/>
          </p:cNvSpPr>
          <p:nvPr>
            <p:ph type="title"/>
          </p:nvPr>
        </p:nvSpPr>
        <p:spPr>
          <a:xfrm>
            <a:off x="1218883" y="152400"/>
            <a:ext cx="9751060" cy="914400"/>
          </a:xfrm>
        </p:spPr>
        <p:txBody>
          <a:bodyPr>
            <a:normAutofit fontScale="90000"/>
          </a:bodyPr>
          <a:lstStyle/>
          <a:p>
            <a:r>
              <a:rPr lang="es-ES" dirty="0"/>
              <a:t>Los menús de almuerzo deben seguir el siguiente patrón de comidas:</a:t>
            </a:r>
            <a:endParaRPr lang="en-US" dirty="0"/>
          </a:p>
        </p:txBody>
      </p:sp>
      <p:sp>
        <p:nvSpPr>
          <p:cNvPr id="8" name="Content Placeholder 7">
            <a:extLst>
              <a:ext uri="{FF2B5EF4-FFF2-40B4-BE49-F238E27FC236}">
                <a16:creationId xmlns:a16="http://schemas.microsoft.com/office/drawing/2014/main" id="{ADC2A8FB-D1A9-F876-1EBA-A86133996D7B}"/>
              </a:ext>
            </a:extLst>
          </p:cNvPr>
          <p:cNvSpPr>
            <a:spLocks noGrp="1"/>
          </p:cNvSpPr>
          <p:nvPr>
            <p:ph idx="1"/>
          </p:nvPr>
        </p:nvSpPr>
        <p:spPr/>
        <p:txBody>
          <a:bodyPr>
            <a:normAutofit fontScale="85000" lnSpcReduction="20000"/>
          </a:bodyPr>
          <a:lstStyle/>
          <a:p>
            <a:pPr lvl="1"/>
            <a:r>
              <a:rPr lang="es-ES" dirty="0"/>
              <a:t>3 onzas de alimentos proteicos (deben ser magros o bajos en grasa) 
Carne, Aves de corral Huevos:
Carne de vacuno, caprino, cordero, cerdo, carne de caza, aves de corral, vísceras
Limite la carne roja a 3 veces por semana
Mariscos: bagre, cangrejo, platija, eglefino, perca, salmón, sardina, bacalao, tilapia, atún claro
Frutos secos, semillas, productos de soja sin sal:
Frutos secos y cacahuetes, mantequillas de frutos secos, semillas (chía, lino, calabaza, sésamo)
Tofu 
Frijoles, guisantes, lentejas: (pueden formar parte del grupo de las proteínas o del grupo de las verduras; 
pero solo se puede contar en 1 grupo</a:t>
            </a:r>
            <a:endParaRPr lang="en-US" dirty="0"/>
          </a:p>
          <a:p>
            <a:pPr marL="1804100" lvl="4" indent="0">
              <a:buNone/>
            </a:pPr>
            <a:endParaRPr lang="en-US" dirty="0"/>
          </a:p>
          <a:p>
            <a:endParaRPr lang="en-US" dirty="0"/>
          </a:p>
        </p:txBody>
      </p:sp>
    </p:spTree>
    <p:extLst>
      <p:ext uri="{BB962C8B-B14F-4D97-AF65-F5344CB8AC3E}">
        <p14:creationId xmlns:p14="http://schemas.microsoft.com/office/powerpoint/2010/main" val="2890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ACABFA0-830E-3424-B0D6-44650A05BE0A}"/>
              </a:ext>
            </a:extLst>
          </p:cNvPr>
          <p:cNvSpPr>
            <a:spLocks noGrp="1"/>
          </p:cNvSpPr>
          <p:nvPr>
            <p:ph type="title"/>
          </p:nvPr>
        </p:nvSpPr>
        <p:spPr/>
        <p:txBody>
          <a:bodyPr/>
          <a:lstStyle/>
          <a:p>
            <a:r>
              <a:rPr lang="en-US" dirty="0"/>
              <a:t>OBJETIVOS</a:t>
            </a:r>
          </a:p>
        </p:txBody>
      </p:sp>
      <p:sp>
        <p:nvSpPr>
          <p:cNvPr id="2" name="Content Placeholder 1">
            <a:extLst>
              <a:ext uri="{FF2B5EF4-FFF2-40B4-BE49-F238E27FC236}">
                <a16:creationId xmlns:a16="http://schemas.microsoft.com/office/drawing/2014/main" id="{AAF7B47D-353F-6397-BE6E-1FE0CEB3D027}"/>
              </a:ext>
            </a:extLst>
          </p:cNvPr>
          <p:cNvSpPr>
            <a:spLocks noGrp="1"/>
          </p:cNvSpPr>
          <p:nvPr>
            <p:ph idx="1"/>
          </p:nvPr>
        </p:nvSpPr>
        <p:spPr/>
        <p:txBody>
          <a:bodyPr>
            <a:normAutofit lnSpcReduction="10000"/>
          </a:bodyPr>
          <a:lstStyle/>
          <a:p>
            <a:r>
              <a:rPr lang="es-ES" dirty="0"/>
              <a:t>El alumno aprenderá información básica sobre los adultos mayores.
El alumno aprenderá el patrón de comidas del menú para el desayuno y el almuerzo
El alumno aprenderá los requisitos nutricionales de fibra y sodio 
El alumno aprenderá sobre los tipos de carbohidratos
El alumno aprenderá sobre los tipos de grasas
El alumno aprenderá sobre el menú Vitaminas y Minera</a:t>
            </a:r>
            <a:r>
              <a:rPr lang="en-US" dirty="0"/>
              <a:t>ls</a:t>
            </a:r>
          </a:p>
        </p:txBody>
      </p:sp>
    </p:spTree>
    <p:extLst>
      <p:ext uri="{BB962C8B-B14F-4D97-AF65-F5344CB8AC3E}">
        <p14:creationId xmlns:p14="http://schemas.microsoft.com/office/powerpoint/2010/main" val="97192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B1A56-25D7-4EB4-C02B-D6994A9070F2}"/>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1 </a:t>
            </a:r>
            <a:r>
              <a:rPr lang="en-US" dirty="0" err="1">
                <a:latin typeface="Arial" panose="020B0604020202020204" pitchFamily="34" charset="0"/>
                <a:cs typeface="Arial" panose="020B0604020202020204" pitchFamily="34" charset="0"/>
              </a:rPr>
              <a:t>onza</a:t>
            </a:r>
            <a:r>
              <a:rPr lang="en-US" dirty="0">
                <a:latin typeface="Arial" panose="020B0604020202020204" pitchFamily="34" charset="0"/>
                <a:cs typeface="Arial" panose="020B0604020202020204" pitchFamily="34" charset="0"/>
              </a:rPr>
              <a:t> de carne/</a:t>
            </a:r>
            <a:r>
              <a:rPr lang="en-US" dirty="0" err="1">
                <a:latin typeface="Arial" panose="020B0604020202020204" pitchFamily="34" charset="0"/>
                <a:cs typeface="Arial" panose="020B0604020202020204" pitchFamily="34" charset="0"/>
              </a:rPr>
              <a:t>proteína</a:t>
            </a:r>
            <a:r>
              <a:rPr lang="en-US" dirty="0">
                <a:latin typeface="Arial" panose="020B0604020202020204" pitchFamily="34" charset="0"/>
                <a:cs typeface="Arial" panose="020B0604020202020204" pitchFamily="34" charset="0"/>
              </a:rPr>
              <a:t> equivale a lo </a:t>
            </a:r>
            <a:r>
              <a:rPr lang="en-US" dirty="0" err="1">
                <a:latin typeface="Arial" panose="020B0604020202020204" pitchFamily="34" charset="0"/>
                <a:cs typeface="Arial" panose="020B0604020202020204" pitchFamily="34" charset="0"/>
              </a:rPr>
              <a:t>siguiente</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o Alternativa</a:t>
            </a:r>
          </a:p>
        </p:txBody>
      </p:sp>
      <p:sp>
        <p:nvSpPr>
          <p:cNvPr id="5" name="Content Placeholder 4">
            <a:extLst>
              <a:ext uri="{FF2B5EF4-FFF2-40B4-BE49-F238E27FC236}">
                <a16:creationId xmlns:a16="http://schemas.microsoft.com/office/drawing/2014/main" id="{AF324A5F-3C50-F161-41C8-0963E2FCC020}"/>
              </a:ext>
            </a:extLst>
          </p:cNvPr>
          <p:cNvSpPr>
            <a:spLocks noGrp="1"/>
          </p:cNvSpPr>
          <p:nvPr>
            <p:ph sz="half" idx="1"/>
          </p:nvPr>
        </p:nvSpPr>
        <p:spPr/>
        <p:txBody>
          <a:bodyPr>
            <a:normAutofit fontScale="70000" lnSpcReduction="20000"/>
          </a:bodyPr>
          <a:lstStyle/>
          <a:p>
            <a:pPr lvl="1">
              <a:buFont typeface="Arial" panose="020B0604020202020204" pitchFamily="34" charset="0"/>
              <a:buChar char="•"/>
            </a:pPr>
            <a:r>
              <a:rPr lang="es-ES" dirty="0">
                <a:latin typeface="Arial" panose="020B0604020202020204" pitchFamily="34" charset="0"/>
                <a:cs typeface="Arial" panose="020B0604020202020204" pitchFamily="34" charset="0"/>
              </a:rPr>
              <a:t>1 huevo mediano
1 oz de pepperoni ~ 14 rebanadas *
1T L.S. Mantequilla de cacahuete/soja/frutos secos
1/2 onza de semillas
1/4taza de requesón*
1/3 taza de nueces sin sal
1/4taza de tofu
1/2 taza de yogur bajo en grasa o descremado
1 oz de queso*
Las onzas de </a:t>
            </a:r>
            <a:r>
              <a:rPr lang="es-ES" dirty="0" err="1">
                <a:latin typeface="Arial" panose="020B0604020202020204" pitchFamily="34" charset="0"/>
                <a:cs typeface="Arial" panose="020B0604020202020204" pitchFamily="34" charset="0"/>
              </a:rPr>
              <a:t>hot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dog</a:t>
            </a:r>
            <a:r>
              <a:rPr lang="es-ES" dirty="0">
                <a:latin typeface="Arial" panose="020B0604020202020204" pitchFamily="34" charset="0"/>
                <a:cs typeface="Arial" panose="020B0604020202020204" pitchFamily="34" charset="0"/>
              </a:rPr>
              <a:t> pueden variar (2 oz-4 oz)
Alto contenido de sodio y/o grasa saturada</a:t>
            </a:r>
            <a:endParaRPr lang="en-US" dirty="0"/>
          </a:p>
        </p:txBody>
      </p:sp>
      <p:sp>
        <p:nvSpPr>
          <p:cNvPr id="7" name="Content Placeholder 6">
            <a:extLst>
              <a:ext uri="{FF2B5EF4-FFF2-40B4-BE49-F238E27FC236}">
                <a16:creationId xmlns:a16="http://schemas.microsoft.com/office/drawing/2014/main" id="{3E426581-171D-9B19-E1E0-237E1DB73821}"/>
              </a:ext>
            </a:extLst>
          </p:cNvPr>
          <p:cNvSpPr>
            <a:spLocks noGrp="1"/>
          </p:cNvSpPr>
          <p:nvPr>
            <p:ph sz="half" idx="2"/>
          </p:nvPr>
        </p:nvSpPr>
        <p:spPr/>
        <p:txBody>
          <a:bodyPr>
            <a:normAutofit fontScale="70000" lnSpcReduction="20000"/>
          </a:bodyPr>
          <a:lstStyle/>
          <a:p>
            <a:pPr lvl="1">
              <a:buFont typeface="Arial" panose="020B0604020202020204" pitchFamily="34" charset="0"/>
              <a:buChar char="•"/>
            </a:pPr>
            <a:r>
              <a:rPr lang="es-ES" sz="2800" dirty="0"/>
              <a:t>Frijoles
(Frijoles, guisantes, garbanzos y lentejas secos o enlatados)
1/4c = 1 oz
1/2c = 2oz
3/4c = 3oz
No incluye judías verdes ni guisantes</a:t>
            </a:r>
            <a:endParaRPr lang="en-US" dirty="0"/>
          </a:p>
        </p:txBody>
      </p:sp>
    </p:spTree>
    <p:extLst>
      <p:ext uri="{BB962C8B-B14F-4D97-AF65-F5344CB8AC3E}">
        <p14:creationId xmlns:p14="http://schemas.microsoft.com/office/powerpoint/2010/main" val="330774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934A16-7EC6-A4C1-9E37-9E2D92840FF8}"/>
              </a:ext>
            </a:extLst>
          </p:cNvPr>
          <p:cNvSpPr>
            <a:spLocks noGrp="1"/>
          </p:cNvSpPr>
          <p:nvPr>
            <p:ph type="title"/>
          </p:nvPr>
        </p:nvSpPr>
        <p:spPr>
          <a:xfrm>
            <a:off x="1218883" y="152400"/>
            <a:ext cx="9751060" cy="1295400"/>
          </a:xfrm>
        </p:spPr>
        <p:txBody>
          <a:bodyPr anchor="b">
            <a:normAutofit/>
          </a:bodyPr>
          <a:lstStyle/>
          <a:p>
            <a:r>
              <a:rPr lang="en-US" dirty="0" err="1"/>
              <a:t>Verduras</a:t>
            </a:r>
            <a:endParaRPr lang="en-US" dirty="0"/>
          </a:p>
        </p:txBody>
      </p:sp>
      <p:sp>
        <p:nvSpPr>
          <p:cNvPr id="6" name="Content Placeholder 5">
            <a:extLst>
              <a:ext uri="{FF2B5EF4-FFF2-40B4-BE49-F238E27FC236}">
                <a16:creationId xmlns:a16="http://schemas.microsoft.com/office/drawing/2014/main" id="{315A0958-DBE3-E4AA-9E87-6425CE23EDC8}"/>
              </a:ext>
            </a:extLst>
          </p:cNvPr>
          <p:cNvSpPr>
            <a:spLocks noGrp="1"/>
          </p:cNvSpPr>
          <p:nvPr>
            <p:ph type="body" sz="half" idx="2"/>
          </p:nvPr>
        </p:nvSpPr>
        <p:spPr>
          <a:xfrm>
            <a:off x="1218883" y="1600202"/>
            <a:ext cx="3453500" cy="4571999"/>
          </a:xfrm>
        </p:spPr>
        <p:txBody>
          <a:bodyPr>
            <a:normAutofit fontScale="92500" lnSpcReduction="10000"/>
          </a:bodyPr>
          <a:lstStyle/>
          <a:p>
            <a:r>
              <a:rPr lang="en-US" sz="2000" dirty="0">
                <a:solidFill>
                  <a:schemeClr val="tx1"/>
                </a:solidFill>
              </a:rPr>
              <a:t>Se </a:t>
            </a:r>
            <a:r>
              <a:rPr lang="en-US" sz="2000" dirty="0" err="1">
                <a:solidFill>
                  <a:schemeClr val="tx1"/>
                </a:solidFill>
              </a:rPr>
              <a:t>requieren</a:t>
            </a:r>
            <a:r>
              <a:rPr lang="en-US" sz="2000" dirty="0">
                <a:solidFill>
                  <a:schemeClr val="tx1"/>
                </a:solidFill>
              </a:rPr>
              <a:t> dos </a:t>
            </a:r>
            <a:r>
              <a:rPr lang="en-US" sz="2000" dirty="0" err="1">
                <a:solidFill>
                  <a:schemeClr val="tx1"/>
                </a:solidFill>
              </a:rPr>
              <a:t>porciones</a:t>
            </a:r>
            <a:r>
              <a:rPr lang="en-US" sz="2000" dirty="0">
                <a:solidFill>
                  <a:schemeClr val="tx1"/>
                </a:solidFill>
              </a:rPr>
              <a:t> (1/2 </a:t>
            </a:r>
            <a:r>
              <a:rPr lang="en-US" sz="2000" dirty="0" err="1">
                <a:solidFill>
                  <a:schemeClr val="tx1"/>
                </a:solidFill>
              </a:rPr>
              <a:t>taza</a:t>
            </a:r>
            <a:r>
              <a:rPr lang="en-US" sz="2000" dirty="0">
                <a:solidFill>
                  <a:schemeClr val="tx1"/>
                </a:solidFill>
              </a:rPr>
              <a:t>) de </a:t>
            </a:r>
            <a:r>
              <a:rPr lang="en-US" sz="2000" dirty="0" err="1">
                <a:solidFill>
                  <a:schemeClr val="tx1"/>
                </a:solidFill>
              </a:rPr>
              <a:t>verduras</a:t>
            </a:r>
            <a:r>
              <a:rPr lang="en-US" sz="2000" dirty="0">
                <a:solidFill>
                  <a:schemeClr val="tx1"/>
                </a:solidFill>
              </a:rPr>
              <a:t>
1/2c </a:t>
            </a:r>
            <a:r>
              <a:rPr lang="en-US" sz="2000" dirty="0" err="1">
                <a:solidFill>
                  <a:schemeClr val="tx1"/>
                </a:solidFill>
              </a:rPr>
              <a:t>Verduras</a:t>
            </a:r>
            <a:r>
              <a:rPr lang="en-US" sz="2000" dirty="0">
                <a:solidFill>
                  <a:schemeClr val="tx1"/>
                </a:solidFill>
              </a:rPr>
              <a:t> </a:t>
            </a:r>
            <a:r>
              <a:rPr lang="en-US" sz="2000" dirty="0" err="1">
                <a:solidFill>
                  <a:schemeClr val="tx1"/>
                </a:solidFill>
              </a:rPr>
              <a:t>cocidas</a:t>
            </a:r>
            <a:r>
              <a:rPr lang="en-US" sz="2000" dirty="0">
                <a:solidFill>
                  <a:schemeClr val="tx1"/>
                </a:solidFill>
              </a:rPr>
              <a:t>, </a:t>
            </a:r>
            <a:r>
              <a:rPr lang="en-US" sz="2000" dirty="0" err="1">
                <a:solidFill>
                  <a:schemeClr val="tx1"/>
                </a:solidFill>
              </a:rPr>
              <a:t>escurridas</a:t>
            </a:r>
            <a:r>
              <a:rPr lang="en-US" sz="2000" dirty="0">
                <a:solidFill>
                  <a:schemeClr val="tx1"/>
                </a:solidFill>
              </a:rPr>
              <a:t>, frescas, </a:t>
            </a:r>
            <a:r>
              <a:rPr lang="en-US" sz="2000" dirty="0" err="1">
                <a:solidFill>
                  <a:schemeClr val="tx1"/>
                </a:solidFill>
              </a:rPr>
              <a:t>congeladas</a:t>
            </a:r>
            <a:r>
              <a:rPr lang="en-US" sz="2000" dirty="0">
                <a:solidFill>
                  <a:schemeClr val="tx1"/>
                </a:solidFill>
              </a:rPr>
              <a:t>, </a:t>
            </a:r>
            <a:r>
              <a:rPr lang="en-US" sz="2000" dirty="0" err="1">
                <a:solidFill>
                  <a:schemeClr val="tx1"/>
                </a:solidFill>
              </a:rPr>
              <a:t>enlatadas</a:t>
            </a:r>
            <a:r>
              <a:rPr lang="en-US" sz="2000" dirty="0">
                <a:solidFill>
                  <a:schemeClr val="tx1"/>
                </a:solidFill>
              </a:rPr>
              <a:t> o </a:t>
            </a:r>
            <a:r>
              <a:rPr lang="en-US" sz="2000" dirty="0" err="1">
                <a:solidFill>
                  <a:schemeClr val="tx1"/>
                </a:solidFill>
              </a:rPr>
              <a:t>crudas</a:t>
            </a:r>
            <a:r>
              <a:rPr lang="en-US" sz="2000" dirty="0">
                <a:solidFill>
                  <a:schemeClr val="tx1"/>
                </a:solidFill>
              </a:rPr>
              <a:t> (</a:t>
            </a:r>
            <a:r>
              <a:rPr lang="en-US" sz="2000" dirty="0" err="1">
                <a:solidFill>
                  <a:schemeClr val="tx1"/>
                </a:solidFill>
              </a:rPr>
              <a:t>judías</a:t>
            </a:r>
            <a:r>
              <a:rPr lang="en-US" sz="2000" dirty="0">
                <a:solidFill>
                  <a:schemeClr val="tx1"/>
                </a:solidFill>
              </a:rPr>
              <a:t> </a:t>
            </a:r>
            <a:r>
              <a:rPr lang="en-US" sz="2000" dirty="0" err="1">
                <a:solidFill>
                  <a:schemeClr val="tx1"/>
                </a:solidFill>
              </a:rPr>
              <a:t>verdes</a:t>
            </a:r>
            <a:r>
              <a:rPr lang="en-US" sz="2000" dirty="0">
                <a:solidFill>
                  <a:schemeClr val="tx1"/>
                </a:solidFill>
              </a:rPr>
              <a:t>, </a:t>
            </a:r>
            <a:r>
              <a:rPr lang="en-US" sz="2000" dirty="0" err="1">
                <a:solidFill>
                  <a:schemeClr val="tx1"/>
                </a:solidFill>
              </a:rPr>
              <a:t>guisantes</a:t>
            </a:r>
            <a:r>
              <a:rPr lang="en-US" sz="2000" dirty="0">
                <a:solidFill>
                  <a:schemeClr val="tx1"/>
                </a:solidFill>
              </a:rPr>
              <a:t>, </a:t>
            </a:r>
            <a:r>
              <a:rPr lang="en-US" sz="2000" dirty="0" err="1">
                <a:solidFill>
                  <a:schemeClr val="tx1"/>
                </a:solidFill>
              </a:rPr>
              <a:t>remolacha</a:t>
            </a:r>
            <a:r>
              <a:rPr lang="en-US" sz="2000" dirty="0">
                <a:solidFill>
                  <a:schemeClr val="tx1"/>
                </a:solidFill>
              </a:rPr>
              <a:t>, etc.)
1c </a:t>
            </a:r>
            <a:r>
              <a:rPr lang="en-US" sz="2000" dirty="0" err="1">
                <a:solidFill>
                  <a:schemeClr val="tx1"/>
                </a:solidFill>
              </a:rPr>
              <a:t>Verduras</a:t>
            </a:r>
            <a:r>
              <a:rPr lang="en-US" sz="2000" dirty="0">
                <a:solidFill>
                  <a:schemeClr val="tx1"/>
                </a:solidFill>
              </a:rPr>
              <a:t> de hoja </a:t>
            </a:r>
            <a:r>
              <a:rPr lang="en-US" sz="2000" dirty="0" err="1">
                <a:solidFill>
                  <a:schemeClr val="tx1"/>
                </a:solidFill>
              </a:rPr>
              <a:t>verde</a:t>
            </a:r>
            <a:r>
              <a:rPr lang="en-US" sz="2000" dirty="0">
                <a:solidFill>
                  <a:schemeClr val="tx1"/>
                </a:solidFill>
              </a:rPr>
              <a:t> </a:t>
            </a:r>
            <a:r>
              <a:rPr lang="en-US" sz="2000" dirty="0" err="1">
                <a:solidFill>
                  <a:schemeClr val="tx1"/>
                </a:solidFill>
              </a:rPr>
              <a:t>crudas</a:t>
            </a:r>
            <a:r>
              <a:rPr lang="en-US" sz="2000" dirty="0">
                <a:solidFill>
                  <a:schemeClr val="tx1"/>
                </a:solidFill>
              </a:rPr>
              <a:t>, 
1/2taza de jugo de </a:t>
            </a:r>
            <a:r>
              <a:rPr lang="en-US" sz="2000" dirty="0" err="1">
                <a:solidFill>
                  <a:schemeClr val="tx1"/>
                </a:solidFill>
              </a:rPr>
              <a:t>tomate</a:t>
            </a:r>
            <a:r>
              <a:rPr lang="en-US" sz="2000" dirty="0">
                <a:solidFill>
                  <a:schemeClr val="tx1"/>
                </a:solidFill>
              </a:rPr>
              <a:t> L.S.
1/2 </a:t>
            </a:r>
            <a:r>
              <a:rPr lang="en-US" sz="2000" dirty="0" err="1">
                <a:solidFill>
                  <a:schemeClr val="tx1"/>
                </a:solidFill>
              </a:rPr>
              <a:t>taza</a:t>
            </a:r>
            <a:r>
              <a:rPr lang="en-US" sz="2000" dirty="0">
                <a:solidFill>
                  <a:schemeClr val="tx1"/>
                </a:solidFill>
              </a:rPr>
              <a:t> de jugo de </a:t>
            </a:r>
            <a:r>
              <a:rPr lang="en-US" sz="2000" dirty="0" err="1">
                <a:solidFill>
                  <a:schemeClr val="tx1"/>
                </a:solidFill>
              </a:rPr>
              <a:t>vegetales</a:t>
            </a:r>
            <a:r>
              <a:rPr lang="en-US" sz="2000" dirty="0">
                <a:solidFill>
                  <a:schemeClr val="tx1"/>
                </a:solidFill>
              </a:rPr>
              <a:t> 100% L.S.
3/4c Sopa de </a:t>
            </a:r>
            <a:r>
              <a:rPr lang="en-US" sz="2000" dirty="0" err="1">
                <a:solidFill>
                  <a:schemeClr val="tx1"/>
                </a:solidFill>
              </a:rPr>
              <a:t>tomate</a:t>
            </a:r>
            <a:r>
              <a:rPr lang="en-US" sz="2000" dirty="0">
                <a:solidFill>
                  <a:schemeClr val="tx1"/>
                </a:solidFill>
              </a:rPr>
              <a:t> o </a:t>
            </a:r>
            <a:r>
              <a:rPr lang="en-US" sz="2000" dirty="0" err="1">
                <a:solidFill>
                  <a:schemeClr val="tx1"/>
                </a:solidFill>
              </a:rPr>
              <a:t>verduras</a:t>
            </a:r>
            <a:endParaRPr lang="en-US" sz="2000" dirty="0"/>
          </a:p>
        </p:txBody>
      </p:sp>
      <p:pic>
        <p:nvPicPr>
          <p:cNvPr id="7" name="Picture 6">
            <a:extLst>
              <a:ext uri="{FF2B5EF4-FFF2-40B4-BE49-F238E27FC236}">
                <a16:creationId xmlns:a16="http://schemas.microsoft.com/office/drawing/2014/main" id="{AC123296-326F-9D88-1435-6146ED16579B}"/>
              </a:ext>
            </a:extLst>
          </p:cNvPr>
          <p:cNvPicPr>
            <a:picLocks noChangeAspect="1"/>
          </p:cNvPicPr>
          <p:nvPr/>
        </p:nvPicPr>
        <p:blipFill>
          <a:blip r:embed="rId2"/>
          <a:stretch>
            <a:fillRect/>
          </a:stretch>
        </p:blipFill>
        <p:spPr>
          <a:xfrm>
            <a:off x="8156622" y="152400"/>
            <a:ext cx="3657600" cy="5867400"/>
          </a:xfrm>
          <a:prstGeom prst="rect">
            <a:avLst/>
          </a:prstGeom>
        </p:spPr>
      </p:pic>
      <p:pic>
        <p:nvPicPr>
          <p:cNvPr id="9" name="Picture 8">
            <a:extLst>
              <a:ext uri="{FF2B5EF4-FFF2-40B4-BE49-F238E27FC236}">
                <a16:creationId xmlns:a16="http://schemas.microsoft.com/office/drawing/2014/main" id="{A80A7CBA-13C2-7ED1-1B96-2B89D48EC621}"/>
              </a:ext>
            </a:extLst>
          </p:cNvPr>
          <p:cNvPicPr>
            <a:picLocks noChangeAspect="1"/>
          </p:cNvPicPr>
          <p:nvPr/>
        </p:nvPicPr>
        <p:blipFill>
          <a:blip r:embed="rId3"/>
          <a:stretch>
            <a:fillRect/>
          </a:stretch>
        </p:blipFill>
        <p:spPr>
          <a:xfrm>
            <a:off x="4684777" y="134573"/>
            <a:ext cx="3781425" cy="5686425"/>
          </a:xfrm>
          <a:prstGeom prst="rect">
            <a:avLst/>
          </a:prstGeom>
        </p:spPr>
      </p:pic>
    </p:spTree>
    <p:extLst>
      <p:ext uri="{BB962C8B-B14F-4D97-AF65-F5344CB8AC3E}">
        <p14:creationId xmlns:p14="http://schemas.microsoft.com/office/powerpoint/2010/main" val="410229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C5C9-E0B7-0782-A386-4F333CE21BF6}"/>
              </a:ext>
            </a:extLst>
          </p:cNvPr>
          <p:cNvSpPr>
            <a:spLocks noGrp="1"/>
          </p:cNvSpPr>
          <p:nvPr>
            <p:ph type="title"/>
          </p:nvPr>
        </p:nvSpPr>
        <p:spPr/>
        <p:txBody>
          <a:bodyPr/>
          <a:lstStyle/>
          <a:p>
            <a:r>
              <a:rPr lang="en-US" dirty="0" err="1"/>
              <a:t>Verduras</a:t>
            </a:r>
            <a:r>
              <a:rPr lang="en-US" dirty="0"/>
              <a:t> de color </a:t>
            </a:r>
            <a:r>
              <a:rPr lang="en-US" dirty="0" err="1"/>
              <a:t>verde</a:t>
            </a:r>
            <a:r>
              <a:rPr lang="en-US" dirty="0"/>
              <a:t> </a:t>
            </a:r>
            <a:r>
              <a:rPr lang="en-US" dirty="0" err="1"/>
              <a:t>oscuro</a:t>
            </a:r>
            <a:r>
              <a:rPr lang="en-US" dirty="0"/>
              <a:t> (frescas, </a:t>
            </a:r>
            <a:r>
              <a:rPr lang="en-US" dirty="0" err="1"/>
              <a:t>congeladas</a:t>
            </a:r>
            <a:r>
              <a:rPr lang="en-US" dirty="0"/>
              <a:t>, </a:t>
            </a:r>
            <a:r>
              <a:rPr lang="en-US" dirty="0" err="1"/>
              <a:t>enlatadas</a:t>
            </a:r>
            <a:r>
              <a:rPr lang="en-US" dirty="0"/>
              <a:t>)</a:t>
            </a:r>
          </a:p>
        </p:txBody>
      </p:sp>
      <p:sp>
        <p:nvSpPr>
          <p:cNvPr id="3" name="Content Placeholder 2">
            <a:extLst>
              <a:ext uri="{FF2B5EF4-FFF2-40B4-BE49-F238E27FC236}">
                <a16:creationId xmlns:a16="http://schemas.microsoft.com/office/drawing/2014/main" id="{C339D681-67B9-8375-2BC3-14F6471BD038}"/>
              </a:ext>
            </a:extLst>
          </p:cNvPr>
          <p:cNvSpPr>
            <a:spLocks noGrp="1"/>
          </p:cNvSpPr>
          <p:nvPr>
            <p:ph idx="1"/>
          </p:nvPr>
        </p:nvSpPr>
        <p:spPr/>
        <p:txBody>
          <a:bodyPr>
            <a:normAutofit/>
          </a:bodyPr>
          <a:lstStyle/>
          <a:p>
            <a:pPr lvl="1">
              <a:buFont typeface="Arial" panose="020B0604020202020204" pitchFamily="34" charset="0"/>
              <a:buChar char="•"/>
            </a:pPr>
            <a:r>
              <a:rPr lang="es-ES" dirty="0">
                <a:solidFill>
                  <a:schemeClr val="accent1">
                    <a:lumMod val="75000"/>
                  </a:schemeClr>
                </a:solidFill>
              </a:rPr>
              <a:t>Brécol
</a:t>
            </a:r>
            <a:r>
              <a:rPr lang="es-ES" dirty="0" err="1">
                <a:solidFill>
                  <a:schemeClr val="accent1">
                    <a:lumMod val="75000"/>
                  </a:schemeClr>
                </a:solidFill>
              </a:rPr>
              <a:t>Bok</a:t>
            </a:r>
            <a:r>
              <a:rPr lang="es-ES" dirty="0">
                <a:solidFill>
                  <a:schemeClr val="accent1">
                    <a:lumMod val="75000"/>
                  </a:schemeClr>
                </a:solidFill>
              </a:rPr>
              <a:t> choy
Acelga
Cilantro
</a:t>
            </a:r>
            <a:r>
              <a:rPr lang="es-ES" dirty="0" err="1">
                <a:solidFill>
                  <a:schemeClr val="accent1">
                    <a:lumMod val="75000"/>
                  </a:schemeClr>
                </a:solidFill>
              </a:rPr>
              <a:t>Collard</a:t>
            </a:r>
            <a:r>
              <a:rPr lang="es-ES" dirty="0">
                <a:solidFill>
                  <a:schemeClr val="accent1">
                    <a:lumMod val="75000"/>
                  </a:schemeClr>
                </a:solidFill>
              </a:rPr>
              <a:t>
Col rizada
Hojas de mostaza
Espinaca
Hojas de nabo</a:t>
            </a:r>
            <a:endParaRPr lang="en-US" dirty="0"/>
          </a:p>
          <a:p>
            <a:pPr lvl="1"/>
            <a:endParaRPr lang="en-US" dirty="0"/>
          </a:p>
        </p:txBody>
      </p:sp>
      <p:pic>
        <p:nvPicPr>
          <p:cNvPr id="4" name="Picture 2" descr="How to Add Dark Green Vegetables to Your Family Meals – IN THE KITCHEN">
            <a:extLst>
              <a:ext uri="{FF2B5EF4-FFF2-40B4-BE49-F238E27FC236}">
                <a16:creationId xmlns:a16="http://schemas.microsoft.com/office/drawing/2014/main" id="{8BB9DEB7-7ACE-7149-2AB9-49E9043A8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551" y="1676400"/>
            <a:ext cx="5739723"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2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AE73-8746-DA11-0EEB-FAB7720BCCFB}"/>
              </a:ext>
            </a:extLst>
          </p:cNvPr>
          <p:cNvSpPr>
            <a:spLocks noGrp="1"/>
          </p:cNvSpPr>
          <p:nvPr>
            <p:ph type="title"/>
          </p:nvPr>
        </p:nvSpPr>
        <p:spPr>
          <a:xfrm>
            <a:off x="1218883" y="152400"/>
            <a:ext cx="9751060" cy="1295400"/>
          </a:xfrm>
        </p:spPr>
        <p:txBody>
          <a:bodyPr anchor="b">
            <a:normAutofit/>
          </a:bodyPr>
          <a:lstStyle/>
          <a:p>
            <a:r>
              <a:rPr lang="es-ES" dirty="0"/>
              <a:t>Verduras rojas y naranjas (frescas, congeladas y enlatadas)</a:t>
            </a:r>
            <a:endParaRPr lang="en-US" dirty="0"/>
          </a:p>
        </p:txBody>
      </p:sp>
      <p:pic>
        <p:nvPicPr>
          <p:cNvPr id="15362" name="Picture 2" descr="A Background Of Assorted Red And Orange Fruits And Vegetables - Perfect For  Sauces Stock Photo, Picture And Royalty Free Image. Image 95041778.">
            <a:extLst>
              <a:ext uri="{FF2B5EF4-FFF2-40B4-BE49-F238E27FC236}">
                <a16:creationId xmlns:a16="http://schemas.microsoft.com/office/drawing/2014/main" id="{476FB122-DDD6-9B73-81F6-1D368B7EC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47" r="5650" b="2"/>
          <a:stretch/>
        </p:blipFill>
        <p:spPr bwMode="auto">
          <a:xfrm>
            <a:off x="5256212" y="1295400"/>
            <a:ext cx="6094413"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D49971-6697-9592-EEB1-FB9290340622}"/>
              </a:ext>
            </a:extLst>
          </p:cNvPr>
          <p:cNvSpPr>
            <a:spLocks noGrp="1"/>
          </p:cNvSpPr>
          <p:nvPr>
            <p:ph type="body" sz="half" idx="2"/>
          </p:nvPr>
        </p:nvSpPr>
        <p:spPr>
          <a:xfrm>
            <a:off x="1218883" y="1600202"/>
            <a:ext cx="3453500" cy="4571999"/>
          </a:xfrm>
        </p:spPr>
        <p:txBody>
          <a:bodyPr>
            <a:normAutofit/>
          </a:bodyPr>
          <a:lstStyle/>
          <a:p>
            <a:pPr marL="457200" indent="-457200">
              <a:buFont typeface="Arial" panose="020B0604020202020204" pitchFamily="34" charset="0"/>
              <a:buChar char="•"/>
            </a:pPr>
            <a:r>
              <a:rPr lang="en-US" sz="2600" dirty="0" err="1">
                <a:solidFill>
                  <a:srgbClr val="C00000"/>
                </a:solidFill>
              </a:rPr>
              <a:t>Zanahoria</a:t>
            </a:r>
            <a:r>
              <a:rPr lang="en-US" sz="2600" dirty="0">
                <a:solidFill>
                  <a:srgbClr val="C00000"/>
                </a:solidFill>
              </a:rPr>
              <a:t>
Chiles </a:t>
            </a:r>
            <a:r>
              <a:rPr lang="en-US" sz="2600" dirty="0" err="1">
                <a:solidFill>
                  <a:srgbClr val="C00000"/>
                </a:solidFill>
              </a:rPr>
              <a:t>rojos</a:t>
            </a:r>
            <a:r>
              <a:rPr lang="en-US" sz="2600" dirty="0">
                <a:solidFill>
                  <a:srgbClr val="C00000"/>
                </a:solidFill>
              </a:rPr>
              <a:t>
Pimientos </a:t>
            </a:r>
            <a:r>
              <a:rPr lang="en-US" sz="2600" dirty="0" err="1">
                <a:solidFill>
                  <a:srgbClr val="C00000"/>
                </a:solidFill>
              </a:rPr>
              <a:t>rojos</a:t>
            </a:r>
            <a:r>
              <a:rPr lang="en-US" sz="2600" dirty="0">
                <a:solidFill>
                  <a:srgbClr val="C00000"/>
                </a:solidFill>
              </a:rPr>
              <a:t> o </a:t>
            </a:r>
            <a:r>
              <a:rPr lang="en-US" sz="2600" dirty="0" err="1">
                <a:solidFill>
                  <a:srgbClr val="C00000"/>
                </a:solidFill>
              </a:rPr>
              <a:t>naranjas</a:t>
            </a:r>
            <a:r>
              <a:rPr lang="en-US" sz="2600" dirty="0">
                <a:solidFill>
                  <a:srgbClr val="C00000"/>
                </a:solidFill>
              </a:rPr>
              <a:t>
</a:t>
            </a:r>
            <a:r>
              <a:rPr lang="en-US" sz="2600" dirty="0" err="1">
                <a:solidFill>
                  <a:srgbClr val="C00000"/>
                </a:solidFill>
              </a:rPr>
              <a:t>Cebollas</a:t>
            </a:r>
            <a:r>
              <a:rPr lang="en-US" sz="2600" dirty="0">
                <a:solidFill>
                  <a:srgbClr val="C00000"/>
                </a:solidFill>
              </a:rPr>
              <a:t> </a:t>
            </a:r>
            <a:r>
              <a:rPr lang="en-US" sz="2600" dirty="0" err="1">
                <a:solidFill>
                  <a:srgbClr val="C00000"/>
                </a:solidFill>
              </a:rPr>
              <a:t>rojas</a:t>
            </a:r>
            <a:r>
              <a:rPr lang="en-US" sz="2600" dirty="0">
                <a:solidFill>
                  <a:srgbClr val="C00000"/>
                </a:solidFill>
              </a:rPr>
              <a:t>
</a:t>
            </a:r>
            <a:r>
              <a:rPr lang="en-US" sz="2600" dirty="0" err="1">
                <a:solidFill>
                  <a:srgbClr val="C00000"/>
                </a:solidFill>
              </a:rPr>
              <a:t>Tomates</a:t>
            </a:r>
            <a:r>
              <a:rPr lang="en-US" sz="2600" dirty="0">
                <a:solidFill>
                  <a:srgbClr val="C00000"/>
                </a:solidFill>
              </a:rPr>
              <a:t>
</a:t>
            </a:r>
            <a:r>
              <a:rPr lang="en-US" sz="2600" dirty="0" err="1">
                <a:solidFill>
                  <a:srgbClr val="C00000"/>
                </a:solidFill>
              </a:rPr>
              <a:t>Rábanos</a:t>
            </a:r>
            <a:r>
              <a:rPr lang="en-US" sz="2600" dirty="0">
                <a:solidFill>
                  <a:srgbClr val="C00000"/>
                </a:solidFill>
              </a:rPr>
              <a:t>
</a:t>
            </a:r>
            <a:r>
              <a:rPr lang="en-US" sz="2600" dirty="0" err="1">
                <a:solidFill>
                  <a:srgbClr val="C00000"/>
                </a:solidFill>
              </a:rPr>
              <a:t>Remolacha</a:t>
            </a:r>
            <a:r>
              <a:rPr lang="en-US" sz="2600" dirty="0">
                <a:solidFill>
                  <a:srgbClr val="C00000"/>
                </a:solidFill>
              </a:rPr>
              <a:t> </a:t>
            </a:r>
            <a:r>
              <a:rPr lang="en-US" sz="2600" dirty="0" err="1">
                <a:solidFill>
                  <a:srgbClr val="C00000"/>
                </a:solidFill>
              </a:rPr>
              <a:t>roja</a:t>
            </a:r>
            <a:endParaRPr lang="en-US" sz="2600" dirty="0">
              <a:solidFill>
                <a:srgbClr val="C00000"/>
              </a:solidFill>
            </a:endParaRPr>
          </a:p>
        </p:txBody>
      </p:sp>
    </p:spTree>
    <p:extLst>
      <p:ext uri="{BB962C8B-B14F-4D97-AF65-F5344CB8AC3E}">
        <p14:creationId xmlns:p14="http://schemas.microsoft.com/office/powerpoint/2010/main" val="40861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A20A-22D0-9F1B-92E8-A2E2DFD9DFDB}"/>
              </a:ext>
            </a:extLst>
          </p:cNvPr>
          <p:cNvSpPr>
            <a:spLocks noGrp="1"/>
          </p:cNvSpPr>
          <p:nvPr>
            <p:ph type="title"/>
          </p:nvPr>
        </p:nvSpPr>
        <p:spPr/>
        <p:txBody>
          <a:bodyPr/>
          <a:lstStyle/>
          <a:p>
            <a:r>
              <a:rPr lang="en-US" dirty="0" err="1"/>
              <a:t>Verduras</a:t>
            </a:r>
            <a:r>
              <a:rPr lang="en-US" dirty="0"/>
              <a:t> </a:t>
            </a:r>
            <a:r>
              <a:rPr lang="en-US" dirty="0" err="1"/>
              <a:t>azules</a:t>
            </a:r>
            <a:r>
              <a:rPr lang="en-US" dirty="0"/>
              <a:t> y moradas</a:t>
            </a:r>
          </a:p>
        </p:txBody>
      </p:sp>
      <p:sp>
        <p:nvSpPr>
          <p:cNvPr id="4" name="Text Placeholder 3">
            <a:extLst>
              <a:ext uri="{FF2B5EF4-FFF2-40B4-BE49-F238E27FC236}">
                <a16:creationId xmlns:a16="http://schemas.microsoft.com/office/drawing/2014/main" id="{FFA5D1CE-1ECB-5E20-457F-D8549F5234E7}"/>
              </a:ext>
            </a:extLst>
          </p:cNvPr>
          <p:cNvSpPr>
            <a:spLocks noGrp="1"/>
          </p:cNvSpPr>
          <p:nvPr>
            <p:ph type="body" sz="half" idx="2"/>
          </p:nvPr>
        </p:nvSpPr>
        <p:spPr/>
        <p:txBody>
          <a:bodyPr>
            <a:normAutofit lnSpcReduction="10000"/>
          </a:bodyPr>
          <a:lstStyle/>
          <a:p>
            <a:pPr marL="457200" indent="-457200">
              <a:buFont typeface="Arial" panose="020B0604020202020204" pitchFamily="34" charset="0"/>
              <a:buChar char="•"/>
            </a:pPr>
            <a:r>
              <a:rPr lang="en-US" dirty="0" err="1">
                <a:solidFill>
                  <a:srgbClr val="7030A0"/>
                </a:solidFill>
              </a:rPr>
              <a:t>Berenjena</a:t>
            </a:r>
            <a:r>
              <a:rPr lang="en-US" dirty="0">
                <a:solidFill>
                  <a:srgbClr val="7030A0"/>
                </a:solidFill>
              </a:rPr>
              <a:t>
</a:t>
            </a:r>
            <a:r>
              <a:rPr lang="en-US" dirty="0" err="1">
                <a:solidFill>
                  <a:srgbClr val="7030A0"/>
                </a:solidFill>
              </a:rPr>
              <a:t>Repollo</a:t>
            </a:r>
            <a:r>
              <a:rPr lang="en-US" dirty="0">
                <a:solidFill>
                  <a:srgbClr val="7030A0"/>
                </a:solidFill>
              </a:rPr>
              <a:t> </a:t>
            </a:r>
            <a:r>
              <a:rPr lang="en-US" dirty="0" err="1">
                <a:solidFill>
                  <a:srgbClr val="7030A0"/>
                </a:solidFill>
              </a:rPr>
              <a:t>morado</a:t>
            </a:r>
            <a:r>
              <a:rPr lang="en-US" dirty="0">
                <a:solidFill>
                  <a:srgbClr val="7030A0"/>
                </a:solidFill>
              </a:rPr>
              <a:t>
Pimiento </a:t>
            </a:r>
            <a:r>
              <a:rPr lang="en-US" dirty="0" err="1">
                <a:solidFill>
                  <a:srgbClr val="7030A0"/>
                </a:solidFill>
              </a:rPr>
              <a:t>morrón</a:t>
            </a:r>
            <a:r>
              <a:rPr lang="en-US" dirty="0">
                <a:solidFill>
                  <a:srgbClr val="7030A0"/>
                </a:solidFill>
              </a:rPr>
              <a:t> </a:t>
            </a:r>
            <a:r>
              <a:rPr lang="en-US" dirty="0" err="1">
                <a:solidFill>
                  <a:srgbClr val="7030A0"/>
                </a:solidFill>
              </a:rPr>
              <a:t>morado</a:t>
            </a:r>
            <a:r>
              <a:rPr lang="en-US" dirty="0">
                <a:solidFill>
                  <a:srgbClr val="7030A0"/>
                </a:solidFill>
              </a:rPr>
              <a:t>
</a:t>
            </a:r>
            <a:r>
              <a:rPr lang="en-US" dirty="0" err="1">
                <a:solidFill>
                  <a:srgbClr val="7030A0"/>
                </a:solidFill>
              </a:rPr>
              <a:t>Zanahorias</a:t>
            </a:r>
            <a:r>
              <a:rPr lang="en-US" dirty="0">
                <a:solidFill>
                  <a:srgbClr val="7030A0"/>
                </a:solidFill>
              </a:rPr>
              <a:t> moradas
</a:t>
            </a:r>
            <a:r>
              <a:rPr lang="en-US" dirty="0" err="1">
                <a:solidFill>
                  <a:srgbClr val="7030A0"/>
                </a:solidFill>
              </a:rPr>
              <a:t>Colirrábano</a:t>
            </a:r>
            <a:r>
              <a:rPr lang="en-US" dirty="0">
                <a:solidFill>
                  <a:srgbClr val="7030A0"/>
                </a:solidFill>
              </a:rPr>
              <a:t>
</a:t>
            </a:r>
            <a:r>
              <a:rPr lang="en-US" dirty="0" err="1">
                <a:solidFill>
                  <a:srgbClr val="7030A0"/>
                </a:solidFill>
              </a:rPr>
              <a:t>Espárragos</a:t>
            </a:r>
            <a:r>
              <a:rPr lang="en-US" dirty="0">
                <a:solidFill>
                  <a:srgbClr val="7030A0"/>
                </a:solidFill>
              </a:rPr>
              <a:t> </a:t>
            </a:r>
            <a:r>
              <a:rPr lang="en-US" dirty="0" err="1">
                <a:solidFill>
                  <a:srgbClr val="7030A0"/>
                </a:solidFill>
              </a:rPr>
              <a:t>morados</a:t>
            </a:r>
            <a:endParaRPr lang="en-US" dirty="0">
              <a:solidFill>
                <a:srgbClr val="7030A0"/>
              </a:solidFill>
            </a:endParaRPr>
          </a:p>
        </p:txBody>
      </p:sp>
      <p:pic>
        <p:nvPicPr>
          <p:cNvPr id="1026" name="Picture 2" descr="33 Perfectly Purple Vegetables to Perk Up Your Plate">
            <a:extLst>
              <a:ext uri="{FF2B5EF4-FFF2-40B4-BE49-F238E27FC236}">
                <a16:creationId xmlns:a16="http://schemas.microsoft.com/office/drawing/2014/main" id="{7B556AB8-AA37-ADBB-6265-D0D135DE272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12170" y="1423358"/>
            <a:ext cx="33147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Grow Eggplant | Viva La Vida">
            <a:extLst>
              <a:ext uri="{FF2B5EF4-FFF2-40B4-BE49-F238E27FC236}">
                <a16:creationId xmlns:a16="http://schemas.microsoft.com/office/drawing/2014/main" id="{E6C268A0-5A62-AD9C-FD12-355D5CAA0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5812" y="10064"/>
            <a:ext cx="1955667" cy="1955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rple (bell) Peppers | Purple bell pepper, Amazing gardens, Stuffed bell peppers">
            <a:extLst>
              <a:ext uri="{FF2B5EF4-FFF2-40B4-BE49-F238E27FC236}">
                <a16:creationId xmlns:a16="http://schemas.microsoft.com/office/drawing/2014/main" id="{7F728982-89E8-CB87-11DF-42D3AD7D2F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3724" y="2225270"/>
            <a:ext cx="179775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C0DFBE7-253A-4244-C0BD-2E82960E9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701" y="3633158"/>
            <a:ext cx="3407147" cy="255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5C2F-2F0D-2776-1DEC-C6D0F44E528C}"/>
              </a:ext>
            </a:extLst>
          </p:cNvPr>
          <p:cNvSpPr>
            <a:spLocks noGrp="1"/>
          </p:cNvSpPr>
          <p:nvPr>
            <p:ph type="title"/>
          </p:nvPr>
        </p:nvSpPr>
        <p:spPr/>
        <p:txBody>
          <a:bodyPr/>
          <a:lstStyle/>
          <a:p>
            <a:r>
              <a:rPr lang="en-US" dirty="0" err="1"/>
              <a:t>Verduras</a:t>
            </a:r>
            <a:r>
              <a:rPr lang="en-US" dirty="0"/>
              <a:t> </a:t>
            </a:r>
            <a:r>
              <a:rPr lang="en-US" dirty="0" err="1"/>
              <a:t>blancas</a:t>
            </a:r>
            <a:r>
              <a:rPr lang="en-US" dirty="0"/>
              <a:t> y </a:t>
            </a:r>
            <a:r>
              <a:rPr lang="en-US" dirty="0" err="1"/>
              <a:t>marrones</a:t>
            </a:r>
            <a:endParaRPr lang="en-US" dirty="0"/>
          </a:p>
        </p:txBody>
      </p:sp>
      <p:sp>
        <p:nvSpPr>
          <p:cNvPr id="3" name="Content Placeholder 2">
            <a:extLst>
              <a:ext uri="{FF2B5EF4-FFF2-40B4-BE49-F238E27FC236}">
                <a16:creationId xmlns:a16="http://schemas.microsoft.com/office/drawing/2014/main" id="{287EBBCE-C766-7B9E-5976-287C4799CEC4}"/>
              </a:ext>
            </a:extLst>
          </p:cNvPr>
          <p:cNvSpPr>
            <a:spLocks noGrp="1"/>
          </p:cNvSpPr>
          <p:nvPr>
            <p:ph sz="half" idx="1"/>
          </p:nvPr>
        </p:nvSpPr>
        <p:spPr/>
        <p:txBody>
          <a:bodyPr/>
          <a:lstStyle/>
          <a:p>
            <a:r>
              <a:rPr lang="es-ES" dirty="0">
                <a:solidFill>
                  <a:srgbClr val="996633"/>
                </a:solidFill>
              </a:rPr>
              <a:t>Cebollas
Coliflor 
Ajo
Puerros
Chirivías
Champiñones
Hinojo</a:t>
            </a:r>
            <a:endParaRPr lang="en-US" dirty="0">
              <a:solidFill>
                <a:srgbClr val="996633"/>
              </a:solidFill>
            </a:endParaRPr>
          </a:p>
        </p:txBody>
      </p:sp>
      <p:pic>
        <p:nvPicPr>
          <p:cNvPr id="2050" name="Picture 2">
            <a:extLst>
              <a:ext uri="{FF2B5EF4-FFF2-40B4-BE49-F238E27FC236}">
                <a16:creationId xmlns:a16="http://schemas.microsoft.com/office/drawing/2014/main" id="{E98FB765-F35F-3E6B-6043-EA4ABD3FCD4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94612" y="581321"/>
            <a:ext cx="2590799" cy="17329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96595E8-252A-68D8-8BC1-208C97069F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234" y="2743199"/>
            <a:ext cx="3543299" cy="2362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F79B5A7-E7B6-1132-2445-ADD6CFB47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812" y="2705100"/>
            <a:ext cx="383092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98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5326-F981-AC54-1C54-D8ADB920A2DC}"/>
              </a:ext>
            </a:extLst>
          </p:cNvPr>
          <p:cNvSpPr>
            <a:spLocks noGrp="1"/>
          </p:cNvSpPr>
          <p:nvPr>
            <p:ph type="title"/>
          </p:nvPr>
        </p:nvSpPr>
        <p:spPr>
          <a:xfrm>
            <a:off x="1141412" y="152400"/>
            <a:ext cx="9751060" cy="1295400"/>
          </a:xfrm>
        </p:spPr>
        <p:txBody>
          <a:bodyPr anchor="b">
            <a:normAutofit/>
          </a:bodyPr>
          <a:lstStyle/>
          <a:p>
            <a:r>
              <a:rPr lang="en-US" dirty="0" err="1"/>
              <a:t>Verduras</a:t>
            </a:r>
            <a:r>
              <a:rPr lang="en-US" dirty="0"/>
              <a:t> con </a:t>
            </a:r>
            <a:r>
              <a:rPr lang="en-US" dirty="0" err="1"/>
              <a:t>almidón</a:t>
            </a:r>
            <a:r>
              <a:rPr lang="en-US" dirty="0"/>
              <a:t> (frescas </a:t>
            </a:r>
            <a:r>
              <a:rPr lang="en-US" dirty="0" err="1"/>
              <a:t>congeladas</a:t>
            </a:r>
            <a:r>
              <a:rPr lang="en-US" dirty="0"/>
              <a:t>, </a:t>
            </a:r>
            <a:r>
              <a:rPr lang="en-US" dirty="0" err="1"/>
              <a:t>enlatadas</a:t>
            </a:r>
            <a:r>
              <a:rPr lang="en-US" dirty="0"/>
              <a:t>)</a:t>
            </a:r>
          </a:p>
        </p:txBody>
      </p:sp>
      <p:sp>
        <p:nvSpPr>
          <p:cNvPr id="3" name="Content Placeholder 2">
            <a:extLst>
              <a:ext uri="{FF2B5EF4-FFF2-40B4-BE49-F238E27FC236}">
                <a16:creationId xmlns:a16="http://schemas.microsoft.com/office/drawing/2014/main" id="{3C06585C-B253-AFC7-6D1A-7AAC3B1753D0}"/>
              </a:ext>
            </a:extLst>
          </p:cNvPr>
          <p:cNvSpPr>
            <a:spLocks noGrp="1"/>
          </p:cNvSpPr>
          <p:nvPr>
            <p:ph sz="half" idx="1"/>
          </p:nvPr>
        </p:nvSpPr>
        <p:spPr>
          <a:xfrm>
            <a:off x="852169" y="1447800"/>
            <a:ext cx="4875530" cy="4572000"/>
          </a:xfrm>
        </p:spPr>
        <p:txBody>
          <a:bodyPr>
            <a:normAutofit/>
          </a:bodyPr>
          <a:lstStyle/>
          <a:p>
            <a:r>
              <a:rPr lang="en-US" dirty="0" err="1"/>
              <a:t>Maíz</a:t>
            </a:r>
            <a:r>
              <a:rPr lang="en-US" dirty="0"/>
              <a:t>
</a:t>
            </a:r>
            <a:r>
              <a:rPr lang="en-US" dirty="0" err="1"/>
              <a:t>Habas</a:t>
            </a:r>
            <a:r>
              <a:rPr lang="en-US" dirty="0"/>
              <a:t>
</a:t>
            </a:r>
            <a:r>
              <a:rPr lang="en-US" dirty="0" err="1"/>
              <a:t>Guisantes</a:t>
            </a:r>
            <a:r>
              <a:rPr lang="en-US" dirty="0"/>
              <a:t> (</a:t>
            </a:r>
            <a:r>
              <a:rPr lang="en-US" dirty="0" err="1"/>
              <a:t>guisantes</a:t>
            </a:r>
            <a:r>
              <a:rPr lang="en-US" dirty="0"/>
              <a:t> </a:t>
            </a:r>
            <a:r>
              <a:rPr lang="en-US" dirty="0" err="1"/>
              <a:t>verdes</a:t>
            </a:r>
            <a:r>
              <a:rPr lang="en-US" dirty="0"/>
              <a:t>, </a:t>
            </a:r>
            <a:r>
              <a:rPr lang="en-US" dirty="0" err="1"/>
              <a:t>guisantes</a:t>
            </a:r>
            <a:r>
              <a:rPr lang="en-US" dirty="0"/>
              <a:t> </a:t>
            </a:r>
            <a:r>
              <a:rPr lang="en-US" dirty="0" err="1"/>
              <a:t>vaca</a:t>
            </a:r>
            <a:r>
              <a:rPr lang="en-US" dirty="0"/>
              <a:t> (</a:t>
            </a:r>
            <a:r>
              <a:rPr lang="en-US" dirty="0" err="1"/>
              <a:t>guisantes</a:t>
            </a:r>
            <a:r>
              <a:rPr lang="en-US" dirty="0"/>
              <a:t> de </a:t>
            </a:r>
            <a:r>
              <a:rPr lang="en-US" dirty="0" err="1"/>
              <a:t>ojo</a:t>
            </a:r>
            <a:r>
              <a:rPr lang="en-US" dirty="0"/>
              <a:t> negro), </a:t>
            </a:r>
            <a:r>
              <a:rPr lang="en-US" dirty="0" err="1"/>
              <a:t>gandules</a:t>
            </a:r>
            <a:r>
              <a:rPr lang="en-US" dirty="0"/>
              <a:t>)
Patatas </a:t>
            </a:r>
            <a:r>
              <a:rPr lang="en-US" dirty="0" err="1"/>
              <a:t>blancas</a:t>
            </a:r>
            <a:r>
              <a:rPr lang="en-US" dirty="0"/>
              <a:t>
</a:t>
            </a:r>
            <a:r>
              <a:rPr lang="en-US" dirty="0" err="1"/>
              <a:t>Ñames</a:t>
            </a:r>
            <a:r>
              <a:rPr lang="en-US" dirty="0"/>
              <a:t>
Batatas</a:t>
            </a:r>
          </a:p>
        </p:txBody>
      </p:sp>
      <p:pic>
        <p:nvPicPr>
          <p:cNvPr id="16390" name="Picture 6" descr="Starchy Vegetables Are Higher in Carbs... - Victorious Power | Facebook">
            <a:extLst>
              <a:ext uri="{FF2B5EF4-FFF2-40B4-BE49-F238E27FC236}">
                <a16:creationId xmlns:a16="http://schemas.microsoft.com/office/drawing/2014/main" id="{FDEDCF5B-4602-F6DF-2299-CC8F620BC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446" y="1676400"/>
            <a:ext cx="5226048" cy="342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2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3515-BA10-BFD3-8FB1-1ECE06A0E85D}"/>
              </a:ext>
            </a:extLst>
          </p:cNvPr>
          <p:cNvSpPr>
            <a:spLocks noGrp="1"/>
          </p:cNvSpPr>
          <p:nvPr>
            <p:ph type="title"/>
          </p:nvPr>
        </p:nvSpPr>
        <p:spPr/>
        <p:txBody>
          <a:bodyPr>
            <a:normAutofit/>
          </a:bodyPr>
          <a:lstStyle/>
          <a:p>
            <a:r>
              <a:rPr lang="es-ES" sz="3200" dirty="0"/>
              <a:t>Otras verduras (sin almidón) (frescas, congeladas, enlatadas</a:t>
            </a:r>
            <a:r>
              <a:rPr lang="en-US" sz="3200" dirty="0"/>
              <a:t>)</a:t>
            </a:r>
          </a:p>
        </p:txBody>
      </p:sp>
      <p:sp>
        <p:nvSpPr>
          <p:cNvPr id="3" name="Content Placeholder 2">
            <a:extLst>
              <a:ext uri="{FF2B5EF4-FFF2-40B4-BE49-F238E27FC236}">
                <a16:creationId xmlns:a16="http://schemas.microsoft.com/office/drawing/2014/main" id="{E8ED8CB0-3F40-C68B-B62D-24471179A7F9}"/>
              </a:ext>
            </a:extLst>
          </p:cNvPr>
          <p:cNvSpPr>
            <a:spLocks noGrp="1"/>
          </p:cNvSpPr>
          <p:nvPr>
            <p:ph sz="half" idx="1"/>
          </p:nvPr>
        </p:nvSpPr>
        <p:spPr/>
        <p:txBody>
          <a:bodyPr>
            <a:normAutofit lnSpcReduction="10000"/>
          </a:bodyPr>
          <a:lstStyle/>
          <a:p>
            <a:r>
              <a:rPr lang="en-US" dirty="0" err="1"/>
              <a:t>Alcachofas</a:t>
            </a:r>
            <a:r>
              <a:rPr lang="en-US" dirty="0"/>
              <a:t>
</a:t>
            </a:r>
            <a:r>
              <a:rPr lang="en-US" dirty="0" err="1"/>
              <a:t>Espárrago</a:t>
            </a:r>
            <a:r>
              <a:rPr lang="en-US" dirty="0"/>
              <a:t>
</a:t>
            </a:r>
            <a:r>
              <a:rPr lang="en-US" dirty="0" err="1"/>
              <a:t>Aguacate</a:t>
            </a:r>
            <a:r>
              <a:rPr lang="en-US" dirty="0"/>
              <a:t>
</a:t>
            </a:r>
            <a:r>
              <a:rPr lang="en-US" dirty="0" err="1"/>
              <a:t>Remolacha</a:t>
            </a:r>
            <a:r>
              <a:rPr lang="en-US" dirty="0"/>
              <a:t>
Coles de </a:t>
            </a:r>
            <a:r>
              <a:rPr lang="en-US" dirty="0" err="1"/>
              <a:t>Bruselas</a:t>
            </a:r>
            <a:r>
              <a:rPr lang="en-US" dirty="0"/>
              <a:t>
Apio
</a:t>
            </a:r>
            <a:r>
              <a:rPr lang="en-US" dirty="0" err="1"/>
              <a:t>Cebollino</a:t>
            </a:r>
            <a:r>
              <a:rPr lang="en-US" dirty="0"/>
              <a:t>
Pepinos</a:t>
            </a:r>
          </a:p>
        </p:txBody>
      </p:sp>
      <p:sp>
        <p:nvSpPr>
          <p:cNvPr id="4" name="Content Placeholder 3">
            <a:extLst>
              <a:ext uri="{FF2B5EF4-FFF2-40B4-BE49-F238E27FC236}">
                <a16:creationId xmlns:a16="http://schemas.microsoft.com/office/drawing/2014/main" id="{D172AD37-120F-2324-D3D2-4C300E16A1F2}"/>
              </a:ext>
            </a:extLst>
          </p:cNvPr>
          <p:cNvSpPr>
            <a:spLocks noGrp="1"/>
          </p:cNvSpPr>
          <p:nvPr>
            <p:ph sz="half" idx="2"/>
          </p:nvPr>
        </p:nvSpPr>
        <p:spPr/>
        <p:txBody>
          <a:bodyPr/>
          <a:lstStyle/>
          <a:p>
            <a:r>
              <a:rPr lang="es-ES" dirty="0"/>
              <a:t>Berenjena
Ajo
Jengibre
Judías verdes
Calabaza de verano
Nabos
Rábano</a:t>
            </a:r>
            <a:endParaRPr lang="en-US" dirty="0"/>
          </a:p>
        </p:txBody>
      </p:sp>
      <p:pic>
        <p:nvPicPr>
          <p:cNvPr id="17410" name="Picture 2" descr="Vegetable | Description, Types, Farming, &amp; Examples | Britannica">
            <a:extLst>
              <a:ext uri="{FF2B5EF4-FFF2-40B4-BE49-F238E27FC236}">
                <a16:creationId xmlns:a16="http://schemas.microsoft.com/office/drawing/2014/main" id="{362E7A45-40E1-04D3-3089-A8FFAAB1F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212" y="1371600"/>
            <a:ext cx="3607008"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3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2868-F37E-3FB6-C939-405359B3C3AD}"/>
              </a:ext>
            </a:extLst>
          </p:cNvPr>
          <p:cNvSpPr>
            <a:spLocks noGrp="1"/>
          </p:cNvSpPr>
          <p:nvPr>
            <p:ph type="title"/>
          </p:nvPr>
        </p:nvSpPr>
        <p:spPr>
          <a:xfrm>
            <a:off x="1141412" y="152400"/>
            <a:ext cx="9751060" cy="1295400"/>
          </a:xfrm>
        </p:spPr>
        <p:txBody>
          <a:bodyPr anchor="b">
            <a:normAutofit/>
          </a:bodyPr>
          <a:lstStyle/>
          <a:p>
            <a:r>
              <a:rPr lang="pt-BR" dirty="0"/>
              <a:t>Frutas (frescas, congeladas, enlatadas, secas)</a:t>
            </a:r>
            <a:endParaRPr lang="en-US" dirty="0"/>
          </a:p>
        </p:txBody>
      </p:sp>
      <p:pic>
        <p:nvPicPr>
          <p:cNvPr id="18434" name="Picture 2" descr="The Best Fruits for People With Diabetes — and the Worst">
            <a:extLst>
              <a:ext uri="{FF2B5EF4-FFF2-40B4-BE49-F238E27FC236}">
                <a16:creationId xmlns:a16="http://schemas.microsoft.com/office/drawing/2014/main" id="{A921B876-99F1-8871-FA75-EFD7C8E9A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6" r="27602" b="2"/>
          <a:stretch/>
        </p:blipFill>
        <p:spPr bwMode="auto">
          <a:xfrm>
            <a:off x="1141412" y="1600200"/>
            <a:ext cx="4875530" cy="4572000"/>
          </a:xfrm>
          <a:prstGeom prst="rect">
            <a:avLst/>
          </a:prstGeom>
          <a:solidFill>
            <a:srgbClr val="FFFFFF"/>
          </a:solidFill>
        </p:spPr>
      </p:pic>
      <p:sp>
        <p:nvSpPr>
          <p:cNvPr id="3" name="Content Placeholder 2">
            <a:extLst>
              <a:ext uri="{FF2B5EF4-FFF2-40B4-BE49-F238E27FC236}">
                <a16:creationId xmlns:a16="http://schemas.microsoft.com/office/drawing/2014/main" id="{4A666CE8-975A-AE8B-1A3F-4C8663A9326F}"/>
              </a:ext>
            </a:extLst>
          </p:cNvPr>
          <p:cNvSpPr>
            <a:spLocks noGrp="1"/>
          </p:cNvSpPr>
          <p:nvPr>
            <p:ph sz="half" idx="2"/>
          </p:nvPr>
        </p:nvSpPr>
        <p:spPr>
          <a:xfrm>
            <a:off x="6094412" y="1600200"/>
            <a:ext cx="4875530" cy="4572000"/>
          </a:xfrm>
        </p:spPr>
        <p:txBody>
          <a:bodyPr>
            <a:normAutofit/>
          </a:bodyPr>
          <a:lstStyle/>
          <a:p>
            <a:r>
              <a:rPr lang="es-ES" sz="2000" dirty="0"/>
              <a:t>Una (1/2taza) un mínimo de tres veces a la semana
1/2 taza de fruta
1 pieza mediana de fruta fresca
1/2taza de jugo de fruta 100%*
1/3taza de jugo de arándano*
1/4 taza de frutos secos*
15 uvas
* aumentará el % de carbohidratos</a:t>
            </a:r>
            <a:endParaRPr lang="en-US" sz="2000" dirty="0"/>
          </a:p>
        </p:txBody>
      </p:sp>
    </p:spTree>
    <p:extLst>
      <p:ext uri="{BB962C8B-B14F-4D97-AF65-F5344CB8AC3E}">
        <p14:creationId xmlns:p14="http://schemas.microsoft.com/office/powerpoint/2010/main" val="8701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CDA8-A374-BBF3-BA39-B2702EB08EDB}"/>
              </a:ext>
            </a:extLst>
          </p:cNvPr>
          <p:cNvSpPr>
            <a:spLocks noGrp="1"/>
          </p:cNvSpPr>
          <p:nvPr>
            <p:ph type="title"/>
          </p:nvPr>
        </p:nvSpPr>
        <p:spPr/>
        <p:txBody>
          <a:bodyPr>
            <a:normAutofit/>
          </a:bodyPr>
          <a:lstStyle/>
          <a:p>
            <a:r>
              <a:rPr lang="es-ES" sz="2400" dirty="0"/>
              <a:t>Panes o alternativas Una o más porciones de pan (se desea un grano entero, enriquecido o se permite una alternativa de pan)</a:t>
            </a:r>
            <a:endParaRPr lang="en-US" sz="2400" dirty="0"/>
          </a:p>
        </p:txBody>
      </p:sp>
      <p:sp>
        <p:nvSpPr>
          <p:cNvPr id="3" name="Content Placeholder 2">
            <a:extLst>
              <a:ext uri="{FF2B5EF4-FFF2-40B4-BE49-F238E27FC236}">
                <a16:creationId xmlns:a16="http://schemas.microsoft.com/office/drawing/2014/main" id="{6F202100-9C25-8EBF-CB2F-C25FE673D4D1}"/>
              </a:ext>
            </a:extLst>
          </p:cNvPr>
          <p:cNvSpPr>
            <a:spLocks noGrp="1"/>
          </p:cNvSpPr>
          <p:nvPr>
            <p:ph sz="half" idx="1"/>
          </p:nvPr>
        </p:nvSpPr>
        <p:spPr/>
        <p:txBody>
          <a:bodyPr>
            <a:normAutofit fontScale="62500" lnSpcReduction="20000"/>
          </a:bodyPr>
          <a:lstStyle/>
          <a:p>
            <a:pPr lvl="1">
              <a:buFont typeface="Arial" panose="020B0604020202020204" pitchFamily="34" charset="0"/>
              <a:buChar char="•"/>
            </a:pPr>
            <a:r>
              <a:rPr lang="en-US" dirty="0">
                <a:solidFill>
                  <a:schemeClr val="accent1">
                    <a:lumMod val="75000"/>
                  </a:schemeClr>
                </a:solidFill>
              </a:rPr>
              <a:t>1 </a:t>
            </a:r>
            <a:r>
              <a:rPr lang="en-US" dirty="0" err="1">
                <a:solidFill>
                  <a:schemeClr val="accent1">
                    <a:lumMod val="75000"/>
                  </a:schemeClr>
                </a:solidFill>
              </a:rPr>
              <a:t>rebanada</a:t>
            </a:r>
            <a:r>
              <a:rPr lang="en-US" dirty="0">
                <a:solidFill>
                  <a:schemeClr val="accent1">
                    <a:lumMod val="75000"/>
                  </a:schemeClr>
                </a:solidFill>
              </a:rPr>
              <a:t> de pan (</a:t>
            </a:r>
            <a:r>
              <a:rPr lang="en-US" dirty="0" err="1">
                <a:solidFill>
                  <a:schemeClr val="accent1">
                    <a:lumMod val="75000"/>
                  </a:schemeClr>
                </a:solidFill>
              </a:rPr>
              <a:t>preferiblemente</a:t>
            </a:r>
            <a:r>
              <a:rPr lang="en-US" dirty="0">
                <a:solidFill>
                  <a:schemeClr val="accent1">
                    <a:lumMod val="75000"/>
                  </a:schemeClr>
                </a:solidFill>
              </a:rPr>
              <a:t> integral)
1/2c Pasta </a:t>
            </a:r>
            <a:r>
              <a:rPr lang="en-US" dirty="0" err="1">
                <a:solidFill>
                  <a:schemeClr val="accent1">
                    <a:lumMod val="75000"/>
                  </a:schemeClr>
                </a:solidFill>
              </a:rPr>
              <a:t>cocida</a:t>
            </a:r>
            <a:r>
              <a:rPr lang="en-US" dirty="0">
                <a:solidFill>
                  <a:schemeClr val="accent1">
                    <a:lumMod val="75000"/>
                  </a:schemeClr>
                </a:solidFill>
              </a:rPr>
              <a:t>, </a:t>
            </a:r>
            <a:r>
              <a:rPr lang="en-US" dirty="0" err="1">
                <a:solidFill>
                  <a:schemeClr val="accent1">
                    <a:lumMod val="75000"/>
                  </a:schemeClr>
                </a:solidFill>
              </a:rPr>
              <a:t>fideos</a:t>
            </a:r>
            <a:r>
              <a:rPr lang="en-US" dirty="0">
                <a:solidFill>
                  <a:schemeClr val="accent1">
                    <a:lumMod val="75000"/>
                  </a:schemeClr>
                </a:solidFill>
              </a:rPr>
              <a:t> de arroz
1 oz de cereal </a:t>
            </a:r>
            <a:r>
              <a:rPr lang="en-US" dirty="0" err="1">
                <a:solidFill>
                  <a:schemeClr val="accent1">
                    <a:lumMod val="75000"/>
                  </a:schemeClr>
                </a:solidFill>
              </a:rPr>
              <a:t>listo</a:t>
            </a:r>
            <a:r>
              <a:rPr lang="en-US" dirty="0">
                <a:solidFill>
                  <a:schemeClr val="accent1">
                    <a:lumMod val="75000"/>
                  </a:schemeClr>
                </a:solidFill>
              </a:rPr>
              <a:t> para comer
1/2taza de cereal cocido
2 "Pan de </a:t>
            </a:r>
            <a:r>
              <a:rPr lang="en-US" dirty="0" err="1">
                <a:solidFill>
                  <a:schemeClr val="accent1">
                    <a:lumMod val="75000"/>
                  </a:schemeClr>
                </a:solidFill>
              </a:rPr>
              <a:t>maíz</a:t>
            </a:r>
            <a:r>
              <a:rPr lang="en-US" dirty="0">
                <a:solidFill>
                  <a:schemeClr val="accent1">
                    <a:lumMod val="75000"/>
                  </a:schemeClr>
                </a:solidFill>
              </a:rPr>
              <a:t>
1 </a:t>
            </a:r>
            <a:r>
              <a:rPr lang="en-US" dirty="0" err="1">
                <a:solidFill>
                  <a:schemeClr val="accent1">
                    <a:lumMod val="75000"/>
                  </a:schemeClr>
                </a:solidFill>
              </a:rPr>
              <a:t>rebanada</a:t>
            </a:r>
            <a:r>
              <a:rPr lang="en-US" dirty="0">
                <a:solidFill>
                  <a:schemeClr val="accent1">
                    <a:lumMod val="75000"/>
                  </a:schemeClr>
                </a:solidFill>
              </a:rPr>
              <a:t> de tostadas </a:t>
            </a:r>
            <a:r>
              <a:rPr lang="en-US" dirty="0" err="1">
                <a:solidFill>
                  <a:schemeClr val="accent1">
                    <a:lumMod val="75000"/>
                  </a:schemeClr>
                </a:solidFill>
              </a:rPr>
              <a:t>francesas</a:t>
            </a:r>
            <a:r>
              <a:rPr lang="en-US" dirty="0">
                <a:solidFill>
                  <a:schemeClr val="accent1">
                    <a:lumMod val="75000"/>
                  </a:schemeClr>
                </a:solidFill>
              </a:rPr>
              <a:t>
1/2 </a:t>
            </a:r>
            <a:r>
              <a:rPr lang="en-US" dirty="0" err="1">
                <a:solidFill>
                  <a:schemeClr val="accent1">
                    <a:lumMod val="75000"/>
                  </a:schemeClr>
                </a:solidFill>
              </a:rPr>
              <a:t>panecillo</a:t>
            </a:r>
            <a:r>
              <a:rPr lang="en-US" dirty="0">
                <a:solidFill>
                  <a:schemeClr val="accent1">
                    <a:lumMod val="75000"/>
                  </a:schemeClr>
                </a:solidFill>
              </a:rPr>
              <a:t> </a:t>
            </a:r>
            <a:r>
              <a:rPr lang="en-US" dirty="0" err="1">
                <a:solidFill>
                  <a:schemeClr val="accent1">
                    <a:lumMod val="75000"/>
                  </a:schemeClr>
                </a:solidFill>
              </a:rPr>
              <a:t>inglés</a:t>
            </a:r>
            <a:r>
              <a:rPr lang="en-US" dirty="0">
                <a:solidFill>
                  <a:schemeClr val="accent1">
                    <a:lumMod val="75000"/>
                  </a:schemeClr>
                </a:solidFill>
              </a:rPr>
              <a:t>
4-6 galletas </a:t>
            </a:r>
            <a:r>
              <a:rPr lang="en-US" dirty="0" err="1">
                <a:solidFill>
                  <a:schemeClr val="accent1">
                    <a:lumMod val="75000"/>
                  </a:schemeClr>
                </a:solidFill>
              </a:rPr>
              <a:t>saladas</a:t>
            </a:r>
            <a:r>
              <a:rPr lang="en-US" dirty="0">
                <a:solidFill>
                  <a:schemeClr val="accent1">
                    <a:lumMod val="75000"/>
                  </a:schemeClr>
                </a:solidFill>
              </a:rPr>
              <a:t> (1 oz)
1 tortilla de 6"
1/2 bagel, 3-4" de </a:t>
            </a:r>
            <a:r>
              <a:rPr lang="en-US" dirty="0" err="1">
                <a:solidFill>
                  <a:schemeClr val="accent1">
                    <a:lumMod val="75000"/>
                  </a:schemeClr>
                </a:solidFill>
              </a:rPr>
              <a:t>diámetro</a:t>
            </a:r>
            <a:r>
              <a:rPr lang="en-US" dirty="0">
                <a:solidFill>
                  <a:schemeClr val="accent1">
                    <a:lumMod val="75000"/>
                  </a:schemeClr>
                </a:solidFill>
              </a:rPr>
              <a:t>
1 bollo </a:t>
            </a:r>
            <a:r>
              <a:rPr lang="en-US" dirty="0" err="1">
                <a:solidFill>
                  <a:schemeClr val="accent1">
                    <a:lumMod val="75000"/>
                  </a:schemeClr>
                </a:solidFill>
              </a:rPr>
              <a:t>pequeño</a:t>
            </a:r>
            <a:r>
              <a:rPr lang="en-US" dirty="0">
                <a:solidFill>
                  <a:schemeClr val="accent1">
                    <a:lumMod val="75000"/>
                  </a:schemeClr>
                </a:solidFill>
              </a:rPr>
              <a:t> para </a:t>
            </a:r>
            <a:r>
              <a:rPr lang="en-US" dirty="0" err="1">
                <a:solidFill>
                  <a:schemeClr val="accent1">
                    <a:lumMod val="75000"/>
                  </a:schemeClr>
                </a:solidFill>
              </a:rPr>
              <a:t>sándwich</a:t>
            </a:r>
            <a:r>
              <a:rPr lang="en-US" dirty="0">
                <a:solidFill>
                  <a:schemeClr val="accent1">
                    <a:lumMod val="75000"/>
                  </a:schemeClr>
                </a:solidFill>
              </a:rPr>
              <a:t>
1/2 pan </a:t>
            </a:r>
            <a:r>
              <a:rPr lang="en-US" dirty="0" err="1">
                <a:solidFill>
                  <a:schemeClr val="accent1">
                    <a:lumMod val="75000"/>
                  </a:schemeClr>
                </a:solidFill>
              </a:rPr>
              <a:t>grande</a:t>
            </a:r>
            <a:r>
              <a:rPr lang="en-US" dirty="0">
                <a:solidFill>
                  <a:schemeClr val="accent1">
                    <a:lumMod val="75000"/>
                  </a:schemeClr>
                </a:solidFill>
              </a:rPr>
              <a:t> de </a:t>
            </a:r>
            <a:r>
              <a:rPr lang="en-US" dirty="0" err="1">
                <a:solidFill>
                  <a:schemeClr val="accent1">
                    <a:lumMod val="75000"/>
                  </a:schemeClr>
                </a:solidFill>
              </a:rPr>
              <a:t>perrito</a:t>
            </a:r>
            <a:r>
              <a:rPr lang="en-US" dirty="0">
                <a:solidFill>
                  <a:schemeClr val="accent1">
                    <a:lumMod val="75000"/>
                  </a:schemeClr>
                </a:solidFill>
              </a:rPr>
              <a:t> caliente / </a:t>
            </a:r>
            <a:r>
              <a:rPr lang="en-US" dirty="0" err="1">
                <a:solidFill>
                  <a:schemeClr val="accent1">
                    <a:lumMod val="75000"/>
                  </a:schemeClr>
                </a:solidFill>
              </a:rPr>
              <a:t>hamburguesa</a:t>
            </a:r>
            <a:r>
              <a:rPr lang="en-US" dirty="0">
                <a:solidFill>
                  <a:schemeClr val="accent1">
                    <a:lumMod val="75000"/>
                  </a:schemeClr>
                </a:solidFill>
              </a:rPr>
              <a:t> (1 oz)
1/2c Relleno de </a:t>
            </a:r>
            <a:r>
              <a:rPr lang="en-US" dirty="0" err="1">
                <a:solidFill>
                  <a:schemeClr val="accent1">
                    <a:lumMod val="75000"/>
                  </a:schemeClr>
                </a:solidFill>
              </a:rPr>
              <a:t>aderezo</a:t>
            </a:r>
            <a:r>
              <a:rPr lang="en-US" dirty="0">
                <a:solidFill>
                  <a:schemeClr val="accent1">
                    <a:lumMod val="75000"/>
                  </a:schemeClr>
                </a:solidFill>
              </a:rPr>
              <a:t> de pan*
*alto </a:t>
            </a:r>
            <a:r>
              <a:rPr lang="en-US" dirty="0" err="1">
                <a:solidFill>
                  <a:schemeClr val="accent1">
                    <a:lumMod val="75000"/>
                  </a:schemeClr>
                </a:solidFill>
              </a:rPr>
              <a:t>contenido</a:t>
            </a:r>
            <a:r>
              <a:rPr lang="en-US" dirty="0">
                <a:solidFill>
                  <a:schemeClr val="accent1">
                    <a:lumMod val="75000"/>
                  </a:schemeClr>
                </a:solidFill>
              </a:rPr>
              <a:t> </a:t>
            </a:r>
            <a:r>
              <a:rPr lang="en-US" dirty="0" err="1">
                <a:solidFill>
                  <a:schemeClr val="accent1">
                    <a:lumMod val="75000"/>
                  </a:schemeClr>
                </a:solidFill>
              </a:rPr>
              <a:t>en</a:t>
            </a:r>
            <a:r>
              <a:rPr lang="en-US" dirty="0">
                <a:solidFill>
                  <a:schemeClr val="accent1">
                    <a:lumMod val="75000"/>
                  </a:schemeClr>
                </a:solidFill>
              </a:rPr>
              <a:t> sodio</a:t>
            </a:r>
            <a:endParaRPr lang="en-US" dirty="0"/>
          </a:p>
        </p:txBody>
      </p:sp>
      <p:sp>
        <p:nvSpPr>
          <p:cNvPr id="4" name="Content Placeholder 3">
            <a:extLst>
              <a:ext uri="{FF2B5EF4-FFF2-40B4-BE49-F238E27FC236}">
                <a16:creationId xmlns:a16="http://schemas.microsoft.com/office/drawing/2014/main" id="{ED7F9FDF-CDE3-2F35-915B-55392FB9B743}"/>
              </a:ext>
            </a:extLst>
          </p:cNvPr>
          <p:cNvSpPr>
            <a:spLocks noGrp="1"/>
          </p:cNvSpPr>
          <p:nvPr>
            <p:ph sz="half" idx="2"/>
          </p:nvPr>
        </p:nvSpPr>
        <p:spPr/>
        <p:txBody>
          <a:bodyPr>
            <a:normAutofit fontScale="62500" lnSpcReduction="20000"/>
          </a:bodyPr>
          <a:lstStyle/>
          <a:p>
            <a:r>
              <a:rPr lang="en-US" sz="2600" dirty="0"/>
              <a:t>Rollo de 1 oz (</a:t>
            </a:r>
            <a:r>
              <a:rPr lang="en-US" sz="2600" dirty="0" err="1"/>
              <a:t>preferiblemente</a:t>
            </a:r>
            <a:r>
              <a:rPr lang="en-US" sz="2600" dirty="0"/>
              <a:t> de </a:t>
            </a:r>
            <a:r>
              <a:rPr lang="en-US" sz="2600" dirty="0" err="1"/>
              <a:t>grano</a:t>
            </a:r>
            <a:r>
              <a:rPr lang="en-US" sz="2600" dirty="0"/>
              <a:t> </a:t>
            </a:r>
            <a:r>
              <a:rPr lang="en-US" sz="2600" dirty="0" err="1"/>
              <a:t>entero</a:t>
            </a:r>
            <a:r>
              <a:rPr lang="en-US" sz="2600" dirty="0"/>
              <a:t>)
8 galletas de </a:t>
            </a:r>
            <a:r>
              <a:rPr lang="en-US" sz="2600" dirty="0" err="1"/>
              <a:t>animales</a:t>
            </a:r>
            <a:r>
              <a:rPr lang="en-US" sz="2600" dirty="0"/>
              <a:t>
3 galletas Graham (2 1/2" </a:t>
            </a:r>
            <a:r>
              <a:rPr lang="en-US" sz="2600" dirty="0" err="1"/>
              <a:t>cuadradas</a:t>
            </a:r>
            <a:r>
              <a:rPr lang="en-US" sz="2600" dirty="0"/>
              <a:t>)
1/2 </a:t>
            </a:r>
            <a:r>
              <a:rPr lang="en-US" sz="2600" dirty="0" err="1"/>
              <a:t>taza</a:t>
            </a:r>
            <a:r>
              <a:rPr lang="en-US" sz="2600" dirty="0"/>
              <a:t> de </a:t>
            </a:r>
            <a:r>
              <a:rPr lang="en-US" sz="2600" dirty="0" err="1"/>
              <a:t>picatostes</a:t>
            </a:r>
            <a:r>
              <a:rPr lang="en-US" sz="2600" dirty="0"/>
              <a:t>
</a:t>
            </a:r>
            <a:r>
              <a:rPr lang="en-US" sz="2600" dirty="0" err="1"/>
              <a:t>Panqueque</a:t>
            </a:r>
            <a:r>
              <a:rPr lang="en-US" sz="2600" dirty="0"/>
              <a:t> de 4" de ancho
Bola de masa de 2.5 oz
1 oz de pan </a:t>
            </a:r>
            <a:r>
              <a:rPr lang="en-US" sz="2600" dirty="0" err="1"/>
              <a:t>frito</a:t>
            </a:r>
            <a:r>
              <a:rPr lang="en-US" sz="2600" dirty="0"/>
              <a:t>
1/2c Mesa
1 oz de pretzels / chips de tortilla, papas </a:t>
            </a:r>
            <a:r>
              <a:rPr lang="en-US" sz="2600" dirty="0" err="1"/>
              <a:t>fritas</a:t>
            </a:r>
            <a:r>
              <a:rPr lang="en-US" sz="2600" dirty="0"/>
              <a:t>
Galleta de 2 1/2''
</a:t>
            </a:r>
            <a:r>
              <a:rPr lang="en-US" sz="2600" dirty="0" err="1"/>
              <a:t>Gofre</a:t>
            </a:r>
            <a:r>
              <a:rPr lang="en-US" sz="2600" dirty="0"/>
              <a:t> </a:t>
            </a:r>
            <a:r>
              <a:rPr lang="en-US" sz="2600" dirty="0" err="1"/>
              <a:t>cuadrado</a:t>
            </a:r>
            <a:r>
              <a:rPr lang="en-US" sz="2600" dirty="0"/>
              <a:t> de 4"</a:t>
            </a:r>
            <a:endParaRPr lang="en-US" dirty="0"/>
          </a:p>
          <a:p>
            <a:endParaRPr lang="en-US" dirty="0"/>
          </a:p>
        </p:txBody>
      </p:sp>
    </p:spTree>
    <p:extLst>
      <p:ext uri="{BB962C8B-B14F-4D97-AF65-F5344CB8AC3E}">
        <p14:creationId xmlns:p14="http://schemas.microsoft.com/office/powerpoint/2010/main" val="7053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CB5D-949B-A800-3404-3B77A0551E1E}"/>
              </a:ext>
            </a:extLst>
          </p:cNvPr>
          <p:cNvSpPr>
            <a:spLocks noGrp="1"/>
          </p:cNvSpPr>
          <p:nvPr>
            <p:ph type="title"/>
          </p:nvPr>
        </p:nvSpPr>
        <p:spPr/>
        <p:txBody>
          <a:bodyPr/>
          <a:lstStyle/>
          <a:p>
            <a:r>
              <a:rPr lang="es-ES" dirty="0"/>
              <a:t>Programa de Servicios de Nutrición</a:t>
            </a:r>
            <a:endParaRPr lang="en-US" dirty="0"/>
          </a:p>
        </p:txBody>
      </p:sp>
      <p:sp>
        <p:nvSpPr>
          <p:cNvPr id="3" name="Content Placeholder 2">
            <a:extLst>
              <a:ext uri="{FF2B5EF4-FFF2-40B4-BE49-F238E27FC236}">
                <a16:creationId xmlns:a16="http://schemas.microsoft.com/office/drawing/2014/main" id="{88D3C334-2FE9-FEDC-76B6-8382F80A4FB9}"/>
              </a:ext>
            </a:extLst>
          </p:cNvPr>
          <p:cNvSpPr>
            <a:spLocks noGrp="1"/>
          </p:cNvSpPr>
          <p:nvPr>
            <p:ph idx="1"/>
          </p:nvPr>
        </p:nvSpPr>
        <p:spPr/>
        <p:txBody>
          <a:bodyPr>
            <a:normAutofit/>
          </a:bodyPr>
          <a:lstStyle/>
          <a:p>
            <a:r>
              <a:rPr lang="es-ES" dirty="0"/>
              <a:t>Ayudar a los estadounidenses mayores a vivir de forma independiente al:
 Promover una mejor salud 
Mejora de la nutrición
Reducción del aislamiento</a:t>
            </a:r>
            <a:endParaRPr lang="en-US" dirty="0"/>
          </a:p>
        </p:txBody>
      </p:sp>
    </p:spTree>
    <p:extLst>
      <p:ext uri="{BB962C8B-B14F-4D97-AF65-F5344CB8AC3E}">
        <p14:creationId xmlns:p14="http://schemas.microsoft.com/office/powerpoint/2010/main" val="30851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Your Guide to Going Dairy Free: Plant-Based Milks, Cheeses, and More - Free  From Harm">
            <a:extLst>
              <a:ext uri="{FF2B5EF4-FFF2-40B4-BE49-F238E27FC236}">
                <a16:creationId xmlns:a16="http://schemas.microsoft.com/office/drawing/2014/main" id="{47A30E41-7E4C-C51C-A8CE-C3C4D907C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090" y="2400300"/>
            <a:ext cx="4425398"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AAEEEF8-F3F0-1169-EFEE-DA6474F5DB4C}"/>
              </a:ext>
            </a:extLst>
          </p:cNvPr>
          <p:cNvSpPr>
            <a:spLocks noGrp="1"/>
          </p:cNvSpPr>
          <p:nvPr>
            <p:ph type="title"/>
          </p:nvPr>
        </p:nvSpPr>
        <p:spPr/>
        <p:txBody>
          <a:bodyPr/>
          <a:lstStyle/>
          <a:p>
            <a:r>
              <a:rPr lang="en-US" dirty="0"/>
              <a:t>Leche</a:t>
            </a:r>
          </a:p>
        </p:txBody>
      </p:sp>
      <p:sp>
        <p:nvSpPr>
          <p:cNvPr id="6" name="Content Placeholder 5">
            <a:extLst>
              <a:ext uri="{FF2B5EF4-FFF2-40B4-BE49-F238E27FC236}">
                <a16:creationId xmlns:a16="http://schemas.microsoft.com/office/drawing/2014/main" id="{A7FD0226-8B38-EBE4-50E3-B9C6E6CBA201}"/>
              </a:ext>
            </a:extLst>
          </p:cNvPr>
          <p:cNvSpPr>
            <a:spLocks noGrp="1"/>
          </p:cNvSpPr>
          <p:nvPr>
            <p:ph idx="1"/>
          </p:nvPr>
        </p:nvSpPr>
        <p:spPr>
          <a:xfrm>
            <a:off x="2066607" y="1600200"/>
            <a:ext cx="9751060" cy="4572000"/>
          </a:xfrm>
        </p:spPr>
        <p:txBody>
          <a:bodyPr>
            <a:normAutofit fontScale="77500" lnSpcReduction="20000"/>
          </a:bodyPr>
          <a:lstStyle/>
          <a:p>
            <a:r>
              <a:rPr lang="es-ES" dirty="0"/>
              <a:t>8 onzas diarias (1 taza o 1/2 pinta) de leche o equivalente
Alternativa a la leche de 8 oz, como la leche sin lactosa
Leche de soja
Leche de almendras 
Leche de avena
1 taza de yogur
1/4 taza de leche en polvo descremada por 1 taza de agua
Cereal listo para comer fortificado con calcio
Jugo de naranja fortificado* 
* Puede aumentar % CHO</a:t>
            </a:r>
            <a:endParaRPr lang="en-US" dirty="0"/>
          </a:p>
        </p:txBody>
      </p:sp>
      <p:pic>
        <p:nvPicPr>
          <p:cNvPr id="19460" name="Picture 4" descr="Is Milk Good or Bad for You? | KQED Education">
            <a:extLst>
              <a:ext uri="{FF2B5EF4-FFF2-40B4-BE49-F238E27FC236}">
                <a16:creationId xmlns:a16="http://schemas.microsoft.com/office/drawing/2014/main" id="{E8F02328-D76A-A1C3-3E1D-F2B4F043F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 y="19812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4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FCE4-A92D-DF0A-8557-568FD4B824F7}"/>
              </a:ext>
            </a:extLst>
          </p:cNvPr>
          <p:cNvSpPr>
            <a:spLocks noGrp="1"/>
          </p:cNvSpPr>
          <p:nvPr>
            <p:ph type="title"/>
          </p:nvPr>
        </p:nvSpPr>
        <p:spPr/>
        <p:txBody>
          <a:bodyPr/>
          <a:lstStyle/>
          <a:p>
            <a:r>
              <a:rPr lang="en-US" dirty="0" err="1"/>
              <a:t>Postres</a:t>
            </a:r>
            <a:r>
              <a:rPr lang="en-US" dirty="0"/>
              <a:t>: </a:t>
            </a:r>
            <a:r>
              <a:rPr lang="en-US" dirty="0" err="1"/>
              <a:t>Opcional</a:t>
            </a:r>
            <a:endParaRPr lang="en-US" dirty="0"/>
          </a:p>
        </p:txBody>
      </p:sp>
      <p:sp>
        <p:nvSpPr>
          <p:cNvPr id="3" name="Content Placeholder 2">
            <a:extLst>
              <a:ext uri="{FF2B5EF4-FFF2-40B4-BE49-F238E27FC236}">
                <a16:creationId xmlns:a16="http://schemas.microsoft.com/office/drawing/2014/main" id="{2F5E81C5-4AE2-196B-6DFA-317362607D2E}"/>
              </a:ext>
            </a:extLst>
          </p:cNvPr>
          <p:cNvSpPr>
            <a:spLocks noGrp="1"/>
          </p:cNvSpPr>
          <p:nvPr>
            <p:ph idx="1"/>
          </p:nvPr>
        </p:nvSpPr>
        <p:spPr/>
        <p:txBody>
          <a:bodyPr>
            <a:normAutofit fontScale="77500" lnSpcReduction="20000"/>
          </a:bodyPr>
          <a:lstStyle/>
          <a:p>
            <a:r>
              <a:rPr lang="es-ES" dirty="0"/>
              <a:t>Tarta de fresa
Barra de limón
Pudín (bajo en azúcar)
Arroz con leche
Galleta sin azúcar
Pastel de comida de ángel
Galleta
Zapatero de melocotón
Galleta de avena
Barra de fecha</a:t>
            </a:r>
            <a:endParaRPr lang="en-US" dirty="0"/>
          </a:p>
        </p:txBody>
      </p:sp>
    </p:spTree>
    <p:extLst>
      <p:ext uri="{BB962C8B-B14F-4D97-AF65-F5344CB8AC3E}">
        <p14:creationId xmlns:p14="http://schemas.microsoft.com/office/powerpoint/2010/main" val="322346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B5B1-9F65-F9B5-45D6-0B9A57951649}"/>
              </a:ext>
            </a:extLst>
          </p:cNvPr>
          <p:cNvSpPr>
            <a:spLocks noGrp="1"/>
          </p:cNvSpPr>
          <p:nvPr>
            <p:ph type="title"/>
          </p:nvPr>
        </p:nvSpPr>
        <p:spPr/>
        <p:txBody>
          <a:bodyPr/>
          <a:lstStyle/>
          <a:p>
            <a:r>
              <a:rPr lang="en-US" dirty="0" err="1"/>
              <a:t>Aceites</a:t>
            </a:r>
            <a:r>
              <a:rPr lang="en-US" dirty="0"/>
              <a:t> y </a:t>
            </a:r>
            <a:r>
              <a:rPr lang="en-US" dirty="0" err="1"/>
              <a:t>grasas</a:t>
            </a:r>
            <a:endParaRPr lang="en-US" dirty="0"/>
          </a:p>
        </p:txBody>
      </p:sp>
      <p:sp>
        <p:nvSpPr>
          <p:cNvPr id="3" name="Content Placeholder 2">
            <a:extLst>
              <a:ext uri="{FF2B5EF4-FFF2-40B4-BE49-F238E27FC236}">
                <a16:creationId xmlns:a16="http://schemas.microsoft.com/office/drawing/2014/main" id="{DC54E08E-C963-47E2-223C-87F596830971}"/>
              </a:ext>
            </a:extLst>
          </p:cNvPr>
          <p:cNvSpPr>
            <a:spLocks noGrp="1"/>
          </p:cNvSpPr>
          <p:nvPr>
            <p:ph idx="1"/>
          </p:nvPr>
        </p:nvSpPr>
        <p:spPr/>
        <p:txBody>
          <a:bodyPr/>
          <a:lstStyle/>
          <a:p>
            <a:r>
              <a:rPr lang="es-ES" dirty="0"/>
              <a:t>Porciones variables por comida
1 cucharada de aceite (vegetal, canola, maíz, oliva, soja)
1 cucharada de margarina o mantequilla
1 cucharada de mayonesa
Salsa LS de 2 oz</a:t>
            </a:r>
            <a:endParaRPr lang="en-US" dirty="0"/>
          </a:p>
        </p:txBody>
      </p:sp>
    </p:spTree>
    <p:extLst>
      <p:ext uri="{BB962C8B-B14F-4D97-AF65-F5344CB8AC3E}">
        <p14:creationId xmlns:p14="http://schemas.microsoft.com/office/powerpoint/2010/main" val="33652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725E-7BC2-DF64-1F80-23F1CA9854F2}"/>
              </a:ext>
            </a:extLst>
          </p:cNvPr>
          <p:cNvSpPr>
            <a:spLocks noGrp="1"/>
          </p:cNvSpPr>
          <p:nvPr>
            <p:ph type="title"/>
          </p:nvPr>
        </p:nvSpPr>
        <p:spPr/>
        <p:txBody>
          <a:bodyPr/>
          <a:lstStyle/>
          <a:p>
            <a:r>
              <a:rPr lang="es-ES" dirty="0"/>
              <a:t>Resumen del patrón de comidas diarias para el almuerzo</a:t>
            </a:r>
            <a:endParaRPr lang="en-US" dirty="0"/>
          </a:p>
        </p:txBody>
      </p:sp>
      <p:sp>
        <p:nvSpPr>
          <p:cNvPr id="3" name="Content Placeholder 2">
            <a:extLst>
              <a:ext uri="{FF2B5EF4-FFF2-40B4-BE49-F238E27FC236}">
                <a16:creationId xmlns:a16="http://schemas.microsoft.com/office/drawing/2014/main" id="{36451A65-DBA7-417B-5B70-56F8103129FA}"/>
              </a:ext>
            </a:extLst>
          </p:cNvPr>
          <p:cNvSpPr>
            <a:spLocks noGrp="1"/>
          </p:cNvSpPr>
          <p:nvPr>
            <p:ph idx="1"/>
          </p:nvPr>
        </p:nvSpPr>
        <p:spPr/>
        <p:txBody>
          <a:bodyPr>
            <a:normAutofit fontScale="92500" lnSpcReduction="10000"/>
          </a:bodyPr>
          <a:lstStyle/>
          <a:p>
            <a:r>
              <a:rPr lang="es-ES" dirty="0"/>
              <a:t>3 oz de carne o alternativa
Dos porciones (1/2c) de verduras diferentes o 1c de verduras de hoja 
Una o más porciones de pan o alternativas, preferiblemente de grano entero 
8 onzas (1c) de leche o equivalente
Una porción (1/2c) de fruta 3 veces a la semana
Postre Opcional
Engorde según sea necesario</a:t>
            </a:r>
            <a:endParaRPr lang="en-US" dirty="0"/>
          </a:p>
        </p:txBody>
      </p:sp>
    </p:spTree>
    <p:extLst>
      <p:ext uri="{BB962C8B-B14F-4D97-AF65-F5344CB8AC3E}">
        <p14:creationId xmlns:p14="http://schemas.microsoft.com/office/powerpoint/2010/main" val="110024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32EE-68AC-CD3F-DA64-35455BD052D3}"/>
              </a:ext>
            </a:extLst>
          </p:cNvPr>
          <p:cNvSpPr>
            <a:spLocks noGrp="1"/>
          </p:cNvSpPr>
          <p:nvPr>
            <p:ph type="title"/>
          </p:nvPr>
        </p:nvSpPr>
        <p:spPr/>
        <p:txBody>
          <a:bodyPr/>
          <a:lstStyle/>
          <a:p>
            <a:r>
              <a:rPr lang="es-ES" dirty="0"/>
              <a:t>Patrón de comida de desayuno</a:t>
            </a:r>
            <a:endParaRPr lang="en-US" dirty="0"/>
          </a:p>
        </p:txBody>
      </p:sp>
      <p:sp>
        <p:nvSpPr>
          <p:cNvPr id="3" name="Content Placeholder 2">
            <a:extLst>
              <a:ext uri="{FF2B5EF4-FFF2-40B4-BE49-F238E27FC236}">
                <a16:creationId xmlns:a16="http://schemas.microsoft.com/office/drawing/2014/main" id="{83140AA6-2329-80ED-3750-893FF6AAEFAA}"/>
              </a:ext>
            </a:extLst>
          </p:cNvPr>
          <p:cNvSpPr>
            <a:spLocks noGrp="1"/>
          </p:cNvSpPr>
          <p:nvPr>
            <p:ph idx="1"/>
          </p:nvPr>
        </p:nvSpPr>
        <p:spPr/>
        <p:txBody>
          <a:bodyPr/>
          <a:lstStyle/>
          <a:p>
            <a:r>
              <a:rPr lang="es-ES" dirty="0"/>
              <a:t>Fruta: el mismo patrón que el almuerzo
Panes o alternativas: dos o más porciones de pan
Leche baja en grasa: igual que el patrón de la comida del almuerzo
Carne o carne alterna de 1 a 3 oz</a:t>
            </a:r>
            <a:endParaRPr lang="en-US" dirty="0"/>
          </a:p>
        </p:txBody>
      </p:sp>
    </p:spTree>
    <p:extLst>
      <p:ext uri="{BB962C8B-B14F-4D97-AF65-F5344CB8AC3E}">
        <p14:creationId xmlns:p14="http://schemas.microsoft.com/office/powerpoint/2010/main" val="218512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5FDC-E2F2-A3A5-5963-6F75D2C33640}"/>
              </a:ext>
            </a:extLst>
          </p:cNvPr>
          <p:cNvSpPr>
            <a:spLocks noGrp="1"/>
          </p:cNvSpPr>
          <p:nvPr>
            <p:ph type="title"/>
          </p:nvPr>
        </p:nvSpPr>
        <p:spPr/>
        <p:txBody>
          <a:bodyPr/>
          <a:lstStyle/>
          <a:p>
            <a:r>
              <a:rPr lang="es-ES" dirty="0"/>
              <a:t>Resumen del patrón de comidas del desayuno</a:t>
            </a:r>
            <a:endParaRPr lang="en-US" dirty="0"/>
          </a:p>
        </p:txBody>
      </p:sp>
      <p:sp>
        <p:nvSpPr>
          <p:cNvPr id="3" name="Content Placeholder 2">
            <a:extLst>
              <a:ext uri="{FF2B5EF4-FFF2-40B4-BE49-F238E27FC236}">
                <a16:creationId xmlns:a16="http://schemas.microsoft.com/office/drawing/2014/main" id="{D99AE33F-353B-58BF-1ACA-96BF4A4C9392}"/>
              </a:ext>
            </a:extLst>
          </p:cNvPr>
          <p:cNvSpPr>
            <a:spLocks noGrp="1"/>
          </p:cNvSpPr>
          <p:nvPr>
            <p:ph idx="1"/>
          </p:nvPr>
        </p:nvSpPr>
        <p:spPr/>
        <p:txBody>
          <a:bodyPr/>
          <a:lstStyle/>
          <a:p>
            <a:r>
              <a:rPr lang="es-ES" dirty="0"/>
              <a:t>1-3 oz de carne o alternar
Una porción (1/2c) de fruta
Dos o más porciones de pan integral preferido
8 oz (1 taza) de leche o equivalente
Engorde según sea necesario
Verduras según sea necesario para aumentar los requerimientos nutricionales</a:t>
            </a:r>
            <a:endParaRPr lang="en-US" dirty="0"/>
          </a:p>
        </p:txBody>
      </p:sp>
    </p:spTree>
    <p:extLst>
      <p:ext uri="{BB962C8B-B14F-4D97-AF65-F5344CB8AC3E}">
        <p14:creationId xmlns:p14="http://schemas.microsoft.com/office/powerpoint/2010/main" val="21581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D44E1-A3C0-B801-90E4-857764E5232F}"/>
              </a:ext>
            </a:extLst>
          </p:cNvPr>
          <p:cNvSpPr>
            <a:spLocks noGrp="1"/>
          </p:cNvSpPr>
          <p:nvPr>
            <p:ph type="title"/>
          </p:nvPr>
        </p:nvSpPr>
        <p:spPr/>
        <p:txBody>
          <a:bodyPr/>
          <a:lstStyle/>
          <a:p>
            <a:r>
              <a:rPr lang="en-US" dirty="0" err="1"/>
              <a:t>Menús</a:t>
            </a:r>
            <a:r>
              <a:rPr lang="en-US" dirty="0"/>
              <a:t> online </a:t>
            </a:r>
            <a:r>
              <a:rPr lang="en-US" dirty="0" err="1"/>
              <a:t>homologados</a:t>
            </a:r>
            <a:endParaRPr lang="en-US" dirty="0"/>
          </a:p>
        </p:txBody>
      </p:sp>
      <p:sp>
        <p:nvSpPr>
          <p:cNvPr id="7" name="Content Placeholder 6">
            <a:extLst>
              <a:ext uri="{FF2B5EF4-FFF2-40B4-BE49-F238E27FC236}">
                <a16:creationId xmlns:a16="http://schemas.microsoft.com/office/drawing/2014/main" id="{F6AAF7C0-FA5B-E0C5-D448-A1A80428BEEB}"/>
              </a:ext>
            </a:extLst>
          </p:cNvPr>
          <p:cNvSpPr>
            <a:spLocks noGrp="1"/>
          </p:cNvSpPr>
          <p:nvPr>
            <p:ph idx="1"/>
          </p:nvPr>
        </p:nvSpPr>
        <p:spPr>
          <a:xfrm>
            <a:off x="1218883" y="1600200"/>
            <a:ext cx="9751060" cy="3581400"/>
          </a:xfrm>
        </p:spPr>
        <p:txBody>
          <a:bodyPr/>
          <a:lstStyle/>
          <a:p>
            <a:pPr lvl="1">
              <a:buFont typeface="Arial" panose="020B0604020202020204" pitchFamily="34" charset="0"/>
              <a:buChar char="•"/>
            </a:pPr>
            <a:r>
              <a:rPr lang="es-ES" dirty="0">
                <a:latin typeface="Calibri" panose="020F0502020204030204" pitchFamily="34" charset="0"/>
                <a:ea typeface="Calibri" panose="020F0502020204030204" pitchFamily="34" charset="0"/>
                <a:cs typeface="Times New Roman" panose="02020603050405020304" pitchFamily="18" charset="0"/>
              </a:rPr>
              <a:t>Siga las instrucciones en el portal para proveedores
https://www.nonmetroaaa.com/
Si utiliza menús aprobados, debe seguir tal cual, sin ningún cambio, si realiza algún cambio, debe enviar el menú para su aprobación 
constancer@ncnmedd.com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1025" lvl="1"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06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5FC2-7566-6077-5B2A-C8C34A0DFBBF}"/>
              </a:ext>
            </a:extLst>
          </p:cNvPr>
          <p:cNvSpPr>
            <a:spLocks noGrp="1"/>
          </p:cNvSpPr>
          <p:nvPr>
            <p:ph type="title"/>
          </p:nvPr>
        </p:nvSpPr>
        <p:spPr/>
        <p:txBody>
          <a:bodyPr/>
          <a:lstStyle/>
          <a:p>
            <a:r>
              <a:rPr lang="es-ES" dirty="0"/>
              <a:t>Sección 2: Nutrientes del menú</a:t>
            </a:r>
            <a:endParaRPr lang="en-US" dirty="0"/>
          </a:p>
        </p:txBody>
      </p:sp>
      <p:sp>
        <p:nvSpPr>
          <p:cNvPr id="3" name="Content Placeholder 2">
            <a:extLst>
              <a:ext uri="{FF2B5EF4-FFF2-40B4-BE49-F238E27FC236}">
                <a16:creationId xmlns:a16="http://schemas.microsoft.com/office/drawing/2014/main" id="{3527681E-0353-D12F-EB11-51F61DC87A9E}"/>
              </a:ext>
            </a:extLst>
          </p:cNvPr>
          <p:cNvSpPr>
            <a:spLocks noGrp="1"/>
          </p:cNvSpPr>
          <p:nvPr>
            <p:ph idx="1"/>
          </p:nvPr>
        </p:nvSpPr>
        <p:spPr/>
        <p:txBody>
          <a:bodyPr/>
          <a:lstStyle/>
          <a:p>
            <a:r>
              <a:rPr lang="es-ES" dirty="0"/>
              <a:t>Carbohidratos
Fibra
Sodio
Grasas
Vitaminas y minerales</a:t>
            </a:r>
            <a:endParaRPr lang="en-US" dirty="0"/>
          </a:p>
        </p:txBody>
      </p:sp>
      <p:pic>
        <p:nvPicPr>
          <p:cNvPr id="3074" name="Picture 2" descr="What are Carbohydrates?">
            <a:extLst>
              <a:ext uri="{FF2B5EF4-FFF2-40B4-BE49-F238E27FC236}">
                <a16:creationId xmlns:a16="http://schemas.microsoft.com/office/drawing/2014/main" id="{2ED5A0A4-812D-3431-7FFA-CC16C2DE99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0412" y="4543302"/>
            <a:ext cx="3206984" cy="17960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5 Fiber Rich Fruits and Vegetables for Kids - Health 4 Littles">
            <a:extLst>
              <a:ext uri="{FF2B5EF4-FFF2-40B4-BE49-F238E27FC236}">
                <a16:creationId xmlns:a16="http://schemas.microsoft.com/office/drawing/2014/main" id="{90004313-D8E1-A299-1DCE-39CB7EF5DE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2" y="4559795"/>
            <a:ext cx="2743200" cy="19225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odium Deficiency: 10 Sodium Deficiency Symptoms">
            <a:extLst>
              <a:ext uri="{FF2B5EF4-FFF2-40B4-BE49-F238E27FC236}">
                <a16:creationId xmlns:a16="http://schemas.microsoft.com/office/drawing/2014/main" id="{3236788C-803C-8969-779B-82FCEC628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517" y="4584960"/>
            <a:ext cx="2529849" cy="189738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CC41A382-5D6C-961B-5BC8-13E998D875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7603" y="4527245"/>
            <a:ext cx="2587344" cy="1955103"/>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D93A27C6-1B45-E018-9CD0-624790BFB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2836" y="1066800"/>
            <a:ext cx="463296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EB12-324F-4BB7-0BC6-6317D4851C1A}"/>
              </a:ext>
            </a:extLst>
          </p:cNvPr>
          <p:cNvSpPr>
            <a:spLocks noGrp="1"/>
          </p:cNvSpPr>
          <p:nvPr>
            <p:ph type="title"/>
          </p:nvPr>
        </p:nvSpPr>
        <p:spPr/>
        <p:txBody>
          <a:bodyPr/>
          <a:lstStyle/>
          <a:p>
            <a:r>
              <a:rPr lang="en-US" dirty="0"/>
              <a:t>CARBOHIDRATOS </a:t>
            </a:r>
          </a:p>
        </p:txBody>
      </p:sp>
      <p:pic>
        <p:nvPicPr>
          <p:cNvPr id="5" name="Content Placeholder 4" descr="A close-up of puffed rice">
            <a:extLst>
              <a:ext uri="{FF2B5EF4-FFF2-40B4-BE49-F238E27FC236}">
                <a16:creationId xmlns:a16="http://schemas.microsoft.com/office/drawing/2014/main" id="{6F23FD09-44B6-CECF-DDAA-4A3A1E1A653B}"/>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1812" y="1473200"/>
            <a:ext cx="2852866" cy="2139650"/>
          </a:xfrm>
        </p:spPr>
      </p:pic>
      <p:pic>
        <p:nvPicPr>
          <p:cNvPr id="8" name="Picture 7" descr="A group of milk jugs">
            <a:extLst>
              <a:ext uri="{FF2B5EF4-FFF2-40B4-BE49-F238E27FC236}">
                <a16:creationId xmlns:a16="http://schemas.microsoft.com/office/drawing/2014/main" id="{40BEA60D-ACA8-FBF0-BC7B-516F58E483C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23212" y="1191618"/>
            <a:ext cx="3962400" cy="2631281"/>
          </a:xfrm>
          <a:prstGeom prst="rect">
            <a:avLst/>
          </a:prstGeom>
        </p:spPr>
      </p:pic>
      <p:pic>
        <p:nvPicPr>
          <p:cNvPr id="10" name="Picture 9" descr="A spoonful of white liquid in a jar">
            <a:extLst>
              <a:ext uri="{FF2B5EF4-FFF2-40B4-BE49-F238E27FC236}">
                <a16:creationId xmlns:a16="http://schemas.microsoft.com/office/drawing/2014/main" id="{DB095332-3C63-CCD5-7CE9-32FC7BC8338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7715" y="3783702"/>
            <a:ext cx="3281899" cy="2949607"/>
          </a:xfrm>
          <a:prstGeom prst="rect">
            <a:avLst/>
          </a:prstGeom>
        </p:spPr>
      </p:pic>
      <p:pic>
        <p:nvPicPr>
          <p:cNvPr id="13" name="Picture 12" descr="A group of different fruits">
            <a:extLst>
              <a:ext uri="{FF2B5EF4-FFF2-40B4-BE49-F238E27FC236}">
                <a16:creationId xmlns:a16="http://schemas.microsoft.com/office/drawing/2014/main" id="{C76107AF-DF4A-4B65-4AAF-03AD27E33A9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592086" y="2168624"/>
            <a:ext cx="4024475" cy="2677518"/>
          </a:xfrm>
          <a:prstGeom prst="rect">
            <a:avLst/>
          </a:prstGeom>
        </p:spPr>
      </p:pic>
      <p:pic>
        <p:nvPicPr>
          <p:cNvPr id="16" name="Picture 15" descr="A sliced bread on a plate">
            <a:extLst>
              <a:ext uri="{FF2B5EF4-FFF2-40B4-BE49-F238E27FC236}">
                <a16:creationId xmlns:a16="http://schemas.microsoft.com/office/drawing/2014/main" id="{216FDCD8-A1A7-0F99-97C9-E2A685045F36}"/>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694612" y="4018686"/>
            <a:ext cx="4402795" cy="2839314"/>
          </a:xfrm>
          <a:prstGeom prst="rect">
            <a:avLst/>
          </a:prstGeom>
        </p:spPr>
      </p:pic>
    </p:spTree>
    <p:extLst>
      <p:ext uri="{BB962C8B-B14F-4D97-AF65-F5344CB8AC3E}">
        <p14:creationId xmlns:p14="http://schemas.microsoft.com/office/powerpoint/2010/main" val="16420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E5F9-1ADA-903E-833F-D5DBE8942570}"/>
              </a:ext>
            </a:extLst>
          </p:cNvPr>
          <p:cNvSpPr>
            <a:spLocks noGrp="1"/>
          </p:cNvSpPr>
          <p:nvPr>
            <p:ph type="title"/>
          </p:nvPr>
        </p:nvSpPr>
        <p:spPr>
          <a:xfrm>
            <a:off x="1218565" y="76200"/>
            <a:ext cx="9751060" cy="1295400"/>
          </a:xfrm>
        </p:spPr>
        <p:txBody>
          <a:bodyPr/>
          <a:lstStyle/>
          <a:p>
            <a:pPr algn="ctr"/>
            <a:r>
              <a:rPr lang="en-US" dirty="0" err="1"/>
              <a:t>Carbohidratos</a:t>
            </a:r>
            <a:endParaRPr lang="en-US" dirty="0"/>
          </a:p>
        </p:txBody>
      </p:sp>
      <p:sp>
        <p:nvSpPr>
          <p:cNvPr id="4" name="Content Placeholder 3">
            <a:extLst>
              <a:ext uri="{FF2B5EF4-FFF2-40B4-BE49-F238E27FC236}">
                <a16:creationId xmlns:a16="http://schemas.microsoft.com/office/drawing/2014/main" id="{81B57393-B281-6665-E727-841AF77CC2B0}"/>
              </a:ext>
            </a:extLst>
          </p:cNvPr>
          <p:cNvSpPr txBox="1">
            <a:spLocks noGrp="1"/>
          </p:cNvSpPr>
          <p:nvPr>
            <p:ph idx="1"/>
          </p:nvPr>
        </p:nvSpPr>
        <p:spPr>
          <a:xfrm>
            <a:off x="1219200" y="1600200"/>
            <a:ext cx="9750425" cy="1905115"/>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¿Qué son los hidratos de carbono?
Los carbohidratos son azúcares y almidones que proporcionan energía a todas las células del cuerpo, incluidos los músculos, el cerebro y el sistema nervioso.</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9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7836-AA33-DE21-9F1F-3C6912D4F69D}"/>
              </a:ext>
            </a:extLst>
          </p:cNvPr>
          <p:cNvSpPr>
            <a:spLocks noGrp="1"/>
          </p:cNvSpPr>
          <p:nvPr>
            <p:ph type="title"/>
          </p:nvPr>
        </p:nvSpPr>
        <p:spPr/>
        <p:txBody>
          <a:bodyPr>
            <a:normAutofit fontScale="90000"/>
          </a:bodyPr>
          <a:lstStyle/>
          <a:p>
            <a:r>
              <a:rPr lang="es-ES" dirty="0"/>
              <a:t>Propósito del Programa de Servicios de Nutrición</a:t>
            </a:r>
            <a:br>
              <a:rPr lang="en-US" dirty="0"/>
            </a:br>
            <a:endParaRPr lang="en-US" dirty="0"/>
          </a:p>
        </p:txBody>
      </p:sp>
      <p:sp>
        <p:nvSpPr>
          <p:cNvPr id="3" name="Content Placeholder 2">
            <a:extLst>
              <a:ext uri="{FF2B5EF4-FFF2-40B4-BE49-F238E27FC236}">
                <a16:creationId xmlns:a16="http://schemas.microsoft.com/office/drawing/2014/main" id="{B3E2B869-36C5-29AC-3D1E-531F79A20443}"/>
              </a:ext>
            </a:extLst>
          </p:cNvPr>
          <p:cNvSpPr>
            <a:spLocks noGrp="1"/>
          </p:cNvSpPr>
          <p:nvPr>
            <p:ph idx="1"/>
          </p:nvPr>
        </p:nvSpPr>
        <p:spPr/>
        <p:txBody>
          <a:bodyPr/>
          <a:lstStyle/>
          <a:p>
            <a:pPr marL="908225" lvl="1" indent="-457200">
              <a:buAutoNum type="arabicPeriod"/>
            </a:pPr>
            <a:r>
              <a:rPr lang="es-ES" dirty="0"/>
              <a:t>Reducir el hambre y la inseguridad alimentaria</a:t>
            </a:r>
          </a:p>
          <a:p>
            <a:pPr marL="908225" lvl="1" indent="-457200">
              <a:buAutoNum type="arabicPeriod"/>
            </a:pPr>
            <a:r>
              <a:rPr lang="es-ES" dirty="0"/>
              <a:t>Promover la socialización de los adultos mayores</a:t>
            </a:r>
          </a:p>
          <a:p>
            <a:pPr marL="908225" lvl="1" indent="-457200">
              <a:buAutoNum type="arabicPeriod"/>
            </a:pPr>
            <a:r>
              <a:rPr lang="es-ES" dirty="0"/>
              <a:t>Promover la salud y el bienestar de las personas mayores</a:t>
            </a:r>
            <a:endParaRPr lang="en-US" dirty="0"/>
          </a:p>
          <a:p>
            <a:r>
              <a:rPr lang="es-ES" dirty="0"/>
              <a:t>Esto proporcionará asistencia para acceder a los servicios de nutrición, prevención de enfermedades y promoción de la salud</a:t>
            </a:r>
          </a:p>
          <a:p>
            <a:r>
              <a:rPr lang="es-ES" dirty="0"/>
              <a:t>El objetivo es retrasar la aparición de condiciones de salud adversas como resultado de una mala nutrición o un comportamiento sedentario</a:t>
            </a:r>
            <a:endParaRPr lang="en-US" dirty="0"/>
          </a:p>
        </p:txBody>
      </p:sp>
    </p:spTree>
    <p:extLst>
      <p:ext uri="{BB962C8B-B14F-4D97-AF65-F5344CB8AC3E}">
        <p14:creationId xmlns:p14="http://schemas.microsoft.com/office/powerpoint/2010/main" val="16407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489A-5385-4771-C9D1-C5F525FA0438}"/>
              </a:ext>
            </a:extLst>
          </p:cNvPr>
          <p:cNvSpPr>
            <a:spLocks noGrp="1"/>
          </p:cNvSpPr>
          <p:nvPr>
            <p:ph type="title"/>
          </p:nvPr>
        </p:nvSpPr>
        <p:spPr>
          <a:xfrm>
            <a:off x="1065212" y="38100"/>
            <a:ext cx="9751060" cy="1295400"/>
          </a:xfrm>
        </p:spPr>
        <p:txBody>
          <a:bodyPr/>
          <a:lstStyle/>
          <a:p>
            <a:r>
              <a:rPr lang="en-US" dirty="0" err="1"/>
              <a:t>Tipos</a:t>
            </a:r>
            <a:r>
              <a:rPr lang="en-US" dirty="0"/>
              <a:t> de </a:t>
            </a:r>
            <a:r>
              <a:rPr lang="en-US" dirty="0" err="1"/>
              <a:t>Carbohidratos</a:t>
            </a:r>
            <a:r>
              <a:rPr lang="en-US" dirty="0"/>
              <a:t>-Simples</a:t>
            </a:r>
          </a:p>
        </p:txBody>
      </p:sp>
      <p:sp>
        <p:nvSpPr>
          <p:cNvPr id="3" name="Content Placeholder 2">
            <a:extLst>
              <a:ext uri="{FF2B5EF4-FFF2-40B4-BE49-F238E27FC236}">
                <a16:creationId xmlns:a16="http://schemas.microsoft.com/office/drawing/2014/main" id="{A8560F29-BBAE-CB1D-622D-1A65CFB9CCE3}"/>
              </a:ext>
            </a:extLst>
          </p:cNvPr>
          <p:cNvSpPr>
            <a:spLocks noGrp="1"/>
          </p:cNvSpPr>
          <p:nvPr>
            <p:ph sz="half" idx="1"/>
          </p:nvPr>
        </p:nvSpPr>
        <p:spPr/>
        <p:txBody>
          <a:bodyPr>
            <a:normAutofit/>
          </a:bodyPr>
          <a:lstStyle/>
          <a:p>
            <a:pPr marL="0" indent="0">
              <a:buNone/>
            </a:pPr>
            <a:r>
              <a:rPr lang="en-US" dirty="0"/>
              <a:t> </a:t>
            </a:r>
          </a:p>
          <a:p>
            <a:r>
              <a:rPr lang="es-ES" dirty="0"/>
              <a:t>Monosacáridos
Compuesto por 1 azúcar
Ejemplos:
Glucosa (azúcar en la sangre)
Fructosa (azúcar de fruta)
Galactosa</a:t>
            </a:r>
            <a:endParaRPr lang="en-US" dirty="0"/>
          </a:p>
        </p:txBody>
      </p:sp>
      <p:sp>
        <p:nvSpPr>
          <p:cNvPr id="4" name="Content Placeholder 3">
            <a:extLst>
              <a:ext uri="{FF2B5EF4-FFF2-40B4-BE49-F238E27FC236}">
                <a16:creationId xmlns:a16="http://schemas.microsoft.com/office/drawing/2014/main" id="{D3B0EDCA-835F-4590-0E2E-6854158D8BFF}"/>
              </a:ext>
            </a:extLst>
          </p:cNvPr>
          <p:cNvSpPr>
            <a:spLocks noGrp="1"/>
          </p:cNvSpPr>
          <p:nvPr>
            <p:ph sz="half" idx="2"/>
          </p:nvPr>
        </p:nvSpPr>
        <p:spPr/>
        <p:txBody>
          <a:bodyPr>
            <a:normAutofit/>
          </a:bodyPr>
          <a:lstStyle/>
          <a:p>
            <a:r>
              <a:rPr lang="es-ES" dirty="0"/>
              <a:t>Disacáridos
Compuesto por dos monosacáridos
Ejemplos:
Lactosa (leches y yogur)
Sacarosa
Maltosa</a:t>
            </a:r>
            <a:endParaRPr lang="en-US" dirty="0"/>
          </a:p>
        </p:txBody>
      </p:sp>
      <p:pic>
        <p:nvPicPr>
          <p:cNvPr id="7" name="Picture 6">
            <a:extLst>
              <a:ext uri="{FF2B5EF4-FFF2-40B4-BE49-F238E27FC236}">
                <a16:creationId xmlns:a16="http://schemas.microsoft.com/office/drawing/2014/main" id="{1EA3D377-9B55-9D7E-6F1A-CD2CF86D81B9}"/>
              </a:ext>
            </a:extLst>
          </p:cNvPr>
          <p:cNvPicPr>
            <a:picLocks noChangeAspect="1"/>
          </p:cNvPicPr>
          <p:nvPr/>
        </p:nvPicPr>
        <p:blipFill>
          <a:blip r:embed="rId2"/>
          <a:stretch>
            <a:fillRect/>
          </a:stretch>
        </p:blipFill>
        <p:spPr>
          <a:xfrm>
            <a:off x="10117608" y="1321210"/>
            <a:ext cx="1704668" cy="1704668"/>
          </a:xfrm>
          <a:prstGeom prst="rect">
            <a:avLst/>
          </a:prstGeom>
        </p:spPr>
      </p:pic>
    </p:spTree>
    <p:extLst>
      <p:ext uri="{BB962C8B-B14F-4D97-AF65-F5344CB8AC3E}">
        <p14:creationId xmlns:p14="http://schemas.microsoft.com/office/powerpoint/2010/main" val="703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879718-2C80-8A77-FD1F-23E9D957EF75}"/>
              </a:ext>
            </a:extLst>
          </p:cNvPr>
          <p:cNvSpPr>
            <a:spLocks noGrp="1"/>
          </p:cNvSpPr>
          <p:nvPr>
            <p:ph type="title"/>
          </p:nvPr>
        </p:nvSpPr>
        <p:spPr/>
        <p:txBody>
          <a:bodyPr/>
          <a:lstStyle/>
          <a:p>
            <a:r>
              <a:rPr lang="en-US" dirty="0" err="1"/>
              <a:t>Carbohidratos</a:t>
            </a:r>
            <a:r>
              <a:rPr lang="en-US" dirty="0"/>
              <a:t> </a:t>
            </a:r>
            <a:r>
              <a:rPr lang="en-US" dirty="0" err="1"/>
              <a:t>complejos</a:t>
            </a:r>
            <a:endParaRPr lang="en-US" dirty="0"/>
          </a:p>
        </p:txBody>
      </p:sp>
      <p:sp>
        <p:nvSpPr>
          <p:cNvPr id="6" name="Content Placeholder 5">
            <a:extLst>
              <a:ext uri="{FF2B5EF4-FFF2-40B4-BE49-F238E27FC236}">
                <a16:creationId xmlns:a16="http://schemas.microsoft.com/office/drawing/2014/main" id="{3063CB0A-80B3-6B87-F86B-9FBBA803E35D}"/>
              </a:ext>
            </a:extLst>
          </p:cNvPr>
          <p:cNvSpPr>
            <a:spLocks noGrp="1"/>
          </p:cNvSpPr>
          <p:nvPr>
            <p:ph idx="1"/>
          </p:nvPr>
        </p:nvSpPr>
        <p:spPr/>
        <p:txBody>
          <a:bodyPr/>
          <a:lstStyle/>
          <a:p>
            <a:r>
              <a:rPr lang="es-ES" dirty="0"/>
              <a:t>Formados por largas cadenas de tres, cientos o incluso miles de azúcares</a:t>
            </a:r>
          </a:p>
          <a:p>
            <a:r>
              <a:rPr lang="en-US" dirty="0" err="1"/>
              <a:t>Ejemplos</a:t>
            </a:r>
            <a:r>
              <a:rPr lang="en-US" dirty="0"/>
              <a:t>: 
</a:t>
            </a:r>
            <a:r>
              <a:rPr lang="en-US" dirty="0" err="1"/>
              <a:t>Almidón</a:t>
            </a:r>
            <a:r>
              <a:rPr lang="en-US" dirty="0"/>
              <a:t> 
</a:t>
            </a:r>
            <a:r>
              <a:rPr lang="en-US" dirty="0" err="1"/>
              <a:t>Fibra</a:t>
            </a:r>
            <a:endParaRPr lang="en-US" dirty="0"/>
          </a:p>
        </p:txBody>
      </p:sp>
      <p:pic>
        <p:nvPicPr>
          <p:cNvPr id="8" name="Picture 7">
            <a:extLst>
              <a:ext uri="{FF2B5EF4-FFF2-40B4-BE49-F238E27FC236}">
                <a16:creationId xmlns:a16="http://schemas.microsoft.com/office/drawing/2014/main" id="{9EF4D180-9A4E-4CAE-4F6E-5321A71C72E4}"/>
              </a:ext>
            </a:extLst>
          </p:cNvPr>
          <p:cNvPicPr>
            <a:picLocks noChangeAspect="1"/>
          </p:cNvPicPr>
          <p:nvPr/>
        </p:nvPicPr>
        <p:blipFill>
          <a:blip r:embed="rId2"/>
          <a:stretch>
            <a:fillRect/>
          </a:stretch>
        </p:blipFill>
        <p:spPr>
          <a:xfrm>
            <a:off x="6704012" y="2136928"/>
            <a:ext cx="3505200" cy="3505200"/>
          </a:xfrm>
          <a:prstGeom prst="rect">
            <a:avLst/>
          </a:prstGeom>
        </p:spPr>
      </p:pic>
    </p:spTree>
    <p:extLst>
      <p:ext uri="{BB962C8B-B14F-4D97-AF65-F5344CB8AC3E}">
        <p14:creationId xmlns:p14="http://schemas.microsoft.com/office/powerpoint/2010/main" val="29001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1146-6446-A45D-1246-B9613B2BFACF}"/>
              </a:ext>
            </a:extLst>
          </p:cNvPr>
          <p:cNvSpPr>
            <a:spLocks noGrp="1"/>
          </p:cNvSpPr>
          <p:nvPr>
            <p:ph type="title"/>
          </p:nvPr>
        </p:nvSpPr>
        <p:spPr/>
        <p:txBody>
          <a:bodyPr/>
          <a:lstStyle/>
          <a:p>
            <a:r>
              <a:rPr lang="en-US" dirty="0"/>
              <a:t>Fuentes de </a:t>
            </a:r>
            <a:r>
              <a:rPr lang="en-US" dirty="0" err="1"/>
              <a:t>Hidratos</a:t>
            </a:r>
            <a:r>
              <a:rPr lang="en-US" dirty="0"/>
              <a:t> de </a:t>
            </a:r>
            <a:r>
              <a:rPr lang="en-US" dirty="0" err="1"/>
              <a:t>Carbono</a:t>
            </a:r>
            <a:endParaRPr lang="en-US" dirty="0"/>
          </a:p>
        </p:txBody>
      </p:sp>
      <p:sp>
        <p:nvSpPr>
          <p:cNvPr id="3" name="Content Placeholder 2">
            <a:extLst>
              <a:ext uri="{FF2B5EF4-FFF2-40B4-BE49-F238E27FC236}">
                <a16:creationId xmlns:a16="http://schemas.microsoft.com/office/drawing/2014/main" id="{983E32A3-6CF4-22DB-6205-3B34E4098D44}"/>
              </a:ext>
            </a:extLst>
          </p:cNvPr>
          <p:cNvSpPr>
            <a:spLocks noGrp="1"/>
          </p:cNvSpPr>
          <p:nvPr>
            <p:ph idx="1"/>
          </p:nvPr>
        </p:nvSpPr>
        <p:spPr/>
        <p:txBody>
          <a:bodyPr/>
          <a:lstStyle/>
          <a:p>
            <a:r>
              <a:rPr lang="es-ES" dirty="0"/>
              <a:t>Fruta
Leche
Algunas verduras (verduras con almidón)
Miel
Azúcares refinados</a:t>
            </a:r>
            <a:endParaRPr lang="en-US" dirty="0"/>
          </a:p>
        </p:txBody>
      </p:sp>
      <p:pic>
        <p:nvPicPr>
          <p:cNvPr id="4" name="Picture 3">
            <a:extLst>
              <a:ext uri="{FF2B5EF4-FFF2-40B4-BE49-F238E27FC236}">
                <a16:creationId xmlns:a16="http://schemas.microsoft.com/office/drawing/2014/main" id="{7176AE6F-2564-F97A-4C7A-09A8181DC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488" y="2492042"/>
            <a:ext cx="2124824" cy="1335604"/>
          </a:xfrm>
          <a:prstGeom prst="rect">
            <a:avLst/>
          </a:prstGeom>
        </p:spPr>
      </p:pic>
      <p:pic>
        <p:nvPicPr>
          <p:cNvPr id="5" name="Picture 4">
            <a:extLst>
              <a:ext uri="{FF2B5EF4-FFF2-40B4-BE49-F238E27FC236}">
                <a16:creationId xmlns:a16="http://schemas.microsoft.com/office/drawing/2014/main" id="{BE73FDFB-E5DE-94EF-6615-DFE4880C8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5455" y="0"/>
            <a:ext cx="1522417" cy="2201691"/>
          </a:xfrm>
          <a:prstGeom prst="rect">
            <a:avLst/>
          </a:prstGeom>
        </p:spPr>
      </p:pic>
      <p:pic>
        <p:nvPicPr>
          <p:cNvPr id="6" name="Picture 5">
            <a:extLst>
              <a:ext uri="{FF2B5EF4-FFF2-40B4-BE49-F238E27FC236}">
                <a16:creationId xmlns:a16="http://schemas.microsoft.com/office/drawing/2014/main" id="{3964A559-C64A-8CC3-927E-0CB38BA59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12" y="4722886"/>
            <a:ext cx="2374871" cy="1601714"/>
          </a:xfrm>
          <a:prstGeom prst="rect">
            <a:avLst/>
          </a:prstGeom>
        </p:spPr>
      </p:pic>
      <p:pic>
        <p:nvPicPr>
          <p:cNvPr id="7" name="Picture 6">
            <a:extLst>
              <a:ext uri="{FF2B5EF4-FFF2-40B4-BE49-F238E27FC236}">
                <a16:creationId xmlns:a16="http://schemas.microsoft.com/office/drawing/2014/main" id="{DE74F2F6-51A9-E8EE-CB27-E94363909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212" y="4343400"/>
            <a:ext cx="1448887" cy="2261519"/>
          </a:xfrm>
          <a:prstGeom prst="rect">
            <a:avLst/>
          </a:prstGeom>
        </p:spPr>
      </p:pic>
      <p:pic>
        <p:nvPicPr>
          <p:cNvPr id="8" name="Picture 7">
            <a:extLst>
              <a:ext uri="{FF2B5EF4-FFF2-40B4-BE49-F238E27FC236}">
                <a16:creationId xmlns:a16="http://schemas.microsoft.com/office/drawing/2014/main" id="{07BC12D5-71FD-40B5-335B-7DB69019F8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8029382" y="4365958"/>
            <a:ext cx="2940560" cy="1958642"/>
          </a:xfrm>
          <a:prstGeom prst="rect">
            <a:avLst/>
          </a:prstGeom>
        </p:spPr>
      </p:pic>
    </p:spTree>
    <p:extLst>
      <p:ext uri="{BB962C8B-B14F-4D97-AF65-F5344CB8AC3E}">
        <p14:creationId xmlns:p14="http://schemas.microsoft.com/office/powerpoint/2010/main" val="23455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ACBF7-63DF-A5C1-C33B-0AA467833BFD}"/>
              </a:ext>
            </a:extLst>
          </p:cNvPr>
          <p:cNvPicPr>
            <a:picLocks noChangeAspect="1"/>
          </p:cNvPicPr>
          <p:nvPr/>
        </p:nvPicPr>
        <p:blipFill>
          <a:blip r:embed="rId3"/>
          <a:stretch>
            <a:fillRect/>
          </a:stretch>
        </p:blipFill>
        <p:spPr>
          <a:xfrm>
            <a:off x="3048000" y="271604"/>
            <a:ext cx="6258962" cy="5097101"/>
          </a:xfrm>
          <a:prstGeom prst="rect">
            <a:avLst/>
          </a:prstGeom>
        </p:spPr>
      </p:pic>
      <p:sp>
        <p:nvSpPr>
          <p:cNvPr id="6" name="TextBox 5">
            <a:extLst>
              <a:ext uri="{FF2B5EF4-FFF2-40B4-BE49-F238E27FC236}">
                <a16:creationId xmlns:a16="http://schemas.microsoft.com/office/drawing/2014/main" id="{C49D8461-0D11-340B-89F5-E7CAF22EB771}"/>
              </a:ext>
            </a:extLst>
          </p:cNvPr>
          <p:cNvSpPr txBox="1"/>
          <p:nvPr/>
        </p:nvSpPr>
        <p:spPr>
          <a:xfrm>
            <a:off x="758826" y="5105400"/>
            <a:ext cx="11429999" cy="1200329"/>
          </a:xfrm>
          <a:prstGeom prst="rect">
            <a:avLst/>
          </a:prstGeom>
          <a:noFill/>
        </p:spPr>
        <p:txBody>
          <a:bodyPr wrap="square">
            <a:spAutoFit/>
          </a:bodyPr>
          <a:lstStyle/>
          <a:p>
            <a:r>
              <a:rPr lang="es-ES" dirty="0"/>
              <a:t>Se recomienda que la mayoría de los carbohidratos provengan de carbohidratos complejos como granos, verduras, legumbres, frutas y verduras. Los hidratos de carbono deben aportar entre el 45 y el 65% de las calorías diarias.</a:t>
            </a:r>
            <a:endParaRPr lang="en-US" dirty="0"/>
          </a:p>
        </p:txBody>
      </p:sp>
    </p:spTree>
    <p:extLst>
      <p:ext uri="{BB962C8B-B14F-4D97-AF65-F5344CB8AC3E}">
        <p14:creationId xmlns:p14="http://schemas.microsoft.com/office/powerpoint/2010/main" val="97543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161C-1478-E07D-A4B8-DD8D23455546}"/>
              </a:ext>
            </a:extLst>
          </p:cNvPr>
          <p:cNvSpPr>
            <a:spLocks noGrp="1"/>
          </p:cNvSpPr>
          <p:nvPr>
            <p:ph type="title"/>
          </p:nvPr>
        </p:nvSpPr>
        <p:spPr/>
        <p:txBody>
          <a:bodyPr/>
          <a:lstStyle/>
          <a:p>
            <a:r>
              <a:rPr lang="en-US" dirty="0" err="1"/>
              <a:t>Azúcares</a:t>
            </a:r>
            <a:r>
              <a:rPr lang="en-US" dirty="0"/>
              <a:t> </a:t>
            </a:r>
            <a:r>
              <a:rPr lang="en-US" dirty="0" err="1"/>
              <a:t>añadidos</a:t>
            </a:r>
            <a:r>
              <a:rPr lang="en-US" dirty="0"/>
              <a:t> </a:t>
            </a:r>
            <a:r>
              <a:rPr lang="en-US" dirty="0" err="1"/>
              <a:t>comunes</a:t>
            </a:r>
            <a:endParaRPr lang="en-US" dirty="0"/>
          </a:p>
        </p:txBody>
      </p:sp>
      <p:sp>
        <p:nvSpPr>
          <p:cNvPr id="3" name="Content Placeholder 2">
            <a:extLst>
              <a:ext uri="{FF2B5EF4-FFF2-40B4-BE49-F238E27FC236}">
                <a16:creationId xmlns:a16="http://schemas.microsoft.com/office/drawing/2014/main" id="{32294442-4248-B969-FE66-EB44D738FA97}"/>
              </a:ext>
            </a:extLst>
          </p:cNvPr>
          <p:cNvSpPr>
            <a:spLocks noGrp="1"/>
          </p:cNvSpPr>
          <p:nvPr>
            <p:ph idx="1"/>
          </p:nvPr>
        </p:nvSpPr>
        <p:spPr/>
        <p:txBody>
          <a:bodyPr>
            <a:normAutofit fontScale="55000" lnSpcReduction="20000"/>
          </a:bodyPr>
          <a:lstStyle/>
          <a:p>
            <a:r>
              <a:rPr lang="es-ES" dirty="0"/>
              <a:t>Esté atento a las palabras que terminan en "ose"
Azúcar
Azúcar moreno
Sacarosa
Dextrosa
Fructosa
Jarabe de maíz de alta fructosa
Azúcar invertido
Maltosa
Melaza
Miel
Azúcar sin refinar</a:t>
            </a:r>
            <a:endParaRPr lang="en-US" dirty="0"/>
          </a:p>
        </p:txBody>
      </p:sp>
    </p:spTree>
    <p:extLst>
      <p:ext uri="{BB962C8B-B14F-4D97-AF65-F5344CB8AC3E}">
        <p14:creationId xmlns:p14="http://schemas.microsoft.com/office/powerpoint/2010/main" val="37018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3EC7-945D-9D20-B02A-47B53DF86401}"/>
              </a:ext>
            </a:extLst>
          </p:cNvPr>
          <p:cNvSpPr>
            <a:spLocks noGrp="1"/>
          </p:cNvSpPr>
          <p:nvPr>
            <p:ph type="title"/>
          </p:nvPr>
        </p:nvSpPr>
        <p:spPr/>
        <p:txBody>
          <a:bodyPr/>
          <a:lstStyle/>
          <a:p>
            <a:r>
              <a:rPr lang="es-ES" dirty="0"/>
              <a:t>Hidratos de carbono para su información</a:t>
            </a:r>
            <a:endParaRPr lang="en-US" dirty="0"/>
          </a:p>
        </p:txBody>
      </p:sp>
      <p:sp>
        <p:nvSpPr>
          <p:cNvPr id="3" name="Content Placeholder 2">
            <a:extLst>
              <a:ext uri="{FF2B5EF4-FFF2-40B4-BE49-F238E27FC236}">
                <a16:creationId xmlns:a16="http://schemas.microsoft.com/office/drawing/2014/main" id="{4E81253F-0326-9890-93B6-FA1C1B7B85FC}"/>
              </a:ext>
            </a:extLst>
          </p:cNvPr>
          <p:cNvSpPr>
            <a:spLocks noGrp="1"/>
          </p:cNvSpPr>
          <p:nvPr>
            <p:ph idx="1"/>
          </p:nvPr>
        </p:nvSpPr>
        <p:spPr/>
        <p:txBody>
          <a:bodyPr/>
          <a:lstStyle/>
          <a:p>
            <a:r>
              <a:rPr lang="es-ES" dirty="0"/>
              <a:t>Alimenta el cerebro
Aporta 4 calorías por gramo
Exceso convertido y almacenado como grasa</a:t>
            </a:r>
            <a:endParaRPr lang="en-US" dirty="0"/>
          </a:p>
        </p:txBody>
      </p:sp>
      <p:pic>
        <p:nvPicPr>
          <p:cNvPr id="8" name="Picture 7" descr="A silhouette of a person's head with a colorful brain&#10;&#10;Description automatically generated">
            <a:extLst>
              <a:ext uri="{FF2B5EF4-FFF2-40B4-BE49-F238E27FC236}">
                <a16:creationId xmlns:a16="http://schemas.microsoft.com/office/drawing/2014/main" id="{C8A17D21-96B1-CFFE-AA92-C89B932F83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13612" y="1066800"/>
            <a:ext cx="4240813" cy="3000375"/>
          </a:xfrm>
          <a:prstGeom prst="rect">
            <a:avLst/>
          </a:prstGeom>
        </p:spPr>
      </p:pic>
    </p:spTree>
    <p:extLst>
      <p:ext uri="{BB962C8B-B14F-4D97-AF65-F5344CB8AC3E}">
        <p14:creationId xmlns:p14="http://schemas.microsoft.com/office/powerpoint/2010/main" val="157548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1BAE-9886-49EC-DD12-8C696D94188D}"/>
              </a:ext>
            </a:extLst>
          </p:cNvPr>
          <p:cNvSpPr>
            <a:spLocks noGrp="1"/>
          </p:cNvSpPr>
          <p:nvPr>
            <p:ph type="title"/>
          </p:nvPr>
        </p:nvSpPr>
        <p:spPr/>
        <p:txBody>
          <a:bodyPr/>
          <a:lstStyle/>
          <a:p>
            <a:r>
              <a:rPr lang="en-US" dirty="0"/>
              <a:t>Fiber </a:t>
            </a:r>
          </a:p>
        </p:txBody>
      </p:sp>
      <p:pic>
        <p:nvPicPr>
          <p:cNvPr id="10" name="Content Placeholder 9" descr="Text">
            <a:extLst>
              <a:ext uri="{FF2B5EF4-FFF2-40B4-BE49-F238E27FC236}">
                <a16:creationId xmlns:a16="http://schemas.microsoft.com/office/drawing/2014/main" id="{964DF4BE-A710-19A0-10EE-B4B5E7668E4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84412" y="1514168"/>
            <a:ext cx="6739531" cy="4572000"/>
          </a:xfrm>
        </p:spPr>
      </p:pic>
    </p:spTree>
    <p:extLst>
      <p:ext uri="{BB962C8B-B14F-4D97-AF65-F5344CB8AC3E}">
        <p14:creationId xmlns:p14="http://schemas.microsoft.com/office/powerpoint/2010/main" val="26401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F2B4-D15D-4C3A-DA21-894F75F29FF7}"/>
              </a:ext>
            </a:extLst>
          </p:cNvPr>
          <p:cNvSpPr>
            <a:spLocks noGrp="1"/>
          </p:cNvSpPr>
          <p:nvPr>
            <p:ph type="title"/>
          </p:nvPr>
        </p:nvSpPr>
        <p:spPr>
          <a:xfrm>
            <a:off x="1141412" y="152400"/>
            <a:ext cx="9751060" cy="1295400"/>
          </a:xfrm>
        </p:spPr>
        <p:txBody>
          <a:bodyPr anchor="b">
            <a:normAutofit/>
          </a:bodyPr>
          <a:lstStyle/>
          <a:p>
            <a:r>
              <a:rPr lang="en-US" dirty="0"/>
              <a:t>¿</a:t>
            </a:r>
            <a:r>
              <a:rPr lang="en-US" dirty="0" err="1"/>
              <a:t>Qué</a:t>
            </a:r>
            <a:r>
              <a:rPr lang="en-US" dirty="0"/>
              <a:t> es la </a:t>
            </a:r>
            <a:r>
              <a:rPr lang="en-US" dirty="0" err="1"/>
              <a:t>fibra</a:t>
            </a:r>
            <a:r>
              <a:rPr lang="en-US" dirty="0"/>
              <a:t>?</a:t>
            </a:r>
          </a:p>
        </p:txBody>
      </p:sp>
      <p:sp>
        <p:nvSpPr>
          <p:cNvPr id="3" name="Content Placeholder 2">
            <a:extLst>
              <a:ext uri="{FF2B5EF4-FFF2-40B4-BE49-F238E27FC236}">
                <a16:creationId xmlns:a16="http://schemas.microsoft.com/office/drawing/2014/main" id="{55577746-6F2F-D9A6-D470-76B344F586AB}"/>
              </a:ext>
            </a:extLst>
          </p:cNvPr>
          <p:cNvSpPr>
            <a:spLocks noGrp="1"/>
          </p:cNvSpPr>
          <p:nvPr>
            <p:ph sz="half" idx="1"/>
          </p:nvPr>
        </p:nvSpPr>
        <p:spPr>
          <a:xfrm>
            <a:off x="1141412" y="1600200"/>
            <a:ext cx="4875530" cy="4572000"/>
          </a:xfrm>
        </p:spPr>
        <p:txBody>
          <a:bodyPr>
            <a:normAutofit fontScale="92500" lnSpcReduction="10000"/>
          </a:bodyPr>
          <a:lstStyle/>
          <a:p>
            <a:r>
              <a:rPr lang="es-ES" dirty="0"/>
              <a:t>Parte no digerible de los alimentos vegetales (2).
Se encuentra en:
Productos integrales
Frutas
Verduras
Frijoles, guisantes y otras legumbres
Frutos secos y semillas</a:t>
            </a:r>
            <a:endParaRPr lang="en-US" dirty="0"/>
          </a:p>
        </p:txBody>
      </p:sp>
      <p:pic>
        <p:nvPicPr>
          <p:cNvPr id="7170" name="Picture 2" descr="10 Good Sources of Fiber - High-Fiber Foods You Should Be Eating">
            <a:extLst>
              <a:ext uri="{FF2B5EF4-FFF2-40B4-BE49-F238E27FC236}">
                <a16:creationId xmlns:a16="http://schemas.microsoft.com/office/drawing/2014/main" id="{BD3EEAC9-6FC8-3CEA-A009-1E60CA947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9" r="1" b="4177"/>
          <a:stretch/>
        </p:blipFill>
        <p:spPr bwMode="auto">
          <a:xfrm>
            <a:off x="6094412" y="1600200"/>
            <a:ext cx="4875530" cy="4572000"/>
          </a:xfrm>
          <a:prstGeom prst="rect">
            <a:avLst/>
          </a:prstGeom>
          <a:solidFill>
            <a:srgbClr val="FFFFFF"/>
          </a:solidFill>
        </p:spPr>
      </p:pic>
    </p:spTree>
    <p:extLst>
      <p:ext uri="{BB962C8B-B14F-4D97-AF65-F5344CB8AC3E}">
        <p14:creationId xmlns:p14="http://schemas.microsoft.com/office/powerpoint/2010/main" val="413328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262D-9D4C-80A1-0081-A8A54EEE50BA}"/>
              </a:ext>
            </a:extLst>
          </p:cNvPr>
          <p:cNvSpPr>
            <a:spLocks noGrp="1"/>
          </p:cNvSpPr>
          <p:nvPr>
            <p:ph type="title"/>
          </p:nvPr>
        </p:nvSpPr>
        <p:spPr/>
        <p:txBody>
          <a:bodyPr/>
          <a:lstStyle/>
          <a:p>
            <a:r>
              <a:rPr lang="en-US" dirty="0"/>
              <a:t>Partes de un </a:t>
            </a:r>
            <a:r>
              <a:rPr lang="en-US" dirty="0" err="1"/>
              <a:t>grano</a:t>
            </a:r>
            <a:endParaRPr lang="en-US" dirty="0"/>
          </a:p>
        </p:txBody>
      </p:sp>
      <p:pic>
        <p:nvPicPr>
          <p:cNvPr id="3074" name="Picture 2" descr="Whole Grains | The Nutrition Source | Harvard T.H. Chan School of Public  Health">
            <a:extLst>
              <a:ext uri="{FF2B5EF4-FFF2-40B4-BE49-F238E27FC236}">
                <a16:creationId xmlns:a16="http://schemas.microsoft.com/office/drawing/2014/main" id="{EA072513-8E48-6CAD-7B15-241BA125A6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1412" y="1676400"/>
            <a:ext cx="952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2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at-are-refined-grains">
            <a:extLst>
              <a:ext uri="{FF2B5EF4-FFF2-40B4-BE49-F238E27FC236}">
                <a16:creationId xmlns:a16="http://schemas.microsoft.com/office/drawing/2014/main" id="{C88D9D2A-DED6-E794-ADE5-1340B0DC62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6212" y="228600"/>
            <a:ext cx="929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7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B3F5-26D5-451B-3AD0-C168012CDC78}"/>
              </a:ext>
            </a:extLst>
          </p:cNvPr>
          <p:cNvSpPr>
            <a:spLocks noGrp="1"/>
          </p:cNvSpPr>
          <p:nvPr>
            <p:ph type="title"/>
          </p:nvPr>
        </p:nvSpPr>
        <p:spPr/>
        <p:txBody>
          <a:bodyPr/>
          <a:lstStyle/>
          <a:p>
            <a:r>
              <a:rPr lang="en-US" dirty="0"/>
              <a:t>Ingesta </a:t>
            </a:r>
            <a:r>
              <a:rPr lang="en-US" dirty="0" err="1"/>
              <a:t>Dietética</a:t>
            </a:r>
            <a:r>
              <a:rPr lang="en-US" dirty="0"/>
              <a:t> de </a:t>
            </a:r>
            <a:r>
              <a:rPr lang="en-US" dirty="0" err="1"/>
              <a:t>Referencia</a:t>
            </a:r>
            <a:r>
              <a:rPr lang="en-US" dirty="0"/>
              <a:t> (DRI's)</a:t>
            </a:r>
          </a:p>
        </p:txBody>
      </p:sp>
      <p:sp>
        <p:nvSpPr>
          <p:cNvPr id="3" name="Content Placeholder 2">
            <a:extLst>
              <a:ext uri="{FF2B5EF4-FFF2-40B4-BE49-F238E27FC236}">
                <a16:creationId xmlns:a16="http://schemas.microsoft.com/office/drawing/2014/main" id="{B4204E9A-68F0-D086-3AA7-A96B5B5E5714}"/>
              </a:ext>
            </a:extLst>
          </p:cNvPr>
          <p:cNvSpPr>
            <a:spLocks noGrp="1"/>
          </p:cNvSpPr>
          <p:nvPr>
            <p:ph idx="1"/>
          </p:nvPr>
        </p:nvSpPr>
        <p:spPr/>
        <p:txBody>
          <a:bodyPr/>
          <a:lstStyle/>
          <a:p>
            <a:r>
              <a:rPr lang="es-ES" dirty="0"/>
              <a:t>La Ley de Estadounidenses Mayores requiere que todas las comidas servidas en el programa para personas mayores proporcionen al menos 1/3 de Ingestas Dietéticas de Referencia (DRI) y cumplan con las Pautas Dietéticas para Estadounidenses (DGA)</a:t>
            </a:r>
            <a:endParaRPr lang="en-US" dirty="0"/>
          </a:p>
          <a:p>
            <a:r>
              <a:rPr lang="es-ES" dirty="0" err="1"/>
              <a:t>DRI's</a:t>
            </a:r>
            <a:r>
              <a:rPr lang="es-ES" dirty="0"/>
              <a:t>
Conjunto de estándares de nutrientes y energía establecidos por la Junta de Alimentos y Nutrición de la Academia Nacional de Ciencias para personas mayores de 51 años</a:t>
            </a:r>
            <a:endParaRPr lang="en-US" dirty="0"/>
          </a:p>
        </p:txBody>
      </p:sp>
    </p:spTree>
    <p:extLst>
      <p:ext uri="{BB962C8B-B14F-4D97-AF65-F5344CB8AC3E}">
        <p14:creationId xmlns:p14="http://schemas.microsoft.com/office/powerpoint/2010/main" val="168114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3DC7B6-5B01-5D5B-A4FC-93A4BF333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2" y="152400"/>
            <a:ext cx="6877049" cy="68770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C2FB76E-8DCF-9F4E-FC44-97571AFB90CE}"/>
                  </a:ext>
                </a:extLst>
              </p14:cNvPr>
              <p14:cNvContentPartPr/>
              <p14:nvPr/>
            </p14:nvContentPartPr>
            <p14:xfrm>
              <a:off x="7876344" y="6916238"/>
              <a:ext cx="941400" cy="10080"/>
            </p14:xfrm>
          </p:contentPart>
        </mc:Choice>
        <mc:Fallback xmlns="">
          <p:pic>
            <p:nvPicPr>
              <p:cNvPr id="2" name="Ink 1">
                <a:extLst>
                  <a:ext uri="{FF2B5EF4-FFF2-40B4-BE49-F238E27FC236}">
                    <a16:creationId xmlns:a16="http://schemas.microsoft.com/office/drawing/2014/main" id="{DC2FB76E-8DCF-9F4E-FC44-97571AFB90CE}"/>
                  </a:ext>
                </a:extLst>
              </p:cNvPr>
              <p:cNvPicPr/>
              <p:nvPr/>
            </p:nvPicPr>
            <p:blipFill>
              <a:blip r:embed="rId4"/>
              <a:stretch>
                <a:fillRect/>
              </a:stretch>
            </p:blipFill>
            <p:spPr>
              <a:xfrm>
                <a:off x="7870224" y="6910118"/>
                <a:ext cx="953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6D3A95E-A567-3775-A711-EE44D46BBD37}"/>
                  </a:ext>
                </a:extLst>
              </p14:cNvPr>
              <p14:cNvContentPartPr/>
              <p14:nvPr/>
            </p14:nvContentPartPr>
            <p14:xfrm>
              <a:off x="7930704" y="6852518"/>
              <a:ext cx="971640" cy="165960"/>
            </p14:xfrm>
          </p:contentPart>
        </mc:Choice>
        <mc:Fallback xmlns="">
          <p:pic>
            <p:nvPicPr>
              <p:cNvPr id="3" name="Ink 2">
                <a:extLst>
                  <a:ext uri="{FF2B5EF4-FFF2-40B4-BE49-F238E27FC236}">
                    <a16:creationId xmlns:a16="http://schemas.microsoft.com/office/drawing/2014/main" id="{A6D3A95E-A567-3775-A711-EE44D46BBD37}"/>
                  </a:ext>
                </a:extLst>
              </p:cNvPr>
              <p:cNvPicPr/>
              <p:nvPr/>
            </p:nvPicPr>
            <p:blipFill>
              <a:blip r:embed="rId6"/>
              <a:stretch>
                <a:fillRect/>
              </a:stretch>
            </p:blipFill>
            <p:spPr>
              <a:xfrm>
                <a:off x="7867704" y="6789878"/>
                <a:ext cx="1097280" cy="291600"/>
              </a:xfrm>
              <a:prstGeom prst="rect">
                <a:avLst/>
              </a:prstGeom>
            </p:spPr>
          </p:pic>
        </mc:Fallback>
      </mc:AlternateContent>
    </p:spTree>
    <p:extLst>
      <p:ext uri="{BB962C8B-B14F-4D97-AF65-F5344CB8AC3E}">
        <p14:creationId xmlns:p14="http://schemas.microsoft.com/office/powerpoint/2010/main" val="27352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0F72CEE-459E-229B-0193-CA9EFA356070}"/>
              </a:ext>
            </a:extLst>
          </p:cNvPr>
          <p:cNvPicPr>
            <a:picLocks noGrp="1" noChangeAspect="1"/>
          </p:cNvPicPr>
          <p:nvPr>
            <p:ph idx="1"/>
          </p:nvPr>
        </p:nvPicPr>
        <p:blipFill>
          <a:blip r:embed="rId2"/>
          <a:stretch>
            <a:fillRect/>
          </a:stretch>
        </p:blipFill>
        <p:spPr bwMode="auto">
          <a:xfrm>
            <a:off x="1827212" y="60960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3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AB82-C4FB-8C33-8735-119C0DD8E2B2}"/>
              </a:ext>
            </a:extLst>
          </p:cNvPr>
          <p:cNvSpPr>
            <a:spLocks noGrp="1"/>
          </p:cNvSpPr>
          <p:nvPr>
            <p:ph type="title"/>
          </p:nvPr>
        </p:nvSpPr>
        <p:spPr>
          <a:xfrm>
            <a:off x="3275012" y="381000"/>
            <a:ext cx="4756299" cy="417407"/>
          </a:xfrm>
        </p:spPr>
        <p:txBody>
          <a:bodyPr anchor="b">
            <a:normAutofit fontScale="90000"/>
          </a:bodyPr>
          <a:lstStyle/>
          <a:p>
            <a:r>
              <a:rPr lang="en-US" dirty="0" err="1"/>
              <a:t>Fibra</a:t>
            </a:r>
            <a:r>
              <a:rPr lang="en-US" dirty="0"/>
              <a:t> insoluble (2</a:t>
            </a:r>
          </a:p>
        </p:txBody>
      </p:sp>
      <p:sp>
        <p:nvSpPr>
          <p:cNvPr id="3" name="Content Placeholder 2">
            <a:extLst>
              <a:ext uri="{FF2B5EF4-FFF2-40B4-BE49-F238E27FC236}">
                <a16:creationId xmlns:a16="http://schemas.microsoft.com/office/drawing/2014/main" id="{0CEB5E15-4780-763F-939C-03F69B114D70}"/>
              </a:ext>
            </a:extLst>
          </p:cNvPr>
          <p:cNvSpPr>
            <a:spLocks noGrp="1"/>
          </p:cNvSpPr>
          <p:nvPr>
            <p:ph type="body" sz="half" idx="2"/>
          </p:nvPr>
        </p:nvSpPr>
        <p:spPr>
          <a:xfrm>
            <a:off x="506413" y="1447800"/>
            <a:ext cx="4419600" cy="3733798"/>
          </a:xfrm>
        </p:spPr>
        <p:txBody>
          <a:bodyPr>
            <a:normAutofit fontScale="92500" lnSpcReduction="10000"/>
          </a:bodyPr>
          <a:lstStyle/>
          <a:p>
            <a:pPr marL="457200" indent="-457200">
              <a:buFont typeface="Arial" panose="020B0604020202020204" pitchFamily="34" charset="0"/>
              <a:buChar char="•"/>
            </a:pPr>
            <a:r>
              <a:rPr lang="es-ES" sz="2600" dirty="0">
                <a:solidFill>
                  <a:schemeClr val="tx1"/>
                </a:solidFill>
              </a:rPr>
              <a:t>Atrae el agua a las heces 
Te mantiene regular
Se encuentra en:
Productos de trigo integral 
Chiflado
Salvado
Muchas verduras</a:t>
            </a:r>
            <a:endParaRPr lang="en-US" sz="2600" dirty="0"/>
          </a:p>
        </p:txBody>
      </p:sp>
      <p:pic>
        <p:nvPicPr>
          <p:cNvPr id="5122" name="Picture 2">
            <a:extLst>
              <a:ext uri="{FF2B5EF4-FFF2-40B4-BE49-F238E27FC236}">
                <a16:creationId xmlns:a16="http://schemas.microsoft.com/office/drawing/2014/main" id="{74896C2E-0919-042C-36D2-09DB580457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8012" y="254479"/>
            <a:ext cx="332697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utritional Value of Cauliflower">
            <a:extLst>
              <a:ext uri="{FF2B5EF4-FFF2-40B4-BE49-F238E27FC236}">
                <a16:creationId xmlns:a16="http://schemas.microsoft.com/office/drawing/2014/main" id="{347AFEEA-53EB-F112-0096-51D5C5A91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2" y="2464279"/>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016F752-22FA-5FBE-B32A-058AF7CA87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4812" y="1224232"/>
            <a:ext cx="2476499" cy="16509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eluxe Mixed Nuts - Roasted &amp; Salted | All Nuts | Nuts | Albanese Confectionery">
            <a:extLst>
              <a:ext uri="{FF2B5EF4-FFF2-40B4-BE49-F238E27FC236}">
                <a16:creationId xmlns:a16="http://schemas.microsoft.com/office/drawing/2014/main" id="{3659EE3A-B171-E0AD-4FDB-D0813445D2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411" y="3048000"/>
            <a:ext cx="26289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5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CBAD-0A4D-44BB-89D6-59DB8B0593A5}"/>
              </a:ext>
            </a:extLst>
          </p:cNvPr>
          <p:cNvSpPr>
            <a:spLocks noGrp="1"/>
          </p:cNvSpPr>
          <p:nvPr>
            <p:ph type="title"/>
          </p:nvPr>
        </p:nvSpPr>
        <p:spPr>
          <a:xfrm>
            <a:off x="1218883" y="152400"/>
            <a:ext cx="9751060" cy="1295400"/>
          </a:xfrm>
        </p:spPr>
        <p:txBody>
          <a:bodyPr anchor="b">
            <a:normAutofit/>
          </a:bodyPr>
          <a:lstStyle/>
          <a:p>
            <a:r>
              <a:rPr lang="en-US" dirty="0" err="1"/>
              <a:t>Fibra</a:t>
            </a:r>
            <a:r>
              <a:rPr lang="en-US" dirty="0"/>
              <a:t> soluble (2)</a:t>
            </a:r>
            <a:endParaRPr lang="en-US" sz="1200" dirty="0"/>
          </a:p>
        </p:txBody>
      </p:sp>
      <p:sp>
        <p:nvSpPr>
          <p:cNvPr id="3" name="Content Placeholder 2">
            <a:extLst>
              <a:ext uri="{FF2B5EF4-FFF2-40B4-BE49-F238E27FC236}">
                <a16:creationId xmlns:a16="http://schemas.microsoft.com/office/drawing/2014/main" id="{2FBF2B01-71CF-5A74-BDE1-1414DA3D0662}"/>
              </a:ext>
            </a:extLst>
          </p:cNvPr>
          <p:cNvSpPr>
            <a:spLocks noGrp="1"/>
          </p:cNvSpPr>
          <p:nvPr>
            <p:ph type="body" sz="half" idx="2"/>
          </p:nvPr>
        </p:nvSpPr>
        <p:spPr>
          <a:xfrm>
            <a:off x="1218883" y="1600202"/>
            <a:ext cx="3453500" cy="4571999"/>
          </a:xfrm>
        </p:spPr>
        <p:txBody>
          <a:bodyPr>
            <a:normAutofit lnSpcReduction="10000"/>
          </a:bodyPr>
          <a:lstStyle/>
          <a:p>
            <a:pPr marL="457200" indent="-457200">
              <a:buFont typeface="Arial" panose="020B0604020202020204" pitchFamily="34" charset="0"/>
              <a:buChar char="•"/>
            </a:pPr>
            <a:r>
              <a:rPr lang="es-ES" dirty="0">
                <a:solidFill>
                  <a:schemeClr val="tx1"/>
                </a:solidFill>
              </a:rPr>
              <a:t>"Corazón sano"
Se encuentra en:
Avena 
Guisantes
Frijoles
Manzanas
Cítrico
Zanahoria</a:t>
            </a:r>
            <a:endParaRPr lang="en-US" sz="2800" dirty="0"/>
          </a:p>
        </p:txBody>
      </p:sp>
      <p:pic>
        <p:nvPicPr>
          <p:cNvPr id="4098" name="Picture 2">
            <a:extLst>
              <a:ext uri="{FF2B5EF4-FFF2-40B4-BE49-F238E27FC236}">
                <a16:creationId xmlns:a16="http://schemas.microsoft.com/office/drawing/2014/main" id="{730A11A4-B941-E943-075E-94B85BAAA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212" y="1143000"/>
            <a:ext cx="596265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3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6215-63D5-A3F7-B46F-649FF4AA6F33}"/>
              </a:ext>
            </a:extLst>
          </p:cNvPr>
          <p:cNvSpPr>
            <a:spLocks noGrp="1"/>
          </p:cNvSpPr>
          <p:nvPr>
            <p:ph type="title"/>
          </p:nvPr>
        </p:nvSpPr>
        <p:spPr/>
        <p:txBody>
          <a:bodyPr/>
          <a:lstStyle/>
          <a:p>
            <a:r>
              <a:rPr lang="en-US" dirty="0" err="1"/>
              <a:t>Recomendaciones</a:t>
            </a:r>
            <a:r>
              <a:rPr lang="en-US" dirty="0"/>
              <a:t> de </a:t>
            </a:r>
            <a:r>
              <a:rPr lang="en-US" dirty="0" err="1"/>
              <a:t>fibra</a:t>
            </a:r>
            <a:endParaRPr lang="en-US" dirty="0"/>
          </a:p>
        </p:txBody>
      </p:sp>
      <p:graphicFrame>
        <p:nvGraphicFramePr>
          <p:cNvPr id="4" name="Content Placeholder 3">
            <a:extLst>
              <a:ext uri="{FF2B5EF4-FFF2-40B4-BE49-F238E27FC236}">
                <a16:creationId xmlns:a16="http://schemas.microsoft.com/office/drawing/2014/main" id="{CF005001-CB93-781B-A7CF-511DA2C3A6DD}"/>
              </a:ext>
            </a:extLst>
          </p:cNvPr>
          <p:cNvGraphicFramePr>
            <a:graphicFrameLocks noGrp="1"/>
          </p:cNvGraphicFramePr>
          <p:nvPr>
            <p:ph idx="1"/>
            <p:extLst>
              <p:ext uri="{D42A27DB-BD31-4B8C-83A1-F6EECF244321}">
                <p14:modId xmlns:p14="http://schemas.microsoft.com/office/powerpoint/2010/main" val="403327569"/>
              </p:ext>
            </p:extLst>
          </p:nvPr>
        </p:nvGraphicFramePr>
        <p:xfrm>
          <a:off x="1446213" y="1935480"/>
          <a:ext cx="9372600" cy="4282440"/>
        </p:xfrm>
        <a:graphic>
          <a:graphicData uri="http://schemas.openxmlformats.org/drawingml/2006/table">
            <a:tbl>
              <a:tblPr/>
              <a:tblGrid>
                <a:gridCol w="3124200">
                  <a:extLst>
                    <a:ext uri="{9D8B030D-6E8A-4147-A177-3AD203B41FA5}">
                      <a16:colId xmlns:a16="http://schemas.microsoft.com/office/drawing/2014/main" val="2497860901"/>
                    </a:ext>
                  </a:extLst>
                </a:gridCol>
                <a:gridCol w="3124200">
                  <a:extLst>
                    <a:ext uri="{9D8B030D-6E8A-4147-A177-3AD203B41FA5}">
                      <a16:colId xmlns:a16="http://schemas.microsoft.com/office/drawing/2014/main" val="3768839407"/>
                    </a:ext>
                  </a:extLst>
                </a:gridCol>
                <a:gridCol w="3124200">
                  <a:extLst>
                    <a:ext uri="{9D8B030D-6E8A-4147-A177-3AD203B41FA5}">
                      <a16:colId xmlns:a16="http://schemas.microsoft.com/office/drawing/2014/main" val="3039036098"/>
                    </a:ext>
                  </a:extLst>
                </a:gridCol>
              </a:tblGrid>
              <a:tr h="525780">
                <a:tc>
                  <a:txBody>
                    <a:bodyPr/>
                    <a:lstStyle/>
                    <a:p>
                      <a:pPr algn="l"/>
                      <a:endParaRPr lang="en-US" b="1">
                        <a:solidFill>
                          <a:srgbClr val="54585A"/>
                        </a:solidFill>
                        <a:effectLst/>
                      </a:endParaRPr>
                    </a:p>
                  </a:txBody>
                  <a:tcPr marL="76200" marR="76200" marT="76200" marB="76200" anchor="ctr">
                    <a:lnL>
                      <a:noFill/>
                    </a:lnL>
                    <a:lnR>
                      <a:noFill/>
                    </a:lnR>
                    <a:lnT>
                      <a:noFill/>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s-ES" b="1">
                          <a:solidFill>
                            <a:srgbClr val="54585A"/>
                          </a:solidFill>
                          <a:effectLst/>
                        </a:rPr>
                        <a:t>Tener 50 años o menos
Tener 51 años o más</a:t>
                      </a:r>
                      <a:endParaRPr lang="en-US" b="1" dirty="0">
                        <a:solidFill>
                          <a:srgbClr val="54585A"/>
                        </a:solidFill>
                        <a:effectLst/>
                      </a:endParaRPr>
                    </a:p>
                  </a:txBody>
                  <a:tcPr marL="76200" marR="76200" marT="76200" marB="76200" anchor="ctr">
                    <a:lnL>
                      <a:noFill/>
                    </a:lnL>
                    <a:lnR>
                      <a:noFill/>
                    </a:lnR>
                    <a:lnT>
                      <a:noFill/>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s-ES" b="1" dirty="0">
                          <a:solidFill>
                            <a:srgbClr val="54585A"/>
                          </a:solidFill>
                          <a:effectLst/>
                        </a:rPr>
                        <a:t>Tener 50 años o menos
Tener 51 años o más</a:t>
                      </a:r>
                      <a:endParaRPr lang="en-US" b="1" dirty="0">
                        <a:solidFill>
                          <a:srgbClr val="54585A"/>
                        </a:solidFill>
                        <a:effectLst/>
                      </a:endParaRPr>
                    </a:p>
                  </a:txBody>
                  <a:tcPr marL="76200" marR="76200" marT="76200" marB="76200" anchor="ctr">
                    <a:lnL>
                      <a:noFill/>
                    </a:lnL>
                    <a:lnR>
                      <a:noFill/>
                    </a:lnR>
                    <a:lnT>
                      <a:noFill/>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242665572"/>
                  </a:ext>
                </a:extLst>
              </a:tr>
              <a:tr h="525780">
                <a:tc gridSpan="3">
                  <a:txBody>
                    <a:bodyPr/>
                    <a:lstStyle/>
                    <a:p>
                      <a:pPr algn="l" fontAlgn="t"/>
                      <a:endParaRPr lang="en-US" dirty="0">
                        <a:effectLst/>
                      </a:endParaRPr>
                    </a:p>
                  </a:txBody>
                  <a:tcPr marL="76200" marR="76200" marT="76200" marB="76200">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3070394"/>
                  </a:ext>
                </a:extLst>
              </a:tr>
              <a:tr h="525780">
                <a:tc>
                  <a:txBody>
                    <a:bodyPr/>
                    <a:lstStyle/>
                    <a:p>
                      <a:pPr algn="l" fontAlgn="t"/>
                      <a:r>
                        <a:rPr lang="en-US" dirty="0">
                          <a:effectLst/>
                        </a:rPr>
                        <a:t>Hombres</a:t>
                      </a:r>
                    </a:p>
                  </a:txBody>
                  <a:tcPr marL="76200" marR="76200" marT="76200" marB="76200">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l" fontAlgn="t"/>
                      <a:r>
                        <a:rPr lang="en-US">
                          <a:effectLst/>
                        </a:rPr>
                        <a:t>38 grams</a:t>
                      </a:r>
                    </a:p>
                  </a:txBody>
                  <a:tcPr marL="76200" marR="76200" marT="76200" marB="76200">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l" fontAlgn="t"/>
                      <a:r>
                        <a:rPr lang="en-US" dirty="0">
                          <a:effectLst/>
                        </a:rPr>
                        <a:t>30 grams</a:t>
                      </a:r>
                    </a:p>
                  </a:txBody>
                  <a:tcPr marL="76200" marR="76200" marT="76200" marB="76200">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3776011"/>
                  </a:ext>
                </a:extLst>
              </a:tr>
              <a:tr h="525780">
                <a:tc>
                  <a:txBody>
                    <a:bodyPr/>
                    <a:lstStyle/>
                    <a:p>
                      <a:pPr algn="l" fontAlgn="t"/>
                      <a:r>
                        <a:rPr lang="en-US" dirty="0" err="1">
                          <a:effectLst/>
                        </a:rPr>
                        <a:t>Mujeres</a:t>
                      </a:r>
                      <a:endParaRPr lang="en-US" dirty="0">
                        <a:effectLst/>
                      </a:endParaRPr>
                    </a:p>
                    <a:p>
                      <a:pPr algn="l" fontAlgn="t"/>
                      <a:endParaRPr lang="en-US" dirty="0">
                        <a:effectLst/>
                      </a:endParaRPr>
                    </a:p>
                    <a:p>
                      <a:pPr algn="l" fontAlgn="t"/>
                      <a:r>
                        <a:rPr lang="en-US" dirty="0" err="1">
                          <a:effectLst/>
                        </a:rPr>
                        <a:t>Menú</a:t>
                      </a:r>
                      <a:r>
                        <a:rPr lang="en-US" dirty="0">
                          <a:effectLst/>
                        </a:rPr>
                        <a:t> </a:t>
                      </a:r>
                      <a:r>
                        <a:rPr lang="en-US" dirty="0" err="1">
                          <a:effectLst/>
                        </a:rPr>
                        <a:t>Requisito</a:t>
                      </a:r>
                      <a:r>
                        <a:rPr lang="en-US" dirty="0">
                          <a:effectLst/>
                        </a:rPr>
                        <a:t> de </a:t>
                      </a:r>
                      <a:r>
                        <a:rPr lang="en-US" dirty="0" err="1">
                          <a:effectLst/>
                        </a:rPr>
                        <a:t>fibra</a:t>
                      </a:r>
                      <a:r>
                        <a:rPr lang="en-US" dirty="0">
                          <a:effectLst/>
                        </a:rPr>
                        <a:t>:
10 g o </a:t>
                      </a:r>
                      <a:r>
                        <a:rPr lang="en-US" dirty="0" err="1">
                          <a:effectLst/>
                        </a:rPr>
                        <a:t>más</a:t>
                      </a:r>
                      <a:r>
                        <a:rPr lang="en-US" dirty="0">
                          <a:effectLst/>
                        </a:rPr>
                        <a:t> de </a:t>
                      </a:r>
                      <a:r>
                        <a:rPr lang="en-US" dirty="0" err="1">
                          <a:effectLst/>
                        </a:rPr>
                        <a:t>fibra</a:t>
                      </a:r>
                      <a:endParaRPr lang="en-US" dirty="0">
                        <a:effectLst/>
                      </a:endParaRPr>
                    </a:p>
                  </a:txBody>
                  <a:tcPr marL="76200" marR="76200" marT="76200" marB="76200">
                    <a:lnL>
                      <a:noFill/>
                    </a:lnL>
                    <a:lnR>
                      <a:noFill/>
                    </a:lnR>
                    <a:lnT w="6350" cap="flat" cmpd="sng" algn="ctr">
                      <a:solidFill>
                        <a:srgbClr val="CCCCCC"/>
                      </a:solidFill>
                      <a:prstDash val="solid"/>
                      <a:round/>
                      <a:headEnd type="none" w="med" len="med"/>
                      <a:tailEnd type="none" w="med" len="med"/>
                    </a:lnT>
                    <a:lnB>
                      <a:noFill/>
                    </a:lnB>
                  </a:tcPr>
                </a:tc>
                <a:tc>
                  <a:txBody>
                    <a:bodyPr/>
                    <a:lstStyle/>
                    <a:p>
                      <a:pPr algn="l" fontAlgn="t"/>
                      <a:r>
                        <a:rPr lang="en-US">
                          <a:effectLst/>
                        </a:rPr>
                        <a:t>25 grams</a:t>
                      </a:r>
                    </a:p>
                  </a:txBody>
                  <a:tcPr marL="76200" marR="76200" marT="76200" marB="76200">
                    <a:lnL>
                      <a:noFill/>
                    </a:lnL>
                    <a:lnR>
                      <a:noFill/>
                    </a:lnR>
                    <a:lnT w="6350" cap="flat" cmpd="sng" algn="ctr">
                      <a:solidFill>
                        <a:srgbClr val="CCCCCC"/>
                      </a:solidFill>
                      <a:prstDash val="solid"/>
                      <a:round/>
                      <a:headEnd type="none" w="med" len="med"/>
                      <a:tailEnd type="none" w="med" len="med"/>
                    </a:lnT>
                    <a:lnB>
                      <a:noFill/>
                    </a:lnB>
                  </a:tcPr>
                </a:tc>
                <a:tc>
                  <a:txBody>
                    <a:bodyPr/>
                    <a:lstStyle/>
                    <a:p>
                      <a:pPr algn="l" fontAlgn="t"/>
                      <a:r>
                        <a:rPr lang="en-US" dirty="0">
                          <a:effectLst/>
                        </a:rPr>
                        <a:t>21 grams</a:t>
                      </a:r>
                    </a:p>
                    <a:p>
                      <a:pPr marL="342900" indent="-342900" algn="l" fontAlgn="t">
                        <a:buFont typeface="Arial" panose="020B0604020202020204" pitchFamily="34" charset="0"/>
                        <a:buChar char="•"/>
                      </a:pPr>
                      <a:endParaRPr lang="en-US" dirty="0">
                        <a:effectLst/>
                      </a:endParaRPr>
                    </a:p>
                    <a:p>
                      <a:pPr algn="l" fontAlgn="t"/>
                      <a:endParaRPr lang="en-US" dirty="0">
                        <a:effectLst/>
                      </a:endParaRPr>
                    </a:p>
                    <a:p>
                      <a:pPr algn="l" fontAlgn="t"/>
                      <a:endParaRPr lang="en-US" dirty="0">
                        <a:effectLst/>
                      </a:endParaRPr>
                    </a:p>
                  </a:txBody>
                  <a:tcPr marL="76200" marR="76200" marT="76200" marB="76200">
                    <a:lnL>
                      <a:noFill/>
                    </a:lnL>
                    <a:lnR>
                      <a:noFill/>
                    </a:lnR>
                    <a:lnT w="6350" cap="flat" cmpd="sng" algn="ctr">
                      <a:solidFill>
                        <a:srgbClr val="CCCCCC"/>
                      </a:solidFill>
                      <a:prstDash val="solid"/>
                      <a:round/>
                      <a:headEnd type="none" w="med" len="med"/>
                      <a:tailEnd type="none" w="med" len="med"/>
                    </a:lnT>
                    <a:lnB>
                      <a:noFill/>
                    </a:lnB>
                  </a:tcPr>
                </a:tc>
                <a:extLst>
                  <a:ext uri="{0D108BD9-81ED-4DB2-BD59-A6C34878D82A}">
                    <a16:rowId xmlns:a16="http://schemas.microsoft.com/office/drawing/2014/main" val="523846664"/>
                  </a:ext>
                </a:extLst>
              </a:tr>
            </a:tbl>
          </a:graphicData>
        </a:graphic>
      </p:graphicFrame>
      <p:sp>
        <p:nvSpPr>
          <p:cNvPr id="5" name="Rectangle 1">
            <a:extLst>
              <a:ext uri="{FF2B5EF4-FFF2-40B4-BE49-F238E27FC236}">
                <a16:creationId xmlns:a16="http://schemas.microsoft.com/office/drawing/2014/main" id="{229B8A0A-1390-F3CF-D844-70CE94F57F79}"/>
              </a:ext>
            </a:extLst>
          </p:cNvPr>
          <p:cNvSpPr>
            <a:spLocks noChangeArrowheads="1"/>
          </p:cNvSpPr>
          <p:nvPr/>
        </p:nvSpPr>
        <p:spPr bwMode="auto">
          <a:xfrm>
            <a:off x="-12970160" y="-63775"/>
            <a:ext cx="39993931" cy="58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54585A"/>
                </a:solidFill>
                <a:effectLst/>
                <a:latin typeface="Helvetica" panose="020B0604020202020204" pitchFamily="34" charset="0"/>
              </a:rPr>
              <a:t>Fiber: Daily recommendations for adults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14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FBED-65B2-E370-39A3-DA1D1EECB22F}"/>
              </a:ext>
            </a:extLst>
          </p:cNvPr>
          <p:cNvSpPr>
            <a:spLocks noGrp="1"/>
          </p:cNvSpPr>
          <p:nvPr>
            <p:ph type="title"/>
          </p:nvPr>
        </p:nvSpPr>
        <p:spPr/>
        <p:txBody>
          <a:bodyPr/>
          <a:lstStyle/>
          <a:p>
            <a:r>
              <a:rPr lang="es-ES" dirty="0"/>
              <a:t>Beneficios para la salud de la fibra (2)</a:t>
            </a:r>
            <a:endParaRPr lang="en-US" sz="1200" dirty="0"/>
          </a:p>
        </p:txBody>
      </p:sp>
      <p:sp>
        <p:nvSpPr>
          <p:cNvPr id="3" name="Content Placeholder 2">
            <a:extLst>
              <a:ext uri="{FF2B5EF4-FFF2-40B4-BE49-F238E27FC236}">
                <a16:creationId xmlns:a16="http://schemas.microsoft.com/office/drawing/2014/main" id="{CD08E9D1-0494-3EAE-4C95-DAF68B59CEC9}"/>
              </a:ext>
            </a:extLst>
          </p:cNvPr>
          <p:cNvSpPr>
            <a:spLocks noGrp="1"/>
          </p:cNvSpPr>
          <p:nvPr>
            <p:ph idx="1"/>
          </p:nvPr>
        </p:nvSpPr>
        <p:spPr/>
        <p:txBody>
          <a:bodyPr/>
          <a:lstStyle/>
          <a:p>
            <a:r>
              <a:rPr lang="es-ES" dirty="0">
                <a:solidFill>
                  <a:srgbClr val="111111"/>
                </a:solidFill>
                <a:latin typeface="Helvetica" panose="020B0604020202020204" pitchFamily="34" charset="0"/>
              </a:rPr>
              <a:t>Ayuda a mantener un peso saludable 
Ayuda a controlar los niveles de azúcar en la sangre
Reducir los niveles de colesterol
Algunos tipos de cáncer
Normaliza los movimientos intestinales
Ayuda a la salud del intestino principal</a:t>
            </a:r>
            <a:endParaRPr lang="en-US" dirty="0"/>
          </a:p>
        </p:txBody>
      </p:sp>
    </p:spTree>
    <p:extLst>
      <p:ext uri="{BB962C8B-B14F-4D97-AF65-F5344CB8AC3E}">
        <p14:creationId xmlns:p14="http://schemas.microsoft.com/office/powerpoint/2010/main" val="187196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0F89-5D68-3C79-F5BB-FBCBB54B85B3}"/>
              </a:ext>
            </a:extLst>
          </p:cNvPr>
          <p:cNvSpPr>
            <a:spLocks noGrp="1"/>
          </p:cNvSpPr>
          <p:nvPr>
            <p:ph type="title"/>
          </p:nvPr>
        </p:nvSpPr>
        <p:spPr/>
        <p:txBody>
          <a:bodyPr/>
          <a:lstStyle/>
          <a:p>
            <a:r>
              <a:rPr lang="pt-BR" dirty="0"/>
              <a:t>Alimentos refinados o </a:t>
            </a:r>
            <a:r>
              <a:rPr lang="pt-BR" dirty="0" err="1"/>
              <a:t>procesados</a:t>
            </a:r>
            <a:r>
              <a:rPr lang="pt-BR" dirty="0"/>
              <a:t> (2)</a:t>
            </a:r>
            <a:endParaRPr lang="en-US" sz="1200" dirty="0"/>
          </a:p>
        </p:txBody>
      </p:sp>
      <p:sp>
        <p:nvSpPr>
          <p:cNvPr id="3" name="Content Placeholder 2">
            <a:extLst>
              <a:ext uri="{FF2B5EF4-FFF2-40B4-BE49-F238E27FC236}">
                <a16:creationId xmlns:a16="http://schemas.microsoft.com/office/drawing/2014/main" id="{AEA287EF-9981-8DEC-6B3D-AF3266460C1D}"/>
              </a:ext>
            </a:extLst>
          </p:cNvPr>
          <p:cNvSpPr>
            <a:spLocks noGrp="1"/>
          </p:cNvSpPr>
          <p:nvPr>
            <p:ph idx="1"/>
          </p:nvPr>
        </p:nvSpPr>
        <p:spPr/>
        <p:txBody>
          <a:bodyPr/>
          <a:lstStyle/>
          <a:p>
            <a:r>
              <a:rPr lang="es-ES" dirty="0">
                <a:solidFill>
                  <a:srgbClr val="111111"/>
                </a:solidFill>
                <a:latin typeface="Helvetica" panose="020B0604020202020204" pitchFamily="34" charset="0"/>
              </a:rPr>
              <a:t>Frutas y verduras enlatadas, jugos sin pulpa, panes blancos y pastas, y cereales no integrales 
son más bajos en fibra
El proceso de refinación del grano elimina la capa exterior (salvado) del grano, lo que reduce su contenido de fibra. 
Los alimentos enriquecidos tienen algunas de las vitaminas B y el hierro añadidos después del procesamiento, pero no la fibra.</a:t>
            </a:r>
            <a:endParaRPr lang="en-US" dirty="0"/>
          </a:p>
        </p:txBody>
      </p:sp>
    </p:spTree>
    <p:extLst>
      <p:ext uri="{BB962C8B-B14F-4D97-AF65-F5344CB8AC3E}">
        <p14:creationId xmlns:p14="http://schemas.microsoft.com/office/powerpoint/2010/main" val="120736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9509-3697-FCF5-E973-643A3A465701}"/>
              </a:ext>
            </a:extLst>
          </p:cNvPr>
          <p:cNvSpPr>
            <a:spLocks noGrp="1"/>
          </p:cNvSpPr>
          <p:nvPr>
            <p:ph type="title"/>
          </p:nvPr>
        </p:nvSpPr>
        <p:spPr/>
        <p:txBody>
          <a:bodyPr/>
          <a:lstStyle/>
          <a:p>
            <a:r>
              <a:rPr lang="en-US" dirty="0"/>
              <a:t>Fuentes de </a:t>
            </a:r>
            <a:r>
              <a:rPr lang="en-US" dirty="0" err="1"/>
              <a:t>fibra</a:t>
            </a:r>
            <a:r>
              <a:rPr lang="en-US" dirty="0"/>
              <a:t> </a:t>
            </a:r>
            <a:r>
              <a:rPr lang="en-US" dirty="0" err="1"/>
              <a:t>adicionales</a:t>
            </a:r>
            <a:endParaRPr lang="en-US" dirty="0"/>
          </a:p>
        </p:txBody>
      </p:sp>
      <p:sp>
        <p:nvSpPr>
          <p:cNvPr id="3" name="Content Placeholder 2">
            <a:extLst>
              <a:ext uri="{FF2B5EF4-FFF2-40B4-BE49-F238E27FC236}">
                <a16:creationId xmlns:a16="http://schemas.microsoft.com/office/drawing/2014/main" id="{550008E2-A64C-61F2-1A69-F31CDC374EF3}"/>
              </a:ext>
            </a:extLst>
          </p:cNvPr>
          <p:cNvSpPr>
            <a:spLocks noGrp="1"/>
          </p:cNvSpPr>
          <p:nvPr>
            <p:ph idx="1"/>
          </p:nvPr>
        </p:nvSpPr>
        <p:spPr/>
        <p:txBody>
          <a:bodyPr/>
          <a:lstStyle/>
          <a:p>
            <a:r>
              <a:rPr lang="es-ES" dirty="0">
                <a:solidFill>
                  <a:srgbClr val="111111"/>
                </a:solidFill>
                <a:latin typeface="Helvetica" panose="020B0604020202020204" pitchFamily="34" charset="0"/>
              </a:rPr>
              <a:t>Cereales, barras de granola, yogur y helado, con fibra añadida. 
Por lo general, se etiqueta como "inulina" o "raíz de achicoria".</a:t>
            </a:r>
            <a:endParaRPr lang="en-US" dirty="0"/>
          </a:p>
        </p:txBody>
      </p:sp>
    </p:spTree>
    <p:extLst>
      <p:ext uri="{BB962C8B-B14F-4D97-AF65-F5344CB8AC3E}">
        <p14:creationId xmlns:p14="http://schemas.microsoft.com/office/powerpoint/2010/main" val="337351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C429-7CCF-B94D-2DCC-12F82E5181FD}"/>
              </a:ext>
            </a:extLst>
          </p:cNvPr>
          <p:cNvSpPr>
            <a:spLocks noGrp="1"/>
          </p:cNvSpPr>
          <p:nvPr>
            <p:ph type="title"/>
          </p:nvPr>
        </p:nvSpPr>
        <p:spPr/>
        <p:txBody>
          <a:bodyPr/>
          <a:lstStyle/>
          <a:p>
            <a:r>
              <a:rPr lang="es-ES" dirty="0"/>
              <a:t>Sugerencias sobre cómo aumentar la fibra (2)</a:t>
            </a:r>
            <a:endParaRPr lang="en-US" dirty="0"/>
          </a:p>
        </p:txBody>
      </p:sp>
      <p:sp>
        <p:nvSpPr>
          <p:cNvPr id="3" name="Content Placeholder 2">
            <a:extLst>
              <a:ext uri="{FF2B5EF4-FFF2-40B4-BE49-F238E27FC236}">
                <a16:creationId xmlns:a16="http://schemas.microsoft.com/office/drawing/2014/main" id="{BAB0452C-6D97-6AF2-D3BC-719187A887D7}"/>
              </a:ext>
            </a:extLst>
          </p:cNvPr>
          <p:cNvSpPr>
            <a:spLocks noGrp="1"/>
          </p:cNvSpPr>
          <p:nvPr>
            <p:ph idx="1"/>
          </p:nvPr>
        </p:nvSpPr>
        <p:spPr/>
        <p:txBody>
          <a:bodyPr>
            <a:normAutofit fontScale="92500" lnSpcReduction="20000"/>
          </a:bodyPr>
          <a:lstStyle/>
          <a:p>
            <a:r>
              <a:rPr lang="es-ES" dirty="0">
                <a:solidFill>
                  <a:srgbClr val="111111"/>
                </a:solidFill>
                <a:latin typeface="Helvetica" panose="020B0604020202020204" pitchFamily="34" charset="0"/>
              </a:rPr>
              <a:t>Cámbiate a los cereales integrales. 
Busque panes que incluyan trigo integral, harina de trigo integral u otro grano integral como primer ingrediente en la etiqueta 
2 gramos de fibra dietética por porción. 
arroz integral
Arroz salvaje
cebada
pasta integral 
Trigo bulgur</a:t>
            </a:r>
            <a:endParaRPr lang="en-US" dirty="0"/>
          </a:p>
        </p:txBody>
      </p:sp>
    </p:spTree>
    <p:extLst>
      <p:ext uri="{BB962C8B-B14F-4D97-AF65-F5344CB8AC3E}">
        <p14:creationId xmlns:p14="http://schemas.microsoft.com/office/powerpoint/2010/main" val="17072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1C17-2B9B-9548-75BF-60F978881067}"/>
              </a:ext>
            </a:extLst>
          </p:cNvPr>
          <p:cNvSpPr>
            <a:spLocks noGrp="1"/>
          </p:cNvSpPr>
          <p:nvPr>
            <p:ph type="title"/>
          </p:nvPr>
        </p:nvSpPr>
        <p:spPr/>
        <p:txBody>
          <a:bodyPr/>
          <a:lstStyle/>
          <a:p>
            <a:r>
              <a:rPr lang="es-ES" dirty="0"/>
              <a:t>Empieza el día con buen pie</a:t>
            </a:r>
            <a:endParaRPr lang="en-US" dirty="0"/>
          </a:p>
        </p:txBody>
      </p:sp>
      <p:sp>
        <p:nvSpPr>
          <p:cNvPr id="3" name="Content Placeholder 2">
            <a:extLst>
              <a:ext uri="{FF2B5EF4-FFF2-40B4-BE49-F238E27FC236}">
                <a16:creationId xmlns:a16="http://schemas.microsoft.com/office/drawing/2014/main" id="{BE76D216-3C59-6876-FA3F-69868BE12DE5}"/>
              </a:ext>
            </a:extLst>
          </p:cNvPr>
          <p:cNvSpPr>
            <a:spLocks noGrp="1"/>
          </p:cNvSpPr>
          <p:nvPr>
            <p:ph idx="1"/>
          </p:nvPr>
        </p:nvSpPr>
        <p:spPr/>
        <p:txBody>
          <a:bodyPr/>
          <a:lstStyle/>
          <a:p>
            <a:r>
              <a:rPr lang="es-ES" dirty="0"/>
              <a:t>Para el desayuno, elija un cereal alto en fibra
5 o más gramos de fibra por porción
Busque cereales que digan grano entero, salvado, fibra en el nombre
También puede agregar salvado de trigo a su cereal</a:t>
            </a:r>
            <a:endParaRPr lang="en-US" dirty="0"/>
          </a:p>
        </p:txBody>
      </p:sp>
    </p:spTree>
    <p:extLst>
      <p:ext uri="{BB962C8B-B14F-4D97-AF65-F5344CB8AC3E}">
        <p14:creationId xmlns:p14="http://schemas.microsoft.com/office/powerpoint/2010/main" val="246876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C6B6-B62B-6A55-3F3C-D8FAAEA204A5}"/>
              </a:ext>
            </a:extLst>
          </p:cNvPr>
          <p:cNvSpPr>
            <a:spLocks noGrp="1"/>
          </p:cNvSpPr>
          <p:nvPr>
            <p:ph type="title"/>
          </p:nvPr>
        </p:nvSpPr>
        <p:spPr/>
        <p:txBody>
          <a:bodyPr/>
          <a:lstStyle/>
          <a:p>
            <a:r>
              <a:rPr lang="en-US" dirty="0"/>
              <a:t>DRI's</a:t>
            </a:r>
          </a:p>
        </p:txBody>
      </p:sp>
      <p:sp>
        <p:nvSpPr>
          <p:cNvPr id="3" name="Content Placeholder 2">
            <a:extLst>
              <a:ext uri="{FF2B5EF4-FFF2-40B4-BE49-F238E27FC236}">
                <a16:creationId xmlns:a16="http://schemas.microsoft.com/office/drawing/2014/main" id="{9E76A29F-9EDD-1DE8-ADCB-92F6F992EE5A}"/>
              </a:ext>
            </a:extLst>
          </p:cNvPr>
          <p:cNvSpPr>
            <a:spLocks noGrp="1"/>
          </p:cNvSpPr>
          <p:nvPr>
            <p:ph idx="1"/>
          </p:nvPr>
        </p:nvSpPr>
        <p:spPr/>
        <p:txBody>
          <a:bodyPr/>
          <a:lstStyle/>
          <a:p>
            <a:r>
              <a:rPr lang="es-ES" dirty="0"/>
              <a:t>Los DRI son promedio durante un período de 1 semana</a:t>
            </a:r>
          </a:p>
          <a:p>
            <a:r>
              <a:rPr lang="es-ES" dirty="0"/>
              <a:t>Se debe cumplir con un mínimo de 1/3 de DRI si a los participantes se les ofrece una comida por día</a:t>
            </a:r>
          </a:p>
          <a:p>
            <a:r>
              <a:rPr lang="es-ES" dirty="0"/>
              <a:t>Un mínimo de 2/3 del DRI si al participante se le ofrecen dos comidas al día</a:t>
            </a:r>
          </a:p>
          <a:p>
            <a:r>
              <a:rPr lang="es-ES" dirty="0"/>
              <a:t>100% de las dietas si se ofrecen al participante tres comidas al día</a:t>
            </a:r>
            <a:endParaRPr lang="en-US" dirty="0"/>
          </a:p>
        </p:txBody>
      </p:sp>
    </p:spTree>
    <p:extLst>
      <p:ext uri="{BB962C8B-B14F-4D97-AF65-F5344CB8AC3E}">
        <p14:creationId xmlns:p14="http://schemas.microsoft.com/office/powerpoint/2010/main" val="27064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FA8F-DF94-96BD-C393-8B39DCDFF41E}"/>
              </a:ext>
            </a:extLst>
          </p:cNvPr>
          <p:cNvSpPr>
            <a:spLocks noGrp="1"/>
          </p:cNvSpPr>
          <p:nvPr>
            <p:ph type="title"/>
          </p:nvPr>
        </p:nvSpPr>
        <p:spPr/>
        <p:txBody>
          <a:bodyPr/>
          <a:lstStyle/>
          <a:p>
            <a:r>
              <a:rPr lang="es-ES" dirty="0"/>
              <a:t>Aumentar el volumen de los productos horneados</a:t>
            </a:r>
            <a:endParaRPr lang="en-US" dirty="0"/>
          </a:p>
        </p:txBody>
      </p:sp>
      <p:sp>
        <p:nvSpPr>
          <p:cNvPr id="3" name="Content Placeholder 2">
            <a:extLst>
              <a:ext uri="{FF2B5EF4-FFF2-40B4-BE49-F238E27FC236}">
                <a16:creationId xmlns:a16="http://schemas.microsoft.com/office/drawing/2014/main" id="{C8F15018-051F-11C7-9D81-AD4EE61F7434}"/>
              </a:ext>
            </a:extLst>
          </p:cNvPr>
          <p:cNvSpPr>
            <a:spLocks noGrp="1"/>
          </p:cNvSpPr>
          <p:nvPr>
            <p:ph idx="1"/>
          </p:nvPr>
        </p:nvSpPr>
        <p:spPr/>
        <p:txBody>
          <a:bodyPr/>
          <a:lstStyle/>
          <a:p>
            <a:r>
              <a:rPr lang="es-ES" dirty="0">
                <a:solidFill>
                  <a:srgbClr val="111111"/>
                </a:solidFill>
                <a:latin typeface="Helvetica" panose="020B0604020202020204" pitchFamily="34" charset="0"/>
              </a:rPr>
              <a:t>Sustituya la mitad o la totalidad de la harina blanca por harina integral al hornear
Intente agregar cereal de salvado triturado, salvado de trigo sin procesar o avena cruda a muffins, pasteles y galletas</a:t>
            </a:r>
            <a:endParaRPr lang="en-US" dirty="0"/>
          </a:p>
        </p:txBody>
      </p:sp>
    </p:spTree>
    <p:extLst>
      <p:ext uri="{BB962C8B-B14F-4D97-AF65-F5344CB8AC3E}">
        <p14:creationId xmlns:p14="http://schemas.microsoft.com/office/powerpoint/2010/main" val="408314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AD7C-F121-824F-5E0B-C4A78212FE1F}"/>
              </a:ext>
            </a:extLst>
          </p:cNvPr>
          <p:cNvSpPr>
            <a:spLocks noGrp="1"/>
          </p:cNvSpPr>
          <p:nvPr>
            <p:ph type="title"/>
          </p:nvPr>
        </p:nvSpPr>
        <p:spPr/>
        <p:txBody>
          <a:bodyPr/>
          <a:lstStyle/>
          <a:p>
            <a:r>
              <a:rPr lang="en-US" dirty="0" err="1">
                <a:solidFill>
                  <a:srgbClr val="111111"/>
                </a:solidFill>
                <a:latin typeface="Helvetica" panose="020B0604020202020204" pitchFamily="34" charset="0"/>
              </a:rPr>
              <a:t>Apóyate</a:t>
            </a:r>
            <a:r>
              <a:rPr lang="en-US" dirty="0">
                <a:solidFill>
                  <a:srgbClr val="111111"/>
                </a:solidFill>
                <a:latin typeface="Helvetica" panose="020B0604020202020204" pitchFamily="34" charset="0"/>
              </a:rPr>
              <a:t> </a:t>
            </a:r>
            <a:r>
              <a:rPr lang="en-US" dirty="0" err="1">
                <a:solidFill>
                  <a:srgbClr val="111111"/>
                </a:solidFill>
                <a:latin typeface="Helvetica" panose="020B0604020202020204" pitchFamily="34" charset="0"/>
              </a:rPr>
              <a:t>en</a:t>
            </a:r>
            <a:r>
              <a:rPr lang="en-US" dirty="0">
                <a:solidFill>
                  <a:srgbClr val="111111"/>
                </a:solidFill>
                <a:latin typeface="Helvetica" panose="020B0604020202020204" pitchFamily="34" charset="0"/>
              </a:rPr>
              <a:t> las </a:t>
            </a:r>
            <a:r>
              <a:rPr lang="en-US" dirty="0" err="1">
                <a:solidFill>
                  <a:srgbClr val="111111"/>
                </a:solidFill>
                <a:latin typeface="Helvetica" panose="020B0604020202020204" pitchFamily="34" charset="0"/>
              </a:rPr>
              <a:t>verduras</a:t>
            </a:r>
            <a:endParaRPr lang="en-US" dirty="0"/>
          </a:p>
        </p:txBody>
      </p:sp>
      <p:sp>
        <p:nvSpPr>
          <p:cNvPr id="3" name="Content Placeholder 2">
            <a:extLst>
              <a:ext uri="{FF2B5EF4-FFF2-40B4-BE49-F238E27FC236}">
                <a16:creationId xmlns:a16="http://schemas.microsoft.com/office/drawing/2014/main" id="{76A98B9E-D527-0597-5AE0-02161344CBB3}"/>
              </a:ext>
            </a:extLst>
          </p:cNvPr>
          <p:cNvSpPr>
            <a:spLocks noGrp="1"/>
          </p:cNvSpPr>
          <p:nvPr>
            <p:ph idx="1"/>
          </p:nvPr>
        </p:nvSpPr>
        <p:spPr>
          <a:xfrm>
            <a:off x="1522412" y="1600200"/>
            <a:ext cx="9751060" cy="4572000"/>
          </a:xfrm>
        </p:spPr>
        <p:txBody>
          <a:bodyPr/>
          <a:lstStyle/>
          <a:p>
            <a:r>
              <a:rPr lang="es-ES" dirty="0">
                <a:solidFill>
                  <a:srgbClr val="111111"/>
                </a:solidFill>
                <a:latin typeface="Helvetica" panose="020B0604020202020204" pitchFamily="34" charset="0"/>
              </a:rPr>
              <a:t>Los frijoles, los guisantes y las lentejas son excelentes fuentes de fibra.
Agregue frijoles rojos a una sopa enlatada o a una ensalada verde. 
O hacer nachos con frijoles negros refritos, 
muchas verduras frescas, 
totopos integrales y salsa.</a:t>
            </a:r>
            <a:endParaRPr lang="en-US" dirty="0"/>
          </a:p>
        </p:txBody>
      </p:sp>
    </p:spTree>
    <p:extLst>
      <p:ext uri="{BB962C8B-B14F-4D97-AF65-F5344CB8AC3E}">
        <p14:creationId xmlns:p14="http://schemas.microsoft.com/office/powerpoint/2010/main" val="35181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CAAF-9497-48F9-8505-74D9DAEB4154}"/>
              </a:ext>
            </a:extLst>
          </p:cNvPr>
          <p:cNvSpPr>
            <a:spLocks noGrp="1"/>
          </p:cNvSpPr>
          <p:nvPr>
            <p:ph type="title"/>
          </p:nvPr>
        </p:nvSpPr>
        <p:spPr/>
        <p:txBody>
          <a:bodyPr/>
          <a:lstStyle/>
          <a:p>
            <a:r>
              <a:rPr lang="es-ES" dirty="0">
                <a:solidFill>
                  <a:srgbClr val="111111"/>
                </a:solidFill>
                <a:latin typeface="Helvetica" panose="020B0604020202020204" pitchFamily="34" charset="0"/>
              </a:rPr>
              <a:t>Come más frutas y verduras</a:t>
            </a:r>
            <a:endParaRPr lang="en-US" dirty="0"/>
          </a:p>
        </p:txBody>
      </p:sp>
      <p:sp>
        <p:nvSpPr>
          <p:cNvPr id="3" name="Content Placeholder 2">
            <a:extLst>
              <a:ext uri="{FF2B5EF4-FFF2-40B4-BE49-F238E27FC236}">
                <a16:creationId xmlns:a16="http://schemas.microsoft.com/office/drawing/2014/main" id="{090D5279-6D46-E447-61CF-F439F5337137}"/>
              </a:ext>
            </a:extLst>
          </p:cNvPr>
          <p:cNvSpPr>
            <a:spLocks noGrp="1"/>
          </p:cNvSpPr>
          <p:nvPr>
            <p:ph idx="1"/>
          </p:nvPr>
        </p:nvSpPr>
        <p:spPr/>
        <p:txBody>
          <a:bodyPr/>
          <a:lstStyle/>
          <a:p>
            <a:r>
              <a:rPr lang="es-ES" dirty="0">
                <a:solidFill>
                  <a:srgbClr val="111111"/>
                </a:solidFill>
                <a:latin typeface="Helvetica" panose="020B0604020202020204" pitchFamily="34" charset="0"/>
              </a:rPr>
              <a:t>Las frutas y verduras son ricas en fibra, así como en vitaminas y minerales. 
Para su información: La fibra se encuentra en la piel de las frutas y verduras
Trate de comer cinco o más porciones al día</a:t>
            </a:r>
            <a:endParaRPr lang="en-US" dirty="0"/>
          </a:p>
        </p:txBody>
      </p:sp>
    </p:spTree>
    <p:extLst>
      <p:ext uri="{BB962C8B-B14F-4D97-AF65-F5344CB8AC3E}">
        <p14:creationId xmlns:p14="http://schemas.microsoft.com/office/powerpoint/2010/main" val="319480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DF92-46F6-23AA-1B6F-03306B2A3942}"/>
              </a:ext>
            </a:extLst>
          </p:cNvPr>
          <p:cNvSpPr>
            <a:spLocks noGrp="1"/>
          </p:cNvSpPr>
          <p:nvPr>
            <p:ph type="title"/>
          </p:nvPr>
        </p:nvSpPr>
        <p:spPr/>
        <p:txBody>
          <a:bodyPr/>
          <a:lstStyle/>
          <a:p>
            <a:r>
              <a:rPr lang="en-US" dirty="0" err="1"/>
              <a:t>Suplementos</a:t>
            </a:r>
            <a:r>
              <a:rPr lang="en-US" dirty="0"/>
              <a:t> de </a:t>
            </a:r>
            <a:r>
              <a:rPr lang="en-US" dirty="0" err="1"/>
              <a:t>fibra</a:t>
            </a:r>
            <a:endParaRPr lang="en-US" dirty="0"/>
          </a:p>
        </p:txBody>
      </p:sp>
      <p:sp>
        <p:nvSpPr>
          <p:cNvPr id="3" name="Content Placeholder 2">
            <a:extLst>
              <a:ext uri="{FF2B5EF4-FFF2-40B4-BE49-F238E27FC236}">
                <a16:creationId xmlns:a16="http://schemas.microsoft.com/office/drawing/2014/main" id="{755D2F77-27F2-8C87-39AF-A08CECABD2AA}"/>
              </a:ext>
            </a:extLst>
          </p:cNvPr>
          <p:cNvSpPr>
            <a:spLocks noGrp="1"/>
          </p:cNvSpPr>
          <p:nvPr>
            <p:ph idx="1"/>
          </p:nvPr>
        </p:nvSpPr>
        <p:spPr/>
        <p:txBody>
          <a:bodyPr/>
          <a:lstStyle/>
          <a:p>
            <a:r>
              <a:rPr lang="es-ES" dirty="0">
                <a:solidFill>
                  <a:srgbClr val="111111"/>
                </a:solidFill>
                <a:latin typeface="Helvetica" panose="020B0604020202020204" pitchFamily="34" charset="0"/>
              </a:rPr>
              <a:t>Tal vez los cambios necesarios además de la dieta no sean suficientes 
 Si tienen ciertas afecciones médicas, como estreñimiento, diarrea o síndrome del intestino irritable. 
Consulte con su médico antes de tomar suplementos de fibra.</a:t>
            </a:r>
            <a:endParaRPr lang="en-US" dirty="0"/>
          </a:p>
        </p:txBody>
      </p:sp>
    </p:spTree>
    <p:extLst>
      <p:ext uri="{BB962C8B-B14F-4D97-AF65-F5344CB8AC3E}">
        <p14:creationId xmlns:p14="http://schemas.microsoft.com/office/powerpoint/2010/main" val="197257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9A88-514F-6A5B-FA3E-3F1E0B1064BC}"/>
              </a:ext>
            </a:extLst>
          </p:cNvPr>
          <p:cNvSpPr>
            <a:spLocks noGrp="1"/>
          </p:cNvSpPr>
          <p:nvPr>
            <p:ph type="title"/>
          </p:nvPr>
        </p:nvSpPr>
        <p:spPr/>
        <p:txBody>
          <a:bodyPr/>
          <a:lstStyle/>
          <a:p>
            <a:r>
              <a:rPr lang="en-US" dirty="0" err="1"/>
              <a:t>Precaución</a:t>
            </a:r>
            <a:r>
              <a:rPr lang="en-US" dirty="0"/>
              <a:t> con la </a:t>
            </a:r>
            <a:r>
              <a:rPr lang="en-US" dirty="0" err="1"/>
              <a:t>fibra</a:t>
            </a:r>
            <a:endParaRPr lang="en-US" dirty="0"/>
          </a:p>
        </p:txBody>
      </p:sp>
      <p:sp>
        <p:nvSpPr>
          <p:cNvPr id="3" name="Content Placeholder 2">
            <a:extLst>
              <a:ext uri="{FF2B5EF4-FFF2-40B4-BE49-F238E27FC236}">
                <a16:creationId xmlns:a16="http://schemas.microsoft.com/office/drawing/2014/main" id="{297B2620-0043-ED4E-CFF0-8AB9503C448D}"/>
              </a:ext>
            </a:extLst>
          </p:cNvPr>
          <p:cNvSpPr>
            <a:spLocks noGrp="1"/>
          </p:cNvSpPr>
          <p:nvPr>
            <p:ph idx="1"/>
          </p:nvPr>
        </p:nvSpPr>
        <p:spPr/>
        <p:txBody>
          <a:bodyPr/>
          <a:lstStyle/>
          <a:p>
            <a:r>
              <a:rPr lang="es-ES" dirty="0">
                <a:solidFill>
                  <a:srgbClr val="111111"/>
                </a:solidFill>
                <a:latin typeface="Helvetica" panose="020B0604020202020204" pitchFamily="34" charset="0"/>
              </a:rPr>
              <a:t>Los alimentos ricos en fibra son buenos para la salud.
Pero agregar demasiada fibra demasiado rápido puede promover gases intestinales, hinchazón abdominal y calambres.
Aumente la fibra en su dieta gradualmente durante unas pocas semanas.
Esto permite que las bacterias naturales de su sistema digestivo se adapten al cambio.</a:t>
            </a:r>
            <a:endParaRPr lang="en-US" dirty="0"/>
          </a:p>
        </p:txBody>
      </p:sp>
    </p:spTree>
    <p:extLst>
      <p:ext uri="{BB962C8B-B14F-4D97-AF65-F5344CB8AC3E}">
        <p14:creationId xmlns:p14="http://schemas.microsoft.com/office/powerpoint/2010/main" val="21357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7CD4-E6FA-D0A0-30CE-F891D52B4D44}"/>
              </a:ext>
            </a:extLst>
          </p:cNvPr>
          <p:cNvSpPr>
            <a:spLocks noGrp="1"/>
          </p:cNvSpPr>
          <p:nvPr>
            <p:ph type="title"/>
          </p:nvPr>
        </p:nvSpPr>
        <p:spPr>
          <a:xfrm>
            <a:off x="1141412" y="152400"/>
            <a:ext cx="9751060" cy="1295400"/>
          </a:xfrm>
        </p:spPr>
        <p:txBody>
          <a:bodyPr vert="horz" lIns="121899" tIns="60949" rIns="121899" bIns="60949" rtlCol="0" anchor="b">
            <a:normAutofit/>
          </a:bodyPr>
          <a:lstStyle/>
          <a:p>
            <a:r>
              <a:rPr lang="en-US" dirty="0" err="1"/>
              <a:t>Ejemplos</a:t>
            </a:r>
            <a:r>
              <a:rPr lang="en-US" dirty="0"/>
              <a:t> de </a:t>
            </a:r>
            <a:r>
              <a:rPr lang="en-US" dirty="0" err="1"/>
              <a:t>etiquetas</a:t>
            </a:r>
            <a:r>
              <a:rPr lang="en-US" dirty="0"/>
              <a:t> de </a:t>
            </a:r>
            <a:r>
              <a:rPr lang="en-US" dirty="0" err="1"/>
              <a:t>alimentos</a:t>
            </a:r>
            <a:endParaRPr lang="en-US" dirty="0"/>
          </a:p>
        </p:txBody>
      </p:sp>
      <p:sp>
        <p:nvSpPr>
          <p:cNvPr id="5" name="TextBox 4">
            <a:extLst>
              <a:ext uri="{FF2B5EF4-FFF2-40B4-BE49-F238E27FC236}">
                <a16:creationId xmlns:a16="http://schemas.microsoft.com/office/drawing/2014/main" id="{224D146F-990C-05FB-7EAB-9824CF715EC9}"/>
              </a:ext>
            </a:extLst>
          </p:cNvPr>
          <p:cNvSpPr txBox="1"/>
          <p:nvPr/>
        </p:nvSpPr>
        <p:spPr>
          <a:xfrm>
            <a:off x="1141412" y="1600200"/>
            <a:ext cx="4875530" cy="4572000"/>
          </a:xfrm>
          <a:prstGeom prst="rect">
            <a:avLst/>
          </a:prstGeom>
        </p:spPr>
        <p:txBody>
          <a:bodyPr vert="horz" lIns="121899" tIns="60949" rIns="121899" bIns="60949" rtlCol="0">
            <a:normAutofit/>
          </a:bodyPr>
          <a:lstStyle/>
          <a:p>
            <a:pPr indent="-304747">
              <a:lnSpc>
                <a:spcPct val="90000"/>
              </a:lnSpc>
              <a:spcAft>
                <a:spcPts val="600"/>
              </a:spcAft>
              <a:buClr>
                <a:schemeClr val="accent1">
                  <a:lumMod val="75000"/>
                </a:schemeClr>
              </a:buClr>
              <a:buFont typeface="Arial" pitchFamily="34" charset="0"/>
            </a:pPr>
            <a:r>
              <a:rPr lang="en-US" sz="2800" b="1" dirty="0" err="1"/>
              <a:t>Ingredientes</a:t>
            </a:r>
            <a:r>
              <a:rPr lang="en-US" sz="2800" b="1" dirty="0"/>
              <a:t>
Harina de trigo integral, </a:t>
            </a:r>
            <a:r>
              <a:rPr lang="en-US" sz="2800" b="1" dirty="0" err="1"/>
              <a:t>agua</a:t>
            </a:r>
            <a:r>
              <a:rPr lang="en-US" sz="2800" b="1" dirty="0"/>
              <a:t>, gluten de trigo, </a:t>
            </a:r>
            <a:r>
              <a:rPr lang="en-US" sz="2800" b="1" dirty="0" err="1"/>
              <a:t>azúcar</a:t>
            </a:r>
            <a:r>
              <a:rPr lang="en-US" sz="2800" b="1" dirty="0"/>
              <a:t>, </a:t>
            </a:r>
            <a:r>
              <a:rPr lang="en-US" sz="2800" b="1" dirty="0" err="1"/>
              <a:t>levadura</a:t>
            </a:r>
            <a:r>
              <a:rPr lang="en-US" sz="2800" b="1" dirty="0"/>
              <a:t>, </a:t>
            </a:r>
            <a:r>
              <a:rPr lang="en-US" sz="2800" b="1" dirty="0" err="1"/>
              <a:t>aceite</a:t>
            </a:r>
            <a:r>
              <a:rPr lang="en-US" sz="2800" b="1" dirty="0"/>
              <a:t> de soja, </a:t>
            </a:r>
            <a:r>
              <a:rPr lang="en-US" sz="2800" b="1" dirty="0" err="1"/>
              <a:t>sal</a:t>
            </a:r>
            <a:r>
              <a:rPr lang="en-US" sz="2800" b="1" dirty="0"/>
              <a:t>, </a:t>
            </a:r>
            <a:r>
              <a:rPr lang="en-US" sz="2800" b="1" dirty="0" err="1"/>
              <a:t>conservantes</a:t>
            </a:r>
            <a:r>
              <a:rPr lang="en-US" sz="2800" b="1" dirty="0"/>
              <a:t> [</a:t>
            </a:r>
            <a:r>
              <a:rPr lang="en-US" sz="2800" b="1" dirty="0" err="1"/>
              <a:t>propionato</a:t>
            </a:r>
            <a:r>
              <a:rPr lang="en-US" sz="2800" b="1" dirty="0"/>
              <a:t> de calcio, </a:t>
            </a:r>
            <a:r>
              <a:rPr lang="en-US" sz="2800" b="1" dirty="0" err="1"/>
              <a:t>ácido</a:t>
            </a:r>
            <a:r>
              <a:rPr lang="en-US" sz="2800" b="1" dirty="0"/>
              <a:t> </a:t>
            </a:r>
            <a:r>
              <a:rPr lang="en-US" sz="2800" b="1" dirty="0" err="1"/>
              <a:t>sórbico</a:t>
            </a:r>
            <a:r>
              <a:rPr lang="en-US" sz="2800" b="1" dirty="0"/>
              <a:t>], </a:t>
            </a:r>
            <a:r>
              <a:rPr lang="en-US" sz="2800" b="1" dirty="0" err="1"/>
              <a:t>datem</a:t>
            </a:r>
            <a:r>
              <a:rPr lang="en-US" sz="2800" b="1" dirty="0"/>
              <a:t>, </a:t>
            </a:r>
            <a:r>
              <a:rPr lang="en-US" sz="2800" b="1" dirty="0" err="1"/>
              <a:t>sabores</a:t>
            </a:r>
            <a:r>
              <a:rPr lang="en-US" sz="2800" b="1" dirty="0"/>
              <a:t> naturales, </a:t>
            </a:r>
            <a:r>
              <a:rPr lang="en-US" sz="2800" b="1" dirty="0" err="1"/>
              <a:t>monoglicéridos</a:t>
            </a:r>
            <a:r>
              <a:rPr lang="en-US" sz="2800" b="1" dirty="0"/>
              <a:t>, </a:t>
            </a:r>
            <a:r>
              <a:rPr lang="en-US" sz="2800" b="1" dirty="0" err="1"/>
              <a:t>fosfato</a:t>
            </a:r>
            <a:r>
              <a:rPr lang="en-US" sz="2800" b="1" dirty="0"/>
              <a:t> </a:t>
            </a:r>
            <a:r>
              <a:rPr lang="en-US" sz="2800" b="1" dirty="0" err="1"/>
              <a:t>monocálcico</a:t>
            </a:r>
            <a:r>
              <a:rPr lang="en-US" sz="2800" b="1" dirty="0"/>
              <a:t>, </a:t>
            </a:r>
            <a:r>
              <a:rPr lang="en-US" sz="2800" b="1" dirty="0" err="1"/>
              <a:t>lecitina</a:t>
            </a:r>
            <a:r>
              <a:rPr lang="en-US" sz="2800" b="1" dirty="0"/>
              <a:t> de soja, </a:t>
            </a:r>
            <a:r>
              <a:rPr lang="en-US" sz="2800" b="1" dirty="0" err="1"/>
              <a:t>ácido</a:t>
            </a:r>
            <a:r>
              <a:rPr lang="en-US" sz="2800" b="1" dirty="0"/>
              <a:t> </a:t>
            </a:r>
            <a:r>
              <a:rPr lang="en-US" sz="2800" b="1" dirty="0" err="1"/>
              <a:t>cítrico</a:t>
            </a:r>
            <a:r>
              <a:rPr lang="en-US" sz="2800" b="1" dirty="0"/>
              <a:t>, </a:t>
            </a:r>
            <a:r>
              <a:rPr lang="en-US" sz="2800" b="1" dirty="0" err="1"/>
              <a:t>vinagre</a:t>
            </a:r>
            <a:r>
              <a:rPr lang="en-US" sz="2800" b="1" dirty="0"/>
              <a:t> de </a:t>
            </a:r>
            <a:r>
              <a:rPr lang="en-US" sz="2800" b="1" dirty="0" err="1"/>
              <a:t>grano</a:t>
            </a:r>
            <a:r>
              <a:rPr lang="en-US" sz="2800" b="1" dirty="0"/>
              <a:t>.</a:t>
            </a:r>
            <a:endParaRPr lang="en-US" sz="2800" b="0" i="0" dirty="0">
              <a:effectLst/>
            </a:endParaRPr>
          </a:p>
        </p:txBody>
      </p:sp>
      <p:pic>
        <p:nvPicPr>
          <p:cNvPr id="8198" name="Picture 6" descr="Sara Lee 100% Whole Wheat Sandwich Bread, 16 Oz Loaf of Wheat Bread">
            <a:extLst>
              <a:ext uri="{FF2B5EF4-FFF2-40B4-BE49-F238E27FC236}">
                <a16:creationId xmlns:a16="http://schemas.microsoft.com/office/drawing/2014/main" id="{710C5A7D-114A-F459-FEE0-A6945FEB23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84673" y="990600"/>
            <a:ext cx="4572000" cy="4572000"/>
          </a:xfrm>
          <a:prstGeom prst="rect">
            <a:avLst/>
          </a:prstGeom>
          <a:solidFill>
            <a:srgbClr val="FFFFFF"/>
          </a:solidFill>
        </p:spPr>
      </p:pic>
    </p:spTree>
    <p:extLst>
      <p:ext uri="{BB962C8B-B14F-4D97-AF65-F5344CB8AC3E}">
        <p14:creationId xmlns:p14="http://schemas.microsoft.com/office/powerpoint/2010/main" val="14765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7" name="Picture 17" descr="Nabisco Triscuit Original Crackers, 8.5 Ounce -- 12 per case.">
            <a:extLst>
              <a:ext uri="{FF2B5EF4-FFF2-40B4-BE49-F238E27FC236}">
                <a16:creationId xmlns:a16="http://schemas.microsoft.com/office/drawing/2014/main" id="{4FCB530D-7267-FAC7-FF4E-50814C8EF39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80212" y="30480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descr="Nabisco Triscuit Original Crackers, 8.5 Ounce -- 12 per case.">
            <a:extLst>
              <a:ext uri="{FF2B5EF4-FFF2-40B4-BE49-F238E27FC236}">
                <a16:creationId xmlns:a16="http://schemas.microsoft.com/office/drawing/2014/main" id="{DAB13F84-A646-30DA-7D51-41DA835DB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Ingredients ingredient list packaged food nutrition information organic  bread label hi-res stock photography and images - Alamy">
            <a:extLst>
              <a:ext uri="{FF2B5EF4-FFF2-40B4-BE49-F238E27FC236}">
                <a16:creationId xmlns:a16="http://schemas.microsoft.com/office/drawing/2014/main" id="{8746B521-57A0-DC6B-100E-29C513B50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12" y="19050"/>
            <a:ext cx="5679976"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0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4A90B49C-4423-31AE-5AAA-8BB2BB0E32B9}"/>
                  </a:ext>
                </a:extLst>
              </p14:cNvPr>
              <p14:cNvContentPartPr/>
              <p14:nvPr/>
            </p14:nvContentPartPr>
            <p14:xfrm>
              <a:off x="5684665" y="827857"/>
              <a:ext cx="360" cy="360"/>
            </p14:xfrm>
          </p:contentPart>
        </mc:Choice>
        <mc:Fallback xmlns="">
          <p:pic>
            <p:nvPicPr>
              <p:cNvPr id="9" name="Ink 8">
                <a:extLst>
                  <a:ext uri="{FF2B5EF4-FFF2-40B4-BE49-F238E27FC236}">
                    <a16:creationId xmlns:a16="http://schemas.microsoft.com/office/drawing/2014/main" id="{4A90B49C-4423-31AE-5AAA-8BB2BB0E32B9}"/>
                  </a:ext>
                </a:extLst>
              </p:cNvPr>
              <p:cNvPicPr/>
              <p:nvPr/>
            </p:nvPicPr>
            <p:blipFill>
              <a:blip r:embed="rId3"/>
              <a:stretch>
                <a:fillRect/>
              </a:stretch>
            </p:blipFill>
            <p:spPr>
              <a:xfrm>
                <a:off x="5622025" y="765217"/>
                <a:ext cx="126000" cy="126000"/>
              </a:xfrm>
              <a:prstGeom prst="rect">
                <a:avLst/>
              </a:prstGeom>
            </p:spPr>
          </p:pic>
        </mc:Fallback>
      </mc:AlternateContent>
      <p:pic>
        <p:nvPicPr>
          <p:cNvPr id="1030" name="Picture 6" descr="Understanding the different types of bread : coolguides">
            <a:extLst>
              <a:ext uri="{FF2B5EF4-FFF2-40B4-BE49-F238E27FC236}">
                <a16:creationId xmlns:a16="http://schemas.microsoft.com/office/drawing/2014/main" id="{22D46DB0-36EC-E0B9-45B4-ECD216E5A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 y="-10064"/>
            <a:ext cx="6858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4E23D163-2A59-7BE3-32AB-A1A48A8FF3C4}"/>
                  </a:ext>
                </a:extLst>
              </p14:cNvPr>
              <p14:cNvContentPartPr/>
              <p14:nvPr/>
            </p14:nvContentPartPr>
            <p14:xfrm>
              <a:off x="2380585" y="1103257"/>
              <a:ext cx="2372760" cy="54360"/>
            </p14:xfrm>
          </p:contentPart>
        </mc:Choice>
        <mc:Fallback xmlns="">
          <p:pic>
            <p:nvPicPr>
              <p:cNvPr id="15" name="Ink 14">
                <a:extLst>
                  <a:ext uri="{FF2B5EF4-FFF2-40B4-BE49-F238E27FC236}">
                    <a16:creationId xmlns:a16="http://schemas.microsoft.com/office/drawing/2014/main" id="{4E23D163-2A59-7BE3-32AB-A1A48A8FF3C4}"/>
                  </a:ext>
                </a:extLst>
              </p:cNvPr>
              <p:cNvPicPr/>
              <p:nvPr/>
            </p:nvPicPr>
            <p:blipFill>
              <a:blip r:embed="rId6"/>
              <a:stretch>
                <a:fillRect/>
              </a:stretch>
            </p:blipFill>
            <p:spPr>
              <a:xfrm>
                <a:off x="2317945" y="1040257"/>
                <a:ext cx="2498400" cy="180000"/>
              </a:xfrm>
              <a:prstGeom prst="rect">
                <a:avLst/>
              </a:prstGeom>
            </p:spPr>
          </p:pic>
        </mc:Fallback>
      </mc:AlternateContent>
      <p:pic>
        <p:nvPicPr>
          <p:cNvPr id="1032" name="Picture 8" descr="20 of the Most Popular Types of Breads">
            <a:extLst>
              <a:ext uri="{FF2B5EF4-FFF2-40B4-BE49-F238E27FC236}">
                <a16:creationId xmlns:a16="http://schemas.microsoft.com/office/drawing/2014/main" id="{F7852197-2192-99C0-80CC-F58AFE647E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812" y="-152400"/>
            <a:ext cx="479583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E709DFB-C1A9-ACD8-F7CA-ED4A0EB0E635}"/>
              </a:ext>
            </a:extLst>
          </p:cNvPr>
          <p:cNvGrpSpPr/>
          <p:nvPr/>
        </p:nvGrpSpPr>
        <p:grpSpPr>
          <a:xfrm>
            <a:off x="10437745" y="17137"/>
            <a:ext cx="1130760" cy="198720"/>
            <a:chOff x="10437745" y="17137"/>
            <a:chExt cx="1130760" cy="198720"/>
          </a:xfrm>
        </p:grpSpPr>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5A064A9F-A1E9-0CE6-EE7B-FB5D90D56B5E}"/>
                    </a:ext>
                  </a:extLst>
                </p14:cNvPr>
                <p14:cNvContentPartPr/>
                <p14:nvPr/>
              </p14:nvContentPartPr>
              <p14:xfrm>
                <a:off x="10515145" y="17137"/>
                <a:ext cx="1050480" cy="43920"/>
              </p14:xfrm>
            </p:contentPart>
          </mc:Choice>
          <mc:Fallback xmlns="">
            <p:pic>
              <p:nvPicPr>
                <p:cNvPr id="16" name="Ink 15">
                  <a:extLst>
                    <a:ext uri="{FF2B5EF4-FFF2-40B4-BE49-F238E27FC236}">
                      <a16:creationId xmlns:a16="http://schemas.microsoft.com/office/drawing/2014/main" id="{5A064A9F-A1E9-0CE6-EE7B-FB5D90D56B5E}"/>
                    </a:ext>
                  </a:extLst>
                </p:cNvPr>
                <p:cNvPicPr/>
                <p:nvPr/>
              </p:nvPicPr>
              <p:blipFill>
                <a:blip r:embed="rId9"/>
                <a:stretch>
                  <a:fillRect/>
                </a:stretch>
              </p:blipFill>
              <p:spPr>
                <a:xfrm>
                  <a:off x="10452505" y="-45863"/>
                  <a:ext cx="11761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7CC547A0-AE8B-C2EF-0ECB-66CFA0B61B43}"/>
                    </a:ext>
                  </a:extLst>
                </p14:cNvPr>
                <p14:cNvContentPartPr/>
                <p14:nvPr/>
              </p14:nvContentPartPr>
              <p14:xfrm>
                <a:off x="10437745" y="113257"/>
                <a:ext cx="1088640" cy="33840"/>
              </p14:xfrm>
            </p:contentPart>
          </mc:Choice>
          <mc:Fallback xmlns="">
            <p:pic>
              <p:nvPicPr>
                <p:cNvPr id="17" name="Ink 16">
                  <a:extLst>
                    <a:ext uri="{FF2B5EF4-FFF2-40B4-BE49-F238E27FC236}">
                      <a16:creationId xmlns:a16="http://schemas.microsoft.com/office/drawing/2014/main" id="{7CC547A0-AE8B-C2EF-0ECB-66CFA0B61B43}"/>
                    </a:ext>
                  </a:extLst>
                </p:cNvPr>
                <p:cNvPicPr/>
                <p:nvPr/>
              </p:nvPicPr>
              <p:blipFill>
                <a:blip r:embed="rId11"/>
                <a:stretch>
                  <a:fillRect/>
                </a:stretch>
              </p:blipFill>
              <p:spPr>
                <a:xfrm>
                  <a:off x="10374745" y="50257"/>
                  <a:ext cx="121428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135D16EA-D10B-622A-8FCD-6DF596A7E03E}"/>
                    </a:ext>
                  </a:extLst>
                </p14:cNvPr>
                <p14:cNvContentPartPr/>
                <p14:nvPr/>
              </p14:nvContentPartPr>
              <p14:xfrm>
                <a:off x="10575985" y="172297"/>
                <a:ext cx="992520" cy="43560"/>
              </p14:xfrm>
            </p:contentPart>
          </mc:Choice>
          <mc:Fallback xmlns="">
            <p:pic>
              <p:nvPicPr>
                <p:cNvPr id="18" name="Ink 17">
                  <a:extLst>
                    <a:ext uri="{FF2B5EF4-FFF2-40B4-BE49-F238E27FC236}">
                      <a16:creationId xmlns:a16="http://schemas.microsoft.com/office/drawing/2014/main" id="{135D16EA-D10B-622A-8FCD-6DF596A7E03E}"/>
                    </a:ext>
                  </a:extLst>
                </p:cNvPr>
                <p:cNvPicPr/>
                <p:nvPr/>
              </p:nvPicPr>
              <p:blipFill>
                <a:blip r:embed="rId13"/>
                <a:stretch>
                  <a:fillRect/>
                </a:stretch>
              </p:blipFill>
              <p:spPr>
                <a:xfrm>
                  <a:off x="10512985" y="109657"/>
                  <a:ext cx="1118160" cy="169200"/>
                </a:xfrm>
                <a:prstGeom prst="rect">
                  <a:avLst/>
                </a:prstGeom>
              </p:spPr>
            </p:pic>
          </mc:Fallback>
        </mc:AlternateContent>
      </p:grpSp>
    </p:spTree>
    <p:extLst>
      <p:ext uri="{BB962C8B-B14F-4D97-AF65-F5344CB8AC3E}">
        <p14:creationId xmlns:p14="http://schemas.microsoft.com/office/powerpoint/2010/main" val="186583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B9F8-DFEA-6445-8D39-451DF8AF5131}"/>
              </a:ext>
            </a:extLst>
          </p:cNvPr>
          <p:cNvSpPr>
            <a:spLocks noGrp="1"/>
          </p:cNvSpPr>
          <p:nvPr>
            <p:ph type="title"/>
          </p:nvPr>
        </p:nvSpPr>
        <p:spPr/>
        <p:txBody>
          <a:bodyPr/>
          <a:lstStyle/>
          <a:p>
            <a:r>
              <a:rPr lang="en-US" dirty="0"/>
              <a:t>Sodio</a:t>
            </a:r>
          </a:p>
        </p:txBody>
      </p:sp>
      <p:pic>
        <p:nvPicPr>
          <p:cNvPr id="5" name="Content Placeholder 4">
            <a:extLst>
              <a:ext uri="{FF2B5EF4-FFF2-40B4-BE49-F238E27FC236}">
                <a16:creationId xmlns:a16="http://schemas.microsoft.com/office/drawing/2014/main" id="{CDA649C9-FCDD-4A34-C93B-A749D5EBF1F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4212" y="1489417"/>
            <a:ext cx="6555841" cy="3463584"/>
          </a:xfrm>
        </p:spPr>
      </p:pic>
      <p:pic>
        <p:nvPicPr>
          <p:cNvPr id="8" name="Picture 7" descr="A close-up of coral">
            <a:extLst>
              <a:ext uri="{FF2B5EF4-FFF2-40B4-BE49-F238E27FC236}">
                <a16:creationId xmlns:a16="http://schemas.microsoft.com/office/drawing/2014/main" id="{19FD43F6-3CA6-19B4-6877-816D8A9A61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70812" y="1600200"/>
            <a:ext cx="3463584" cy="3463584"/>
          </a:xfrm>
          <a:prstGeom prst="rect">
            <a:avLst/>
          </a:prstGeom>
        </p:spPr>
      </p:pic>
    </p:spTree>
    <p:extLst>
      <p:ext uri="{BB962C8B-B14F-4D97-AF65-F5344CB8AC3E}">
        <p14:creationId xmlns:p14="http://schemas.microsoft.com/office/powerpoint/2010/main" val="18187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BB52-0E74-157F-852B-4050B1A8A0A6}"/>
              </a:ext>
            </a:extLst>
          </p:cNvPr>
          <p:cNvSpPr>
            <a:spLocks noGrp="1"/>
          </p:cNvSpPr>
          <p:nvPr>
            <p:ph type="title"/>
          </p:nvPr>
        </p:nvSpPr>
        <p:spPr/>
        <p:txBody>
          <a:bodyPr/>
          <a:lstStyle/>
          <a:p>
            <a:r>
              <a:rPr lang="en-US" dirty="0"/>
              <a:t>Sodium Requirements</a:t>
            </a:r>
          </a:p>
        </p:txBody>
      </p:sp>
      <p:sp>
        <p:nvSpPr>
          <p:cNvPr id="3" name="Content Placeholder 2">
            <a:extLst>
              <a:ext uri="{FF2B5EF4-FFF2-40B4-BE49-F238E27FC236}">
                <a16:creationId xmlns:a16="http://schemas.microsoft.com/office/drawing/2014/main" id="{76D55AFD-4419-17F9-112A-C83270B66007}"/>
              </a:ext>
            </a:extLst>
          </p:cNvPr>
          <p:cNvSpPr>
            <a:spLocks noGrp="1"/>
          </p:cNvSpPr>
          <p:nvPr>
            <p:ph idx="1"/>
          </p:nvPr>
        </p:nvSpPr>
        <p:spPr/>
        <p:txBody>
          <a:bodyPr/>
          <a:lstStyle/>
          <a:p>
            <a:r>
              <a:rPr lang="es-ES" dirty="0">
                <a:solidFill>
                  <a:srgbClr val="222328"/>
                </a:solidFill>
                <a:latin typeface="Montserrat" panose="00000500000000000000" pitchFamily="2" charset="0"/>
              </a:rPr>
              <a:t>La Asociación Americana del Corazón recomienda no más de 2,300 miligramos (mg) al día y avanzar hacia un límite ideal de no más de 1,500 mg por día para la mayoría de los adultos (3).
La mayoría de los estadounidenses consumen &gt;3400 mg al día
El requerimiento de sodio se basa en 2300 miligramos, requerimiento de 1/3: 766 mg</a:t>
            </a:r>
            <a:endParaRPr lang="en-US" dirty="0"/>
          </a:p>
        </p:txBody>
      </p:sp>
    </p:spTree>
    <p:extLst>
      <p:ext uri="{BB962C8B-B14F-4D97-AF65-F5344CB8AC3E}">
        <p14:creationId xmlns:p14="http://schemas.microsoft.com/office/powerpoint/2010/main" val="204211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E5A2-F353-D551-97ED-63D7EA8F817C}"/>
              </a:ext>
            </a:extLst>
          </p:cNvPr>
          <p:cNvSpPr>
            <a:spLocks noGrp="1"/>
          </p:cNvSpPr>
          <p:nvPr>
            <p:ph type="title"/>
          </p:nvPr>
        </p:nvSpPr>
        <p:spPr/>
        <p:txBody>
          <a:bodyPr/>
          <a:lstStyle/>
          <a:p>
            <a:r>
              <a:rPr lang="en-US" dirty="0"/>
              <a:t>MENU DRI's (Ingesta </a:t>
            </a:r>
            <a:r>
              <a:rPr lang="en-US" dirty="0" err="1"/>
              <a:t>Dietética</a:t>
            </a:r>
            <a:r>
              <a:rPr lang="en-US" dirty="0"/>
              <a:t> de </a:t>
            </a:r>
            <a:r>
              <a:rPr lang="en-US" dirty="0" err="1"/>
              <a:t>Referencia</a:t>
            </a:r>
            <a:r>
              <a:rPr lang="en-US" dirty="0"/>
              <a:t>)</a:t>
            </a:r>
          </a:p>
        </p:txBody>
      </p:sp>
      <p:sp>
        <p:nvSpPr>
          <p:cNvPr id="3" name="Content Placeholder 2">
            <a:extLst>
              <a:ext uri="{FF2B5EF4-FFF2-40B4-BE49-F238E27FC236}">
                <a16:creationId xmlns:a16="http://schemas.microsoft.com/office/drawing/2014/main" id="{AD30C0E8-5C48-7398-7205-872820A16A2E}"/>
              </a:ext>
            </a:extLst>
          </p:cNvPr>
          <p:cNvSpPr>
            <a:spLocks noGrp="1"/>
          </p:cNvSpPr>
          <p:nvPr>
            <p:ph idx="1"/>
          </p:nvPr>
        </p:nvSpPr>
        <p:spPr/>
        <p:txBody>
          <a:bodyPr>
            <a:normAutofit fontScale="85000" lnSpcReduction="20000"/>
          </a:bodyPr>
          <a:lstStyle/>
          <a:p>
            <a:pPr marL="451025" lvl="1" indent="0">
              <a:buNone/>
            </a:pPr>
            <a:endParaRPr lang="en-US" dirty="0"/>
          </a:p>
          <a:p>
            <a:pPr lvl="1"/>
            <a:r>
              <a:rPr lang="en-US" dirty="0"/>
              <a:t>K calories		Daily		1/3</a:t>
            </a:r>
          </a:p>
          <a:p>
            <a:pPr lvl="8"/>
            <a:r>
              <a:rPr lang="en-US" dirty="0"/>
              <a:t>2100kcals</a:t>
            </a:r>
          </a:p>
          <a:p>
            <a:pPr lvl="2"/>
            <a:r>
              <a:rPr lang="en-US" sz="1800" dirty="0">
                <a:solidFill>
                  <a:srgbClr val="0070C0"/>
                </a:solidFill>
              </a:rPr>
              <a:t>Breakfast				450 kcals</a:t>
            </a:r>
          </a:p>
          <a:p>
            <a:pPr lvl="2"/>
            <a:r>
              <a:rPr lang="en-US" sz="1800" dirty="0">
                <a:solidFill>
                  <a:schemeClr val="accent5">
                    <a:lumMod val="60000"/>
                    <a:lumOff val="40000"/>
                  </a:schemeClr>
                </a:solidFill>
              </a:rPr>
              <a:t>Lunch				700 kcals</a:t>
            </a:r>
          </a:p>
          <a:p>
            <a:pPr lvl="2"/>
            <a:r>
              <a:rPr lang="en-US" sz="1800" dirty="0"/>
              <a:t>Protein 		56-190		19-63	   15-25% of total kcals</a:t>
            </a:r>
          </a:p>
          <a:p>
            <a:pPr lvl="2"/>
            <a:r>
              <a:rPr lang="en-US" sz="1800" dirty="0"/>
              <a:t>Carbohydrates  (g)	270-300		90-100	   45-55% of total kcals </a:t>
            </a:r>
          </a:p>
          <a:p>
            <a:pPr lvl="2"/>
            <a:r>
              <a:rPr lang="en-US" sz="1800" dirty="0"/>
              <a:t>Fiber	 (g)	 ≥ 30  		≥10                   </a:t>
            </a:r>
          </a:p>
          <a:p>
            <a:pPr lvl="2"/>
            <a:r>
              <a:rPr lang="en-US" sz="1800" dirty="0"/>
              <a:t>Total Fat            (g)	49-86		16-63	   25-35% of total kcals</a:t>
            </a:r>
          </a:p>
          <a:p>
            <a:pPr lvl="2"/>
            <a:r>
              <a:rPr lang="en-US" sz="1800" dirty="0"/>
              <a:t>Saturated Fat 	 (g)	24		8</a:t>
            </a:r>
          </a:p>
          <a:p>
            <a:pPr lvl="2"/>
            <a:r>
              <a:rPr lang="en-US" sz="1800" dirty="0"/>
              <a:t>Calcium	 (mg )	1200		400</a:t>
            </a:r>
          </a:p>
          <a:p>
            <a:pPr lvl="2"/>
            <a:r>
              <a:rPr lang="en-US" sz="1800" dirty="0"/>
              <a:t>Iron 	 (mg)	8		2.6</a:t>
            </a:r>
          </a:p>
          <a:p>
            <a:pPr lvl="2"/>
            <a:r>
              <a:rPr lang="en-US" sz="1800" dirty="0"/>
              <a:t>Sodium 	 (mg)	2300		766</a:t>
            </a:r>
          </a:p>
          <a:p>
            <a:pPr lvl="2"/>
            <a:r>
              <a:rPr lang="en-US" sz="1800" dirty="0"/>
              <a:t>Vitamin A	 (RAE)	900		300</a:t>
            </a:r>
          </a:p>
          <a:p>
            <a:pPr lvl="2"/>
            <a:r>
              <a:rPr lang="en-US" sz="1800" dirty="0"/>
              <a:t>Vitamin C	 (mg)	90		30</a:t>
            </a:r>
          </a:p>
          <a:p>
            <a:pPr lvl="2"/>
            <a:r>
              <a:rPr lang="en-US" sz="1800" dirty="0"/>
              <a:t>Vitamin B-12	 (µg)	2.4		0.8</a:t>
            </a:r>
          </a:p>
        </p:txBody>
      </p:sp>
    </p:spTree>
    <p:extLst>
      <p:ext uri="{BB962C8B-B14F-4D97-AF65-F5344CB8AC3E}">
        <p14:creationId xmlns:p14="http://schemas.microsoft.com/office/powerpoint/2010/main" val="4938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43F9-353E-FEEA-4E6B-30253F0D8451}"/>
              </a:ext>
            </a:extLst>
          </p:cNvPr>
          <p:cNvSpPr>
            <a:spLocks noGrp="1"/>
          </p:cNvSpPr>
          <p:nvPr>
            <p:ph type="title"/>
          </p:nvPr>
        </p:nvSpPr>
        <p:spPr/>
        <p:txBody>
          <a:bodyPr/>
          <a:lstStyle/>
          <a:p>
            <a:r>
              <a:rPr lang="es-ES" dirty="0"/>
              <a:t>El papel del sodio en el cuerpo:</a:t>
            </a:r>
            <a:endParaRPr lang="en-US" dirty="0"/>
          </a:p>
        </p:txBody>
      </p:sp>
      <p:sp>
        <p:nvSpPr>
          <p:cNvPr id="3" name="Content Placeholder 2">
            <a:extLst>
              <a:ext uri="{FF2B5EF4-FFF2-40B4-BE49-F238E27FC236}">
                <a16:creationId xmlns:a16="http://schemas.microsoft.com/office/drawing/2014/main" id="{1DC26CB6-4FC7-7637-1F6D-31336D31205E}"/>
              </a:ext>
            </a:extLst>
          </p:cNvPr>
          <p:cNvSpPr>
            <a:spLocks noGrp="1"/>
          </p:cNvSpPr>
          <p:nvPr>
            <p:ph idx="1"/>
          </p:nvPr>
        </p:nvSpPr>
        <p:spPr/>
        <p:txBody>
          <a:bodyPr>
            <a:normAutofit/>
          </a:bodyPr>
          <a:lstStyle/>
          <a:p>
            <a:r>
              <a:rPr lang="es-ES" dirty="0">
                <a:solidFill>
                  <a:srgbClr val="111111"/>
                </a:solidFill>
                <a:latin typeface="Helvetica" panose="020B0604020202020204" pitchFamily="34" charset="0"/>
              </a:rPr>
              <a:t>El equilibrio de líquidos en tu cuerpo
La forma en que funcionan los nervios y los músculos</a:t>
            </a:r>
            <a:endParaRPr lang="en-US" dirty="0"/>
          </a:p>
        </p:txBody>
      </p:sp>
    </p:spTree>
    <p:extLst>
      <p:ext uri="{BB962C8B-B14F-4D97-AF65-F5344CB8AC3E}">
        <p14:creationId xmlns:p14="http://schemas.microsoft.com/office/powerpoint/2010/main" val="31697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F558-74D7-083D-7601-998A25B6F099}"/>
              </a:ext>
            </a:extLst>
          </p:cNvPr>
          <p:cNvSpPr>
            <a:spLocks noGrp="1"/>
          </p:cNvSpPr>
          <p:nvPr>
            <p:ph type="title"/>
          </p:nvPr>
        </p:nvSpPr>
        <p:spPr/>
        <p:txBody>
          <a:bodyPr/>
          <a:lstStyle/>
          <a:p>
            <a:r>
              <a:rPr lang="en-US" dirty="0"/>
              <a:t>Sodio y </a:t>
            </a:r>
            <a:r>
              <a:rPr lang="en-US" dirty="0" err="1"/>
              <a:t>Riñones</a:t>
            </a:r>
            <a:r>
              <a:rPr lang="en-US" dirty="0"/>
              <a:t> (4):</a:t>
            </a:r>
          </a:p>
        </p:txBody>
      </p:sp>
      <p:sp>
        <p:nvSpPr>
          <p:cNvPr id="3" name="Content Placeholder 2">
            <a:extLst>
              <a:ext uri="{FF2B5EF4-FFF2-40B4-BE49-F238E27FC236}">
                <a16:creationId xmlns:a16="http://schemas.microsoft.com/office/drawing/2014/main" id="{9927E458-CA43-591D-B2D6-AD6641D006D5}"/>
              </a:ext>
            </a:extLst>
          </p:cNvPr>
          <p:cNvSpPr>
            <a:spLocks noGrp="1"/>
          </p:cNvSpPr>
          <p:nvPr>
            <p:ph idx="1"/>
          </p:nvPr>
        </p:nvSpPr>
        <p:spPr/>
        <p:txBody>
          <a:bodyPr>
            <a:normAutofit fontScale="85000" lnSpcReduction="20000"/>
          </a:bodyPr>
          <a:lstStyle/>
          <a:p>
            <a:r>
              <a:rPr lang="es-ES" dirty="0">
                <a:solidFill>
                  <a:srgbClr val="111111"/>
                </a:solidFill>
                <a:latin typeface="Helvetica" panose="020B0604020202020204" pitchFamily="34" charset="0"/>
              </a:rPr>
              <a:t>Los riñones equilibran la cantidad de sodio en 
el cuerpo.
 Cuando el sodio es bajo, los riñones lo retienen. 
Cuando el sodio es alto, los riñones liberan parte de él en la orina.
Si los riñones no pueden eliminar suficiente sodio, se acumula en la sangre. 
El sodio atrae y retiene el agua, por lo que aumenta el volumen de sangre. El corazón debe trabajar más para bombear sangre, y eso aumenta la presión en las arterias. 
Con el tiempo, esto puede aumentar el riesgo de enfermedades cardíacas, accidentes cerebrovasculares y enfermedades renales.</a:t>
            </a:r>
            <a:endParaRPr lang="en-US" dirty="0"/>
          </a:p>
        </p:txBody>
      </p:sp>
      <p:pic>
        <p:nvPicPr>
          <p:cNvPr id="2050" name="Picture 2" descr="Kidneys: Structure, function, and diseases">
            <a:extLst>
              <a:ext uri="{FF2B5EF4-FFF2-40B4-BE49-F238E27FC236}">
                <a16:creationId xmlns:a16="http://schemas.microsoft.com/office/drawing/2014/main" id="{0E7FC676-0908-693D-E262-08188B6A5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2812" y="266700"/>
            <a:ext cx="354001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9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2DCF-2974-F873-FCFB-AFA84E983FA0}"/>
              </a:ext>
            </a:extLst>
          </p:cNvPr>
          <p:cNvSpPr>
            <a:spLocks noGrp="1"/>
          </p:cNvSpPr>
          <p:nvPr>
            <p:ph type="title"/>
          </p:nvPr>
        </p:nvSpPr>
        <p:spPr>
          <a:xfrm>
            <a:off x="1141412" y="152400"/>
            <a:ext cx="9751060" cy="1295400"/>
          </a:xfrm>
        </p:spPr>
        <p:txBody>
          <a:bodyPr anchor="b">
            <a:normAutofit/>
          </a:bodyPr>
          <a:lstStyle/>
          <a:p>
            <a:r>
              <a:rPr lang="es-ES" dirty="0"/>
              <a:t>Dónde se encuentra el sodio:</a:t>
            </a:r>
            <a:endParaRPr lang="en-US" dirty="0"/>
          </a:p>
        </p:txBody>
      </p:sp>
      <p:pic>
        <p:nvPicPr>
          <p:cNvPr id="20482" name="Picture 2" descr="Sodium (Na) - Nutrition - LibGuides at Health Science Information  Consortium of Toronto">
            <a:extLst>
              <a:ext uri="{FF2B5EF4-FFF2-40B4-BE49-F238E27FC236}">
                <a16:creationId xmlns:a16="http://schemas.microsoft.com/office/drawing/2014/main" id="{8EDC3EA0-8FD6-B144-B437-978ACBE4BC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674" y="1595120"/>
            <a:ext cx="5912070" cy="4572000"/>
          </a:xfrm>
          <a:prstGeom prst="rect">
            <a:avLst/>
          </a:prstGeom>
          <a:solidFill>
            <a:srgbClr val="FFFFFF"/>
          </a:solidFill>
        </p:spPr>
      </p:pic>
      <p:sp>
        <p:nvSpPr>
          <p:cNvPr id="3" name="Content Placeholder 2">
            <a:extLst>
              <a:ext uri="{FF2B5EF4-FFF2-40B4-BE49-F238E27FC236}">
                <a16:creationId xmlns:a16="http://schemas.microsoft.com/office/drawing/2014/main" id="{07DDD93B-143F-11B6-4AE7-95A1A153BAFA}"/>
              </a:ext>
            </a:extLst>
          </p:cNvPr>
          <p:cNvSpPr>
            <a:spLocks noGrp="1"/>
          </p:cNvSpPr>
          <p:nvPr>
            <p:ph sz="half" idx="2"/>
          </p:nvPr>
        </p:nvSpPr>
        <p:spPr>
          <a:xfrm>
            <a:off x="6094412" y="1600200"/>
            <a:ext cx="4875530" cy="4572000"/>
          </a:xfrm>
        </p:spPr>
        <p:txBody>
          <a:bodyPr>
            <a:normAutofit/>
          </a:bodyPr>
          <a:lstStyle/>
          <a:p>
            <a:r>
              <a:rPr lang="en-US" sz="1500" dirty="0"/>
              <a:t>Alimentos </a:t>
            </a:r>
            <a:r>
              <a:rPr lang="en-US" sz="1500" dirty="0" err="1"/>
              <a:t>procesados</a:t>
            </a:r>
            <a:r>
              <a:rPr lang="en-US" sz="1500" dirty="0"/>
              <a:t> o </a:t>
            </a:r>
            <a:r>
              <a:rPr lang="en-US" sz="1500" dirty="0" err="1"/>
              <a:t>alimentos</a:t>
            </a:r>
            <a:r>
              <a:rPr lang="en-US" sz="1500" dirty="0"/>
              <a:t> </a:t>
            </a:r>
            <a:r>
              <a:rPr lang="en-US" sz="1500" dirty="0" err="1"/>
              <a:t>preparados</a:t>
            </a:r>
            <a:r>
              <a:rPr lang="en-US" sz="1500" dirty="0"/>
              <a:t>
Pan
Pizza
</a:t>
            </a:r>
            <a:r>
              <a:rPr lang="en-US" sz="1500" dirty="0" err="1"/>
              <a:t>Fiambre</a:t>
            </a:r>
            <a:r>
              <a:rPr lang="en-US" sz="1500" dirty="0"/>
              <a:t>
</a:t>
            </a:r>
            <a:r>
              <a:rPr lang="en-US" sz="1500" dirty="0" err="1"/>
              <a:t>Tocino</a:t>
            </a:r>
            <a:r>
              <a:rPr lang="en-US" sz="1500" dirty="0"/>
              <a:t>
Queso
Sopas
Comida </a:t>
            </a:r>
            <a:r>
              <a:rPr lang="en-US" sz="1500" dirty="0" err="1"/>
              <a:t>rápida</a:t>
            </a:r>
            <a:r>
              <a:rPr lang="en-US" sz="1500" dirty="0"/>
              <a:t>
</a:t>
            </a:r>
            <a:r>
              <a:rPr lang="en-US" sz="1500" dirty="0" err="1"/>
              <a:t>Cenas</a:t>
            </a:r>
            <a:r>
              <a:rPr lang="en-US" sz="1500" dirty="0"/>
              <a:t> </a:t>
            </a:r>
            <a:r>
              <a:rPr lang="en-US" sz="1500" dirty="0" err="1"/>
              <a:t>preparadas</a:t>
            </a:r>
            <a:r>
              <a:rPr lang="en-US" sz="1500" dirty="0"/>
              <a:t>: </a:t>
            </a:r>
            <a:r>
              <a:rPr lang="en-US" sz="1500" dirty="0" err="1"/>
              <a:t>platos</a:t>
            </a:r>
            <a:r>
              <a:rPr lang="en-US" sz="1500" dirty="0"/>
              <a:t> de pasta, carne y huevo</a:t>
            </a:r>
            <a:r>
              <a:rPr lang="en-US" sz="1500" b="0" i="0" dirty="0">
                <a:effectLst/>
              </a:rPr>
              <a:t> </a:t>
            </a:r>
            <a:endParaRPr lang="en-US" sz="1500" dirty="0"/>
          </a:p>
        </p:txBody>
      </p:sp>
    </p:spTree>
    <p:extLst>
      <p:ext uri="{BB962C8B-B14F-4D97-AF65-F5344CB8AC3E}">
        <p14:creationId xmlns:p14="http://schemas.microsoft.com/office/powerpoint/2010/main" val="244199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1149-E3E2-AAF5-5263-0BE00E0E910D}"/>
              </a:ext>
            </a:extLst>
          </p:cNvPr>
          <p:cNvSpPr>
            <a:spLocks noGrp="1"/>
          </p:cNvSpPr>
          <p:nvPr>
            <p:ph type="title"/>
          </p:nvPr>
        </p:nvSpPr>
        <p:spPr/>
        <p:txBody>
          <a:bodyPr/>
          <a:lstStyle/>
          <a:p>
            <a:r>
              <a:rPr lang="es-ES" dirty="0"/>
              <a:t>La sal también se encuentra de forma natural en los alimentos:</a:t>
            </a:r>
            <a:endParaRPr lang="en-US" dirty="0"/>
          </a:p>
        </p:txBody>
      </p:sp>
      <p:sp>
        <p:nvSpPr>
          <p:cNvPr id="3" name="Content Placeholder 2">
            <a:extLst>
              <a:ext uri="{FF2B5EF4-FFF2-40B4-BE49-F238E27FC236}">
                <a16:creationId xmlns:a16="http://schemas.microsoft.com/office/drawing/2014/main" id="{7171960A-516E-C4BB-02C0-54724C91ABC9}"/>
              </a:ext>
            </a:extLst>
          </p:cNvPr>
          <p:cNvSpPr>
            <a:spLocks noGrp="1"/>
          </p:cNvSpPr>
          <p:nvPr>
            <p:ph idx="1"/>
          </p:nvPr>
        </p:nvSpPr>
        <p:spPr/>
        <p:txBody>
          <a:bodyPr>
            <a:normAutofit lnSpcReduction="10000"/>
          </a:bodyPr>
          <a:lstStyle/>
          <a:p>
            <a:r>
              <a:rPr lang="es-ES" dirty="0">
                <a:solidFill>
                  <a:srgbClr val="111111"/>
                </a:solidFill>
                <a:latin typeface="Helvetica" panose="020B0604020202020204" pitchFamily="34" charset="0"/>
              </a:rPr>
              <a:t>Todas las verduras 
Productos lácteos, 
Carne
Marisco
Si bien estos alimentos no tienen una gran cantidad de sodio, comerlos aumenta el contenido total de sodio de su cuerpo. 
Por ejemplo, 1 taza (237 mililitros) de leche baja en grasa tiene aproximadamente 100 mg de sodio.</a:t>
            </a:r>
            <a:endParaRPr lang="en-US" dirty="0"/>
          </a:p>
        </p:txBody>
      </p:sp>
    </p:spTree>
    <p:extLst>
      <p:ext uri="{BB962C8B-B14F-4D97-AF65-F5344CB8AC3E}">
        <p14:creationId xmlns:p14="http://schemas.microsoft.com/office/powerpoint/2010/main" val="37177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7C2B-00AB-414F-362E-F190D2940712}"/>
              </a:ext>
            </a:extLst>
          </p:cNvPr>
          <p:cNvSpPr>
            <a:spLocks noGrp="1"/>
          </p:cNvSpPr>
          <p:nvPr>
            <p:ph type="title"/>
          </p:nvPr>
        </p:nvSpPr>
        <p:spPr/>
        <p:txBody>
          <a:bodyPr>
            <a:normAutofit/>
          </a:bodyPr>
          <a:lstStyle/>
          <a:p>
            <a:r>
              <a:rPr lang="es-ES" sz="3200" dirty="0"/>
              <a:t>Sodio en la etiqueta de un alimento</a:t>
            </a:r>
            <a:endParaRPr lang="en-US" sz="3200" dirty="0"/>
          </a:p>
        </p:txBody>
      </p:sp>
      <p:pic>
        <p:nvPicPr>
          <p:cNvPr id="8194" name="Picture 2">
            <a:extLst>
              <a:ext uri="{FF2B5EF4-FFF2-40B4-BE49-F238E27FC236}">
                <a16:creationId xmlns:a16="http://schemas.microsoft.com/office/drawing/2014/main" id="{2D7B92AF-7160-F4AB-5E7F-DC476339AE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683" y="1295399"/>
            <a:ext cx="533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DE6133C8-AA25-4591-4DF4-974AA23C65E2}"/>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a:extLst>
              <a:ext uri="{FF2B5EF4-FFF2-40B4-BE49-F238E27FC236}">
                <a16:creationId xmlns:a16="http://schemas.microsoft.com/office/drawing/2014/main" id="{2CC96C72-4BD8-9A61-130C-95C811D146BA}"/>
              </a:ext>
            </a:extLst>
          </p:cNvPr>
          <p:cNvSpPr>
            <a:spLocks noChangeAspect="1" noChangeArrowheads="1"/>
          </p:cNvSpPr>
          <p:nvPr/>
        </p:nvSpPr>
        <p:spPr bwMode="auto">
          <a:xfrm>
            <a:off x="6094412" y="3428999"/>
            <a:ext cx="2514599" cy="25145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a:extLst>
              <a:ext uri="{FF2B5EF4-FFF2-40B4-BE49-F238E27FC236}">
                <a16:creationId xmlns:a16="http://schemas.microsoft.com/office/drawing/2014/main" id="{E59ABAFA-081F-23E4-8142-D8EB54021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482" y="1357214"/>
            <a:ext cx="2761058" cy="444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5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AC6F-EB81-8999-1838-B31197E3626D}"/>
              </a:ext>
            </a:extLst>
          </p:cNvPr>
          <p:cNvSpPr>
            <a:spLocks noGrp="1"/>
          </p:cNvSpPr>
          <p:nvPr>
            <p:ph type="title"/>
          </p:nvPr>
        </p:nvSpPr>
        <p:spPr/>
        <p:txBody>
          <a:bodyPr/>
          <a:lstStyle/>
          <a:p>
            <a:r>
              <a:rPr lang="es-ES" dirty="0"/>
              <a:t>Otros nombres de la sal (4)</a:t>
            </a:r>
            <a:endParaRPr lang="en-US" dirty="0"/>
          </a:p>
        </p:txBody>
      </p:sp>
      <p:sp>
        <p:nvSpPr>
          <p:cNvPr id="3" name="Content Placeholder 2">
            <a:extLst>
              <a:ext uri="{FF2B5EF4-FFF2-40B4-BE49-F238E27FC236}">
                <a16:creationId xmlns:a16="http://schemas.microsoft.com/office/drawing/2014/main" id="{EFFBC7D1-1187-36DF-3B22-E7E8253E9EC0}"/>
              </a:ext>
            </a:extLst>
          </p:cNvPr>
          <p:cNvSpPr>
            <a:spLocks noGrp="1"/>
          </p:cNvSpPr>
          <p:nvPr>
            <p:ph idx="1"/>
          </p:nvPr>
        </p:nvSpPr>
        <p:spPr/>
        <p:txBody>
          <a:bodyPr>
            <a:normAutofit fontScale="85000" lnSpcReduction="20000"/>
          </a:bodyPr>
          <a:lstStyle/>
          <a:p>
            <a:r>
              <a:rPr lang="es-ES" dirty="0">
                <a:solidFill>
                  <a:srgbClr val="111111"/>
                </a:solidFill>
                <a:latin typeface="Helvetica" panose="020B0604020202020204" pitchFamily="34" charset="0"/>
              </a:rPr>
              <a:t>Glutamato monosódico (GMS)
Bicarbonato de sodio (también llamado bicarbonato de sodio)
Levadura en polvo
Fosfato disódico
Alginato de sodio
Citrato de sodio
Nitrito de sodio
Trate de evitar los productos con más de 200 mg de sodio por porción. Y asegúrese de saber cuántas porciones hay en un paquete, esa información también está en la etiqueta de información nutricional</a:t>
            </a:r>
            <a:r>
              <a:rPr lang="en-US" b="0" i="0" dirty="0">
                <a:solidFill>
                  <a:srgbClr val="111111"/>
                </a:solidFill>
                <a:effectLst/>
                <a:latin typeface="Helvetica" panose="020B0604020202020204" pitchFamily="34" charset="0"/>
              </a:rPr>
              <a:t>.</a:t>
            </a:r>
          </a:p>
          <a:p>
            <a:pPr algn="l">
              <a:buFont typeface="Arial" panose="020B0604020202020204" pitchFamily="34" charset="0"/>
              <a:buChar char="•"/>
            </a:pPr>
            <a:endParaRPr lang="en-US" b="0" i="0" dirty="0">
              <a:solidFill>
                <a:srgbClr val="111111"/>
              </a:solidFill>
              <a:effectLst/>
              <a:latin typeface="Helvetica" panose="020B0604020202020204" pitchFamily="34" charset="0"/>
            </a:endParaRPr>
          </a:p>
          <a:p>
            <a:endParaRPr lang="en-US" dirty="0"/>
          </a:p>
        </p:txBody>
      </p:sp>
    </p:spTree>
    <p:extLst>
      <p:ext uri="{BB962C8B-B14F-4D97-AF65-F5344CB8AC3E}">
        <p14:creationId xmlns:p14="http://schemas.microsoft.com/office/powerpoint/2010/main" val="101296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C9B5-A5E1-D7D7-2756-B91AAC7FB72D}"/>
              </a:ext>
            </a:extLst>
          </p:cNvPr>
          <p:cNvSpPr>
            <a:spLocks noGrp="1"/>
          </p:cNvSpPr>
          <p:nvPr>
            <p:ph type="title"/>
          </p:nvPr>
        </p:nvSpPr>
        <p:spPr/>
        <p:txBody>
          <a:bodyPr/>
          <a:lstStyle/>
          <a:p>
            <a:r>
              <a:rPr lang="en-US" dirty="0" err="1"/>
              <a:t>Jerga</a:t>
            </a:r>
            <a:r>
              <a:rPr lang="en-US" dirty="0"/>
              <a:t> de sodio (3)</a:t>
            </a:r>
          </a:p>
        </p:txBody>
      </p:sp>
      <p:sp>
        <p:nvSpPr>
          <p:cNvPr id="3" name="Content Placeholder 2">
            <a:extLst>
              <a:ext uri="{FF2B5EF4-FFF2-40B4-BE49-F238E27FC236}">
                <a16:creationId xmlns:a16="http://schemas.microsoft.com/office/drawing/2014/main" id="{83B37DB2-311F-FD1D-049E-C970F62FFAA3}"/>
              </a:ext>
            </a:extLst>
          </p:cNvPr>
          <p:cNvSpPr>
            <a:spLocks noGrp="1"/>
          </p:cNvSpPr>
          <p:nvPr>
            <p:ph idx="1"/>
          </p:nvPr>
        </p:nvSpPr>
        <p:spPr/>
        <p:txBody>
          <a:bodyPr>
            <a:normAutofit fontScale="77500" lnSpcReduction="20000"/>
          </a:bodyPr>
          <a:lstStyle/>
          <a:p>
            <a:r>
              <a:rPr lang="es-ES" b="1" dirty="0">
                <a:solidFill>
                  <a:srgbClr val="111111"/>
                </a:solidFill>
                <a:latin typeface="Helvetica" panose="020B0604020202020204" pitchFamily="34" charset="0"/>
              </a:rPr>
              <a:t>Sin sodio o sin sal. Cada porción de este producto contiene menos de 5 mg de sodio.
Muy bajo en sodio. Cada porción contiene 35 mg de sodio o menos.
Bajo en sodio. Cada porción contiene 140 mg de sodio o menos.
Reducido o menos sodio. El producto contiene al menos un 25% menos de sodio que la versión normal.
Lite o light en sodio. El contenido de sodio se ha reducido en al menos un 50% con respecto a la versión normal.
Sin sal o sin sal añadida. No se agrega sal durante el procesamiento de un alimento que normalmente contiene sal. Sin embargo, algunos alimentos con estas etiquetas aún pueden tener un alto contenido de sodio porque algunos de los ingredientes pueden tener un alto contenido de sodio.</a:t>
            </a:r>
            <a:endParaRPr lang="en-US" dirty="0"/>
          </a:p>
        </p:txBody>
      </p:sp>
    </p:spTree>
    <p:extLst>
      <p:ext uri="{BB962C8B-B14F-4D97-AF65-F5344CB8AC3E}">
        <p14:creationId xmlns:p14="http://schemas.microsoft.com/office/powerpoint/2010/main" val="283975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CA5F-BCEB-7CE1-EB21-7297A1EC3BD9}"/>
              </a:ext>
            </a:extLst>
          </p:cNvPr>
          <p:cNvSpPr>
            <a:spLocks noGrp="1"/>
          </p:cNvSpPr>
          <p:nvPr>
            <p:ph type="title"/>
          </p:nvPr>
        </p:nvSpPr>
        <p:spPr>
          <a:xfrm>
            <a:off x="1218883" y="152400"/>
            <a:ext cx="9751060" cy="1295400"/>
          </a:xfrm>
        </p:spPr>
        <p:txBody>
          <a:bodyPr anchor="b">
            <a:normAutofit/>
          </a:bodyPr>
          <a:lstStyle/>
          <a:p>
            <a:r>
              <a:rPr lang="es-ES" dirty="0"/>
              <a:t>Cómo reducir el consumo de sodio (4)</a:t>
            </a:r>
            <a:endParaRPr lang="en-US" dirty="0"/>
          </a:p>
        </p:txBody>
      </p:sp>
      <p:pic>
        <p:nvPicPr>
          <p:cNvPr id="11270" name="Picture 6" descr="Is Salt Bad For You? | Daily Sodium Intake">
            <a:extLst>
              <a:ext uri="{FF2B5EF4-FFF2-40B4-BE49-F238E27FC236}">
                <a16:creationId xmlns:a16="http://schemas.microsoft.com/office/drawing/2014/main" id="{F2E81B06-E102-1E36-4F89-9122EC3280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836" r="1" b="10922"/>
          <a:stretch/>
        </p:blipFill>
        <p:spPr bwMode="auto">
          <a:xfrm>
            <a:off x="1218883" y="1600200"/>
            <a:ext cx="9751060" cy="4572000"/>
          </a:xfrm>
          <a:prstGeom prst="rect">
            <a:avLst/>
          </a:prstGeom>
          <a:solidFill>
            <a:srgbClr val="FFFFFF"/>
          </a:solidFill>
        </p:spPr>
      </p:pic>
    </p:spTree>
    <p:extLst>
      <p:ext uri="{BB962C8B-B14F-4D97-AF65-F5344CB8AC3E}">
        <p14:creationId xmlns:p14="http://schemas.microsoft.com/office/powerpoint/2010/main" val="103839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C000-14BB-1665-C9E3-41C68F674888}"/>
              </a:ext>
            </a:extLst>
          </p:cNvPr>
          <p:cNvSpPr>
            <a:spLocks noGrp="1"/>
          </p:cNvSpPr>
          <p:nvPr>
            <p:ph type="title"/>
          </p:nvPr>
        </p:nvSpPr>
        <p:spPr/>
        <p:txBody>
          <a:bodyPr/>
          <a:lstStyle/>
          <a:p>
            <a:r>
              <a:rPr lang="en-US" dirty="0">
                <a:solidFill>
                  <a:srgbClr val="111111"/>
                </a:solidFill>
                <a:latin typeface="Helvetica" panose="020B0604020202020204" pitchFamily="34" charset="0"/>
              </a:rPr>
              <a:t>Come </a:t>
            </a:r>
            <a:r>
              <a:rPr lang="en-US" dirty="0" err="1">
                <a:solidFill>
                  <a:srgbClr val="111111"/>
                </a:solidFill>
                <a:latin typeface="Helvetica" panose="020B0604020202020204" pitchFamily="34" charset="0"/>
              </a:rPr>
              <a:t>más</a:t>
            </a:r>
            <a:r>
              <a:rPr lang="en-US" dirty="0">
                <a:solidFill>
                  <a:srgbClr val="111111"/>
                </a:solidFill>
                <a:latin typeface="Helvetica" panose="020B0604020202020204" pitchFamily="34" charset="0"/>
              </a:rPr>
              <a:t> </a:t>
            </a:r>
            <a:r>
              <a:rPr lang="en-US" dirty="0" err="1">
                <a:solidFill>
                  <a:srgbClr val="111111"/>
                </a:solidFill>
                <a:latin typeface="Helvetica" panose="020B0604020202020204" pitchFamily="34" charset="0"/>
              </a:rPr>
              <a:t>alimentos</a:t>
            </a:r>
            <a:r>
              <a:rPr lang="en-US" dirty="0">
                <a:solidFill>
                  <a:srgbClr val="111111"/>
                </a:solidFill>
                <a:latin typeface="Helvetica" panose="020B0604020202020204" pitchFamily="34" charset="0"/>
              </a:rPr>
              <a:t> frescos</a:t>
            </a:r>
            <a:endParaRPr lang="en-US" dirty="0"/>
          </a:p>
        </p:txBody>
      </p:sp>
      <p:sp>
        <p:nvSpPr>
          <p:cNvPr id="3" name="Content Placeholder 2">
            <a:extLst>
              <a:ext uri="{FF2B5EF4-FFF2-40B4-BE49-F238E27FC236}">
                <a16:creationId xmlns:a16="http://schemas.microsoft.com/office/drawing/2014/main" id="{D07368A2-9AB5-A116-D851-D2897D4E61A9}"/>
              </a:ext>
            </a:extLst>
          </p:cNvPr>
          <p:cNvSpPr>
            <a:spLocks noGrp="1"/>
          </p:cNvSpPr>
          <p:nvPr>
            <p:ph idx="1"/>
          </p:nvPr>
        </p:nvSpPr>
        <p:spPr/>
        <p:txBody>
          <a:bodyPr/>
          <a:lstStyle/>
          <a:p>
            <a:r>
              <a:rPr lang="es-ES" dirty="0">
                <a:solidFill>
                  <a:srgbClr val="111111"/>
                </a:solidFill>
                <a:latin typeface="Helvetica" panose="020B0604020202020204" pitchFamily="34" charset="0"/>
              </a:rPr>
              <a:t>La mayoría de las frutas y verduras frescas son naturalmente bajas en sodio.  
La carne fresca es más baja en sodio que los embutidos, el tocino, las salchichas, las salchichas y el jamón
Compre carne de ave o carne fresca o congelada que no haya sido inyectada con una solución que contenga sodio. Mira en la etiqueta</a:t>
            </a:r>
            <a:endParaRPr lang="en-US" dirty="0"/>
          </a:p>
        </p:txBody>
      </p:sp>
    </p:spTree>
    <p:extLst>
      <p:ext uri="{BB962C8B-B14F-4D97-AF65-F5344CB8AC3E}">
        <p14:creationId xmlns:p14="http://schemas.microsoft.com/office/powerpoint/2010/main" val="13285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A824-FC99-A1D4-420D-F6E3AE1C8A8F}"/>
              </a:ext>
            </a:extLst>
          </p:cNvPr>
          <p:cNvSpPr>
            <a:spLocks noGrp="1"/>
          </p:cNvSpPr>
          <p:nvPr>
            <p:ph type="title"/>
          </p:nvPr>
        </p:nvSpPr>
        <p:spPr/>
        <p:txBody>
          <a:bodyPr/>
          <a:lstStyle/>
          <a:p>
            <a:r>
              <a:rPr lang="es-ES" dirty="0">
                <a:solidFill>
                  <a:srgbClr val="111111"/>
                </a:solidFill>
                <a:latin typeface="Helvetica" panose="020B0604020202020204" pitchFamily="34" charset="0"/>
              </a:rPr>
              <a:t>Elige productos bajos en sodio</a:t>
            </a:r>
            <a:endParaRPr lang="en-US" dirty="0"/>
          </a:p>
        </p:txBody>
      </p:sp>
      <p:sp>
        <p:nvSpPr>
          <p:cNvPr id="3" name="Content Placeholder 2">
            <a:extLst>
              <a:ext uri="{FF2B5EF4-FFF2-40B4-BE49-F238E27FC236}">
                <a16:creationId xmlns:a16="http://schemas.microsoft.com/office/drawing/2014/main" id="{ABC38DEB-D562-E48D-EEDE-20EDFC03AC03}"/>
              </a:ext>
            </a:extLst>
          </p:cNvPr>
          <p:cNvSpPr>
            <a:spLocks noGrp="1"/>
          </p:cNvSpPr>
          <p:nvPr>
            <p:ph idx="1"/>
          </p:nvPr>
        </p:nvSpPr>
        <p:spPr/>
        <p:txBody>
          <a:bodyPr/>
          <a:lstStyle/>
          <a:p>
            <a:r>
              <a:rPr lang="es-ES" dirty="0">
                <a:solidFill>
                  <a:srgbClr val="111111"/>
                </a:solidFill>
                <a:latin typeface="Helvetica" panose="020B0604020202020204" pitchFamily="34" charset="0"/>
              </a:rPr>
              <a:t>Si compra alimentos procesados, elija los que estén etiquetados como bajos en sodio. Mejor aún, compre arroz y pasta simples e integrales en lugar de productos que tengan condimentos agregados.</a:t>
            </a:r>
            <a:endParaRPr lang="en-US" dirty="0"/>
          </a:p>
        </p:txBody>
      </p:sp>
    </p:spTree>
    <p:extLst>
      <p:ext uri="{BB962C8B-B14F-4D97-AF65-F5344CB8AC3E}">
        <p14:creationId xmlns:p14="http://schemas.microsoft.com/office/powerpoint/2010/main" val="3397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AC8F-F6EB-3E62-A0CB-E0809CC1E16A}"/>
              </a:ext>
            </a:extLst>
          </p:cNvPr>
          <p:cNvSpPr>
            <a:spLocks noGrp="1"/>
          </p:cNvSpPr>
          <p:nvPr>
            <p:ph type="title"/>
          </p:nvPr>
        </p:nvSpPr>
        <p:spPr/>
        <p:txBody>
          <a:bodyPr/>
          <a:lstStyle/>
          <a:p>
            <a:r>
              <a:rPr lang="en-US" dirty="0" err="1"/>
              <a:t>Requerimientos</a:t>
            </a:r>
            <a:r>
              <a:rPr lang="en-US" dirty="0"/>
              <a:t> </a:t>
            </a:r>
            <a:r>
              <a:rPr lang="en-US" dirty="0" err="1"/>
              <a:t>nutricionales</a:t>
            </a:r>
            <a:r>
              <a:rPr lang="en-US" dirty="0"/>
              <a:t>: </a:t>
            </a:r>
            <a:r>
              <a:rPr lang="en-US" dirty="0" err="1"/>
              <a:t>Desayuno</a:t>
            </a:r>
            <a:endParaRPr lang="en-US" dirty="0"/>
          </a:p>
        </p:txBody>
      </p:sp>
      <p:graphicFrame>
        <p:nvGraphicFramePr>
          <p:cNvPr id="4" name="Content Placeholder 3">
            <a:extLst>
              <a:ext uri="{FF2B5EF4-FFF2-40B4-BE49-F238E27FC236}">
                <a16:creationId xmlns:a16="http://schemas.microsoft.com/office/drawing/2014/main" id="{6F72B735-8039-651C-1157-3103BAA5ACA0}"/>
              </a:ext>
            </a:extLst>
          </p:cNvPr>
          <p:cNvGraphicFramePr>
            <a:graphicFrameLocks noGrp="1"/>
          </p:cNvGraphicFramePr>
          <p:nvPr>
            <p:ph idx="1"/>
            <p:extLst>
              <p:ext uri="{D42A27DB-BD31-4B8C-83A1-F6EECF244321}">
                <p14:modId xmlns:p14="http://schemas.microsoft.com/office/powerpoint/2010/main" val="244679566"/>
              </p:ext>
            </p:extLst>
          </p:nvPr>
        </p:nvGraphicFramePr>
        <p:xfrm>
          <a:off x="1588770" y="1846100"/>
          <a:ext cx="9011285" cy="4000627"/>
        </p:xfrm>
        <a:graphic>
          <a:graphicData uri="http://schemas.openxmlformats.org/drawingml/2006/table">
            <a:tbl>
              <a:tblPr firstRow="1" firstCol="1" bandRow="1">
                <a:tableStyleId>{5C22544A-7EE6-4342-B048-85BDC9FD1C3A}</a:tableStyleId>
              </a:tblPr>
              <a:tblGrid>
                <a:gridCol w="1454785">
                  <a:extLst>
                    <a:ext uri="{9D8B030D-6E8A-4147-A177-3AD203B41FA5}">
                      <a16:colId xmlns:a16="http://schemas.microsoft.com/office/drawing/2014/main" val="290701028"/>
                    </a:ext>
                  </a:extLst>
                </a:gridCol>
                <a:gridCol w="1381125">
                  <a:extLst>
                    <a:ext uri="{9D8B030D-6E8A-4147-A177-3AD203B41FA5}">
                      <a16:colId xmlns:a16="http://schemas.microsoft.com/office/drawing/2014/main" val="512338872"/>
                    </a:ext>
                  </a:extLst>
                </a:gridCol>
                <a:gridCol w="1235075">
                  <a:extLst>
                    <a:ext uri="{9D8B030D-6E8A-4147-A177-3AD203B41FA5}">
                      <a16:colId xmlns:a16="http://schemas.microsoft.com/office/drawing/2014/main" val="2682258481"/>
                    </a:ext>
                  </a:extLst>
                </a:gridCol>
                <a:gridCol w="1235075">
                  <a:extLst>
                    <a:ext uri="{9D8B030D-6E8A-4147-A177-3AD203B41FA5}">
                      <a16:colId xmlns:a16="http://schemas.microsoft.com/office/drawing/2014/main" val="73713500"/>
                    </a:ext>
                  </a:extLst>
                </a:gridCol>
                <a:gridCol w="1235075">
                  <a:extLst>
                    <a:ext uri="{9D8B030D-6E8A-4147-A177-3AD203B41FA5}">
                      <a16:colId xmlns:a16="http://schemas.microsoft.com/office/drawing/2014/main" val="3196142850"/>
                    </a:ext>
                  </a:extLst>
                </a:gridCol>
                <a:gridCol w="1235075">
                  <a:extLst>
                    <a:ext uri="{9D8B030D-6E8A-4147-A177-3AD203B41FA5}">
                      <a16:colId xmlns:a16="http://schemas.microsoft.com/office/drawing/2014/main" val="1053008348"/>
                    </a:ext>
                  </a:extLst>
                </a:gridCol>
                <a:gridCol w="1235075">
                  <a:extLst>
                    <a:ext uri="{9D8B030D-6E8A-4147-A177-3AD203B41FA5}">
                      <a16:colId xmlns:a16="http://schemas.microsoft.com/office/drawing/2014/main" val="1836168035"/>
                    </a:ext>
                  </a:extLst>
                </a:gridCol>
              </a:tblGrid>
              <a:tr h="368935">
                <a:tc>
                  <a:txBody>
                    <a:bodyPr/>
                    <a:lstStyle/>
                    <a:p>
                      <a:pPr marL="0" marR="0">
                        <a:lnSpc>
                          <a:spcPct val="115000"/>
                        </a:lnSpc>
                        <a:spcBef>
                          <a:spcPts val="0"/>
                        </a:spcBef>
                        <a:spcAft>
                          <a:spcPts val="1000"/>
                        </a:spcAft>
                      </a:pPr>
                      <a:r>
                        <a:rPr lang="en-US" sz="1200">
                          <a:effectLst/>
                        </a:rPr>
                        <a:t>Nutrient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Daily Lunch Requirement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Menu Week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Menu Week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Menu Week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Menu Week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200">
                          <a:effectLst/>
                        </a:rPr>
                        <a:t>Menu Week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2681039"/>
                  </a:ext>
                </a:extLst>
              </a:tr>
              <a:tr h="440055">
                <a:tc>
                  <a:txBody>
                    <a:bodyPr/>
                    <a:lstStyle/>
                    <a:p>
                      <a:pPr marL="0" marR="0">
                        <a:lnSpc>
                          <a:spcPct val="115000"/>
                        </a:lnSpc>
                        <a:spcBef>
                          <a:spcPts val="0"/>
                        </a:spcBef>
                        <a:spcAft>
                          <a:spcPts val="100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1343451"/>
                  </a:ext>
                </a:extLst>
              </a:tr>
              <a:tr h="172085">
                <a:tc>
                  <a:txBody>
                    <a:bodyPr/>
                    <a:lstStyle/>
                    <a:p>
                      <a:pPr marL="0" marR="0" algn="ctr">
                        <a:lnSpc>
                          <a:spcPct val="115000"/>
                        </a:lnSpc>
                        <a:spcBef>
                          <a:spcPts val="0"/>
                        </a:spcBef>
                        <a:spcAft>
                          <a:spcPts val="1000"/>
                        </a:spcAft>
                      </a:pPr>
                      <a:r>
                        <a:rPr lang="en-US" sz="1200">
                          <a:effectLst/>
                        </a:rPr>
                        <a:t>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450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072494"/>
                  </a:ext>
                </a:extLst>
              </a:tr>
              <a:tr h="553720">
                <a:tc>
                  <a:txBody>
                    <a:bodyPr/>
                    <a:lstStyle/>
                    <a:p>
                      <a:pPr marL="0" marR="0" algn="ctr">
                        <a:lnSpc>
                          <a:spcPct val="115000"/>
                        </a:lnSpc>
                        <a:spcBef>
                          <a:spcPts val="0"/>
                        </a:spcBef>
                        <a:spcAft>
                          <a:spcPts val="1000"/>
                        </a:spcAft>
                      </a:pPr>
                      <a:r>
                        <a:rPr lang="en-US" sz="1200">
                          <a:effectLst/>
                        </a:rPr>
                        <a:t>% Carbohydrates from 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45-55%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462051"/>
                  </a:ext>
                </a:extLst>
              </a:tr>
              <a:tr h="356235">
                <a:tc>
                  <a:txBody>
                    <a:bodyPr/>
                    <a:lstStyle/>
                    <a:p>
                      <a:pPr marL="0" marR="0" algn="ctr">
                        <a:lnSpc>
                          <a:spcPct val="115000"/>
                        </a:lnSpc>
                        <a:spcBef>
                          <a:spcPts val="0"/>
                        </a:spcBef>
                        <a:spcAft>
                          <a:spcPts val="1000"/>
                        </a:spcAft>
                      </a:pPr>
                      <a:r>
                        <a:rPr lang="en-US" sz="1200">
                          <a:effectLst/>
                        </a:rPr>
                        <a:t>% Protein from 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15-25%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318869"/>
                  </a:ext>
                </a:extLst>
              </a:tr>
              <a:tr h="368935">
                <a:tc>
                  <a:txBody>
                    <a:bodyPr/>
                    <a:lstStyle/>
                    <a:p>
                      <a:pPr marL="0" marR="0" algn="ctr">
                        <a:lnSpc>
                          <a:spcPct val="115000"/>
                        </a:lnSpc>
                        <a:spcBef>
                          <a:spcPts val="0"/>
                        </a:spcBef>
                        <a:spcAft>
                          <a:spcPts val="1000"/>
                        </a:spcAft>
                      </a:pPr>
                      <a:r>
                        <a:rPr lang="en-US" sz="1200">
                          <a:effectLst/>
                        </a:rPr>
                        <a:t>% Fat from 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25-35%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5001307"/>
                  </a:ext>
                </a:extLst>
              </a:tr>
              <a:tr h="184785">
                <a:tc>
                  <a:txBody>
                    <a:bodyPr/>
                    <a:lstStyle/>
                    <a:p>
                      <a:pPr marL="0" marR="0" algn="ctr">
                        <a:lnSpc>
                          <a:spcPct val="115000"/>
                        </a:lnSpc>
                        <a:spcBef>
                          <a:spcPts val="0"/>
                        </a:spcBef>
                        <a:spcAft>
                          <a:spcPts val="1000"/>
                        </a:spcAft>
                      </a:pPr>
                      <a:r>
                        <a:rPr lang="en-US" sz="1200">
                          <a:effectLst/>
                        </a:rPr>
                        <a:t>Saturated Fat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less than 8g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5736485"/>
                  </a:ext>
                </a:extLst>
              </a:tr>
              <a:tr h="184785">
                <a:tc>
                  <a:txBody>
                    <a:bodyPr/>
                    <a:lstStyle/>
                    <a:p>
                      <a:pPr marL="0" marR="0" algn="ctr">
                        <a:lnSpc>
                          <a:spcPct val="115000"/>
                        </a:lnSpc>
                        <a:spcBef>
                          <a:spcPts val="0"/>
                        </a:spcBef>
                        <a:spcAft>
                          <a:spcPts val="1000"/>
                        </a:spcAft>
                      </a:pPr>
                      <a:r>
                        <a:rPr lang="en-US" sz="1200">
                          <a:effectLst/>
                        </a:rPr>
                        <a:t>Fiber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10g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1783576"/>
                  </a:ext>
                </a:extLst>
              </a:tr>
              <a:tr h="172085">
                <a:tc>
                  <a:txBody>
                    <a:bodyPr/>
                    <a:lstStyle/>
                    <a:p>
                      <a:pPr marL="0" marR="0" algn="ctr">
                        <a:lnSpc>
                          <a:spcPct val="115000"/>
                        </a:lnSpc>
                        <a:spcBef>
                          <a:spcPts val="0"/>
                        </a:spcBef>
                        <a:spcAft>
                          <a:spcPts val="1000"/>
                        </a:spcAft>
                      </a:pPr>
                      <a:r>
                        <a:rPr lang="en-US" sz="1200">
                          <a:effectLst/>
                        </a:rPr>
                        <a:t>Vitamin B-12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.8ug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3742548"/>
                  </a:ext>
                </a:extLst>
              </a:tr>
              <a:tr h="184785">
                <a:tc>
                  <a:txBody>
                    <a:bodyPr/>
                    <a:lstStyle/>
                    <a:p>
                      <a:pPr marL="0" marR="0" algn="ctr">
                        <a:lnSpc>
                          <a:spcPct val="115000"/>
                        </a:lnSpc>
                        <a:spcBef>
                          <a:spcPts val="0"/>
                        </a:spcBef>
                        <a:spcAft>
                          <a:spcPts val="1000"/>
                        </a:spcAft>
                      </a:pPr>
                      <a:r>
                        <a:rPr lang="en-US" sz="1200">
                          <a:effectLst/>
                        </a:rPr>
                        <a:t>Vitamin 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300ug RAE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933600"/>
                  </a:ext>
                </a:extLst>
              </a:tr>
              <a:tr h="184785">
                <a:tc>
                  <a:txBody>
                    <a:bodyPr/>
                    <a:lstStyle/>
                    <a:p>
                      <a:pPr marL="0" marR="0" algn="ctr">
                        <a:lnSpc>
                          <a:spcPct val="115000"/>
                        </a:lnSpc>
                        <a:spcBef>
                          <a:spcPts val="0"/>
                        </a:spcBef>
                        <a:spcAft>
                          <a:spcPts val="1000"/>
                        </a:spcAft>
                      </a:pPr>
                      <a:r>
                        <a:rPr lang="en-US" sz="1200">
                          <a:effectLst/>
                        </a:rPr>
                        <a:t>Vitamin 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30mg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93983"/>
                  </a:ext>
                </a:extLst>
              </a:tr>
              <a:tr h="184785">
                <a:tc>
                  <a:txBody>
                    <a:bodyPr/>
                    <a:lstStyle/>
                    <a:p>
                      <a:pPr marL="0" marR="0" algn="ctr">
                        <a:lnSpc>
                          <a:spcPct val="115000"/>
                        </a:lnSpc>
                        <a:spcBef>
                          <a:spcPts val="0"/>
                        </a:spcBef>
                        <a:spcAft>
                          <a:spcPts val="1000"/>
                        </a:spcAft>
                      </a:pPr>
                      <a:r>
                        <a:rPr lang="en-US" sz="1200">
                          <a:effectLst/>
                        </a:rPr>
                        <a:t>Iron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2.6mg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7353678"/>
                  </a:ext>
                </a:extLst>
              </a:tr>
              <a:tr h="184785">
                <a:tc>
                  <a:txBody>
                    <a:bodyPr/>
                    <a:lstStyle/>
                    <a:p>
                      <a:pPr marL="0" marR="0" algn="ctr">
                        <a:lnSpc>
                          <a:spcPct val="115000"/>
                        </a:lnSpc>
                        <a:spcBef>
                          <a:spcPts val="0"/>
                        </a:spcBef>
                        <a:spcAft>
                          <a:spcPts val="1000"/>
                        </a:spcAft>
                      </a:pPr>
                      <a:r>
                        <a:rPr lang="en-US" sz="1200">
                          <a:effectLst/>
                        </a:rPr>
                        <a:t>Calcium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400mg or more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3392555"/>
                  </a:ext>
                </a:extLst>
              </a:tr>
              <a:tr h="184785">
                <a:tc>
                  <a:txBody>
                    <a:bodyPr/>
                    <a:lstStyle/>
                    <a:p>
                      <a:pPr marL="0" marR="0" algn="ctr">
                        <a:lnSpc>
                          <a:spcPct val="115000"/>
                        </a:lnSpc>
                        <a:spcBef>
                          <a:spcPts val="0"/>
                        </a:spcBef>
                        <a:spcAft>
                          <a:spcPts val="1000"/>
                        </a:spcAft>
                      </a:pPr>
                      <a:r>
                        <a:rPr lang="en-US" sz="1200">
                          <a:effectLst/>
                        </a:rPr>
                        <a:t>Sodium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100">
                          <a:effectLst/>
                        </a:rPr>
                        <a:t>less than 766mg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3443693"/>
                  </a:ext>
                </a:extLst>
              </a:tr>
            </a:tbl>
          </a:graphicData>
        </a:graphic>
      </p:graphicFrame>
    </p:spTree>
    <p:extLst>
      <p:ext uri="{BB962C8B-B14F-4D97-AF65-F5344CB8AC3E}">
        <p14:creationId xmlns:p14="http://schemas.microsoft.com/office/powerpoint/2010/main" val="423596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022C-CD64-873E-7338-EA190D58FB1E}"/>
              </a:ext>
            </a:extLst>
          </p:cNvPr>
          <p:cNvSpPr>
            <a:spLocks noGrp="1"/>
          </p:cNvSpPr>
          <p:nvPr>
            <p:ph type="title"/>
          </p:nvPr>
        </p:nvSpPr>
        <p:spPr/>
        <p:txBody>
          <a:bodyPr/>
          <a:lstStyle/>
          <a:p>
            <a:r>
              <a:rPr lang="en-US" dirty="0">
                <a:solidFill>
                  <a:srgbClr val="111111"/>
                </a:solidFill>
                <a:latin typeface="Helvetica" panose="020B0604020202020204" pitchFamily="34" charset="0"/>
              </a:rPr>
              <a:t>Comer </a:t>
            </a:r>
            <a:r>
              <a:rPr lang="en-US" dirty="0" err="1">
                <a:solidFill>
                  <a:srgbClr val="111111"/>
                </a:solidFill>
                <a:latin typeface="Helvetica" panose="020B0604020202020204" pitchFamily="34" charset="0"/>
              </a:rPr>
              <a:t>en</a:t>
            </a:r>
            <a:r>
              <a:rPr lang="en-US" dirty="0">
                <a:solidFill>
                  <a:srgbClr val="111111"/>
                </a:solidFill>
                <a:latin typeface="Helvetica" panose="020B0604020202020204" pitchFamily="34" charset="0"/>
              </a:rPr>
              <a:t> casa</a:t>
            </a:r>
            <a:endParaRPr lang="en-US" dirty="0"/>
          </a:p>
        </p:txBody>
      </p:sp>
      <p:sp>
        <p:nvSpPr>
          <p:cNvPr id="3" name="Content Placeholder 2">
            <a:extLst>
              <a:ext uri="{FF2B5EF4-FFF2-40B4-BE49-F238E27FC236}">
                <a16:creationId xmlns:a16="http://schemas.microsoft.com/office/drawing/2014/main" id="{8DF924FC-D02D-021F-9DD4-06A0A42821B5}"/>
              </a:ext>
            </a:extLst>
          </p:cNvPr>
          <p:cNvSpPr>
            <a:spLocks noGrp="1"/>
          </p:cNvSpPr>
          <p:nvPr>
            <p:ph idx="1"/>
          </p:nvPr>
        </p:nvSpPr>
        <p:spPr/>
        <p:txBody>
          <a:bodyPr/>
          <a:lstStyle/>
          <a:p>
            <a:r>
              <a:rPr lang="es-ES" dirty="0">
                <a:solidFill>
                  <a:srgbClr val="111111"/>
                </a:solidFill>
                <a:latin typeface="Helvetica" panose="020B0604020202020204" pitchFamily="34" charset="0"/>
              </a:rPr>
              <a:t>Los alimentos y comidas de los restaurantes suelen tener un alto contenido de sodio. Un plato principal puede estar en o por encima de su límite diario.</a:t>
            </a:r>
            <a:endParaRPr lang="en-US" dirty="0"/>
          </a:p>
        </p:txBody>
      </p:sp>
    </p:spTree>
    <p:extLst>
      <p:ext uri="{BB962C8B-B14F-4D97-AF65-F5344CB8AC3E}">
        <p14:creationId xmlns:p14="http://schemas.microsoft.com/office/powerpoint/2010/main" val="188196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7AFB-FCDA-03E6-7338-BD089E7FE0AB}"/>
              </a:ext>
            </a:extLst>
          </p:cNvPr>
          <p:cNvSpPr>
            <a:spLocks noGrp="1"/>
          </p:cNvSpPr>
          <p:nvPr>
            <p:ph type="title"/>
          </p:nvPr>
        </p:nvSpPr>
        <p:spPr/>
        <p:txBody>
          <a:bodyPr/>
          <a:lstStyle/>
          <a:p>
            <a:r>
              <a:rPr lang="es-ES" dirty="0">
                <a:solidFill>
                  <a:srgbClr val="111111"/>
                </a:solidFill>
                <a:latin typeface="Helvetica" panose="020B0604020202020204" pitchFamily="34" charset="0"/>
              </a:rPr>
              <a:t>Retire la sal de las recetas siempre que sea posible.</a:t>
            </a:r>
            <a:endParaRPr lang="en-US" dirty="0"/>
          </a:p>
        </p:txBody>
      </p:sp>
      <p:sp>
        <p:nvSpPr>
          <p:cNvPr id="3" name="Content Placeholder 2">
            <a:extLst>
              <a:ext uri="{FF2B5EF4-FFF2-40B4-BE49-F238E27FC236}">
                <a16:creationId xmlns:a16="http://schemas.microsoft.com/office/drawing/2014/main" id="{824AC548-BACD-D04E-3287-D7BA2C8D463C}"/>
              </a:ext>
            </a:extLst>
          </p:cNvPr>
          <p:cNvSpPr>
            <a:spLocks noGrp="1"/>
          </p:cNvSpPr>
          <p:nvPr>
            <p:ph idx="1"/>
          </p:nvPr>
        </p:nvSpPr>
        <p:spPr/>
        <p:txBody>
          <a:bodyPr/>
          <a:lstStyle/>
          <a:p>
            <a:r>
              <a:rPr lang="es-ES" dirty="0">
                <a:solidFill>
                  <a:srgbClr val="111111"/>
                </a:solidFill>
                <a:latin typeface="Helvetica" panose="020B0604020202020204" pitchFamily="34" charset="0"/>
              </a:rPr>
              <a:t>Puedes omitir la sal en muchas recetas, como guisos, sopas, guisos y otros platos principales que cocines
Usa caldos bajos en sodio</a:t>
            </a:r>
            <a:endParaRPr lang="en-US" dirty="0"/>
          </a:p>
        </p:txBody>
      </p:sp>
      <p:pic>
        <p:nvPicPr>
          <p:cNvPr id="7170" name="Picture 2" descr="Low Sodium Beef Flavored Broth Base - Orrington Farms">
            <a:extLst>
              <a:ext uri="{FF2B5EF4-FFF2-40B4-BE49-F238E27FC236}">
                <a16:creationId xmlns:a16="http://schemas.microsoft.com/office/drawing/2014/main" id="{9AE8967E-17E7-6093-DE2C-E4904C733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2" y="24384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83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rs. Dash Seasoning Blends Variety Pack - 12 Flavors">
            <a:extLst>
              <a:ext uri="{FF2B5EF4-FFF2-40B4-BE49-F238E27FC236}">
                <a16:creationId xmlns:a16="http://schemas.microsoft.com/office/drawing/2014/main" id="{D8205985-1D80-FA1B-95A5-19FB6E43A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2" y="1371600"/>
            <a:ext cx="48768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094DA8-EB32-21D4-B5F0-DDD6605B324B}"/>
              </a:ext>
            </a:extLst>
          </p:cNvPr>
          <p:cNvSpPr>
            <a:spLocks noGrp="1"/>
          </p:cNvSpPr>
          <p:nvPr>
            <p:ph type="title"/>
          </p:nvPr>
        </p:nvSpPr>
        <p:spPr/>
        <p:txBody>
          <a:bodyPr/>
          <a:lstStyle/>
          <a:p>
            <a:r>
              <a:rPr lang="es-ES" dirty="0">
                <a:solidFill>
                  <a:srgbClr val="111111"/>
                </a:solidFill>
                <a:latin typeface="Helvetica" panose="020B0604020202020204" pitchFamily="34" charset="0"/>
              </a:rPr>
              <a:t>Reemplace la sal con hierbas, especias y otros saborizantes</a:t>
            </a:r>
            <a:endParaRPr lang="en-US" dirty="0"/>
          </a:p>
        </p:txBody>
      </p:sp>
      <p:sp>
        <p:nvSpPr>
          <p:cNvPr id="3" name="Content Placeholder 2">
            <a:extLst>
              <a:ext uri="{FF2B5EF4-FFF2-40B4-BE49-F238E27FC236}">
                <a16:creationId xmlns:a16="http://schemas.microsoft.com/office/drawing/2014/main" id="{96314955-3661-D013-1845-760C33A2CD2B}"/>
              </a:ext>
            </a:extLst>
          </p:cNvPr>
          <p:cNvSpPr>
            <a:spLocks noGrp="1"/>
          </p:cNvSpPr>
          <p:nvPr>
            <p:ph idx="1"/>
          </p:nvPr>
        </p:nvSpPr>
        <p:spPr/>
        <p:txBody>
          <a:bodyPr/>
          <a:lstStyle/>
          <a:p>
            <a:r>
              <a:rPr lang="es-ES" dirty="0">
                <a:solidFill>
                  <a:srgbClr val="111111"/>
                </a:solidFill>
                <a:latin typeface="Helvetica" panose="020B0604020202020204" pitchFamily="34" charset="0"/>
              </a:rPr>
              <a:t>Use hierbas frescas o secas, especias y ralladura y jugo de frutas cítricas para animar sus comidas</a:t>
            </a:r>
            <a:r>
              <a:rPr lang="en-US" b="0" i="0" dirty="0">
                <a:solidFill>
                  <a:srgbClr val="111111"/>
                </a:solidFill>
                <a:effectLst/>
                <a:latin typeface="Helvetica" panose="020B0604020202020204" pitchFamily="34" charset="0"/>
              </a:rPr>
              <a:t>.</a:t>
            </a:r>
          </a:p>
          <a:p>
            <a:endParaRPr lang="en-US" dirty="0"/>
          </a:p>
        </p:txBody>
      </p:sp>
    </p:spTree>
    <p:extLst>
      <p:ext uri="{BB962C8B-B14F-4D97-AF65-F5344CB8AC3E}">
        <p14:creationId xmlns:p14="http://schemas.microsoft.com/office/powerpoint/2010/main" val="36576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DB45-183F-7157-E1C1-78F112B37045}"/>
              </a:ext>
            </a:extLst>
          </p:cNvPr>
          <p:cNvSpPr>
            <a:spLocks noGrp="1"/>
          </p:cNvSpPr>
          <p:nvPr>
            <p:ph type="title"/>
          </p:nvPr>
        </p:nvSpPr>
        <p:spPr/>
        <p:txBody>
          <a:bodyPr anchor="b">
            <a:normAutofit/>
          </a:bodyPr>
          <a:lstStyle/>
          <a:p>
            <a:r>
              <a:rPr lang="es-ES" dirty="0"/>
              <a:t>Ten cuidado con los condimentos</a:t>
            </a:r>
            <a:endParaRPr lang="en-US" dirty="0"/>
          </a:p>
        </p:txBody>
      </p:sp>
      <p:sp>
        <p:nvSpPr>
          <p:cNvPr id="3" name="Content Placeholder 2">
            <a:extLst>
              <a:ext uri="{FF2B5EF4-FFF2-40B4-BE49-F238E27FC236}">
                <a16:creationId xmlns:a16="http://schemas.microsoft.com/office/drawing/2014/main" id="{4E1AA327-FBF5-FE09-D911-6AB5953595DA}"/>
              </a:ext>
            </a:extLst>
          </p:cNvPr>
          <p:cNvSpPr>
            <a:spLocks noGrp="1"/>
          </p:cNvSpPr>
          <p:nvPr>
            <p:ph idx="1"/>
          </p:nvPr>
        </p:nvSpPr>
        <p:spPr/>
        <p:txBody>
          <a:bodyPr anchor="t">
            <a:normAutofit/>
          </a:bodyPr>
          <a:lstStyle/>
          <a:p>
            <a:r>
              <a:rPr lang="es-ES" dirty="0"/>
              <a:t>La salsa de soja, los aderezos para ensaladas, las salsas, los aderezos, el </a:t>
            </a:r>
            <a:r>
              <a:rPr lang="es-ES" dirty="0" err="1"/>
              <a:t>ketchup</a:t>
            </a:r>
            <a:r>
              <a:rPr lang="es-ES" dirty="0"/>
              <a:t>, la mostaza y el condimento contienen sodio.</a:t>
            </a:r>
            <a:endParaRPr lang="en-US" dirty="0"/>
          </a:p>
        </p:txBody>
      </p:sp>
    </p:spTree>
    <p:extLst>
      <p:ext uri="{BB962C8B-B14F-4D97-AF65-F5344CB8AC3E}">
        <p14:creationId xmlns:p14="http://schemas.microsoft.com/office/powerpoint/2010/main" val="29034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D497-AF29-5DB3-020E-A182C8C2E2A3}"/>
              </a:ext>
            </a:extLst>
          </p:cNvPr>
          <p:cNvSpPr>
            <a:spLocks noGrp="1"/>
          </p:cNvSpPr>
          <p:nvPr>
            <p:ph type="title"/>
          </p:nvPr>
        </p:nvSpPr>
        <p:spPr>
          <a:xfrm>
            <a:off x="1218883" y="152400"/>
            <a:ext cx="9751060" cy="1295400"/>
          </a:xfrm>
        </p:spPr>
        <p:txBody>
          <a:bodyPr anchor="b">
            <a:normAutofit/>
          </a:bodyPr>
          <a:lstStyle/>
          <a:p>
            <a:r>
              <a:rPr lang="en-US" dirty="0" err="1"/>
              <a:t>Tómate</a:t>
            </a:r>
            <a:r>
              <a:rPr lang="en-US" dirty="0"/>
              <a:t> </a:t>
            </a:r>
            <a:r>
              <a:rPr lang="en-US" dirty="0" err="1"/>
              <a:t>tu</a:t>
            </a:r>
            <a:r>
              <a:rPr lang="en-US" dirty="0"/>
              <a:t> </a:t>
            </a:r>
            <a:r>
              <a:rPr lang="en-US" dirty="0" err="1"/>
              <a:t>tiempo</a:t>
            </a:r>
            <a:r>
              <a:rPr lang="en-US" dirty="0"/>
              <a:t> para usar </a:t>
            </a:r>
            <a:r>
              <a:rPr lang="en-US" dirty="0" err="1"/>
              <a:t>menos</a:t>
            </a:r>
            <a:r>
              <a:rPr lang="en-US" dirty="0"/>
              <a:t> </a:t>
            </a:r>
            <a:r>
              <a:rPr lang="en-US" dirty="0" err="1"/>
              <a:t>sal</a:t>
            </a:r>
            <a:endParaRPr lang="en-US" dirty="0"/>
          </a:p>
        </p:txBody>
      </p:sp>
      <p:graphicFrame>
        <p:nvGraphicFramePr>
          <p:cNvPr id="5" name="Content Placeholder 2">
            <a:extLst>
              <a:ext uri="{FF2B5EF4-FFF2-40B4-BE49-F238E27FC236}">
                <a16:creationId xmlns:a16="http://schemas.microsoft.com/office/drawing/2014/main" id="{14B2EF97-42CF-1946-0E2C-5CEAE0BAD702}"/>
              </a:ext>
            </a:extLst>
          </p:cNvPr>
          <p:cNvGraphicFramePr>
            <a:graphicFrameLocks noGrp="1"/>
          </p:cNvGraphicFramePr>
          <p:nvPr>
            <p:ph idx="1"/>
            <p:extLst>
              <p:ext uri="{D42A27DB-BD31-4B8C-83A1-F6EECF244321}">
                <p14:modId xmlns:p14="http://schemas.microsoft.com/office/powerpoint/2010/main" val="3123502701"/>
              </p:ext>
            </p:extLst>
          </p:nvPr>
        </p:nvGraphicFramePr>
        <p:xfrm>
          <a:off x="1218883" y="1600200"/>
          <a:ext cx="97510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9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DC301A-9F12-C73F-51CC-4A20CD03073F}"/>
              </a:ext>
            </a:extLst>
          </p:cNvPr>
          <p:cNvSpPr>
            <a:spLocks noGrp="1"/>
          </p:cNvSpPr>
          <p:nvPr>
            <p:ph type="title"/>
          </p:nvPr>
        </p:nvSpPr>
        <p:spPr/>
        <p:txBody>
          <a:bodyPr/>
          <a:lstStyle/>
          <a:p>
            <a:r>
              <a:rPr lang="es-ES" dirty="0"/>
              <a:t>Recursos: disponibles en el sitio web de NM-AAA</a:t>
            </a:r>
            <a:endParaRPr lang="en-US" dirty="0"/>
          </a:p>
        </p:txBody>
      </p:sp>
      <p:sp>
        <p:nvSpPr>
          <p:cNvPr id="8" name="Content Placeholder 7">
            <a:extLst>
              <a:ext uri="{FF2B5EF4-FFF2-40B4-BE49-F238E27FC236}">
                <a16:creationId xmlns:a16="http://schemas.microsoft.com/office/drawing/2014/main" id="{77C6022A-474C-DB40-DD18-ACF92C362BFD}"/>
              </a:ext>
            </a:extLst>
          </p:cNvPr>
          <p:cNvSpPr>
            <a:spLocks noGrp="1"/>
          </p:cNvSpPr>
          <p:nvPr>
            <p:ph idx="1"/>
          </p:nvPr>
        </p:nvSpPr>
        <p:spPr/>
        <p:txBody>
          <a:bodyPr>
            <a:normAutofit fontScale="62500" lnSpcReduction="20000"/>
          </a:bodyPr>
          <a:lstStyle/>
          <a:p>
            <a:r>
              <a:rPr lang="es-ES" dirty="0"/>
              <a:t>Folletos de la dieta DASH (Enfoques dietéticos para detener la hipertensión)
Plan de alimentación DASH
Una semana con el Plan de Alimentación DASH
Empezar
Dar el paso a DASH
Consejos para reducir la sal y el sodio 
¿Por qué funciona DASH?
Folletos de ACL:
Crear una estación de sabor
Manejo del sodio en las comidas y los menús
Lista de referencia del kit de herramientas para la reducción de sodio</a:t>
            </a:r>
            <a:endParaRPr lang="en-US" dirty="0"/>
          </a:p>
        </p:txBody>
      </p:sp>
    </p:spTree>
    <p:extLst>
      <p:ext uri="{BB962C8B-B14F-4D97-AF65-F5344CB8AC3E}">
        <p14:creationId xmlns:p14="http://schemas.microsoft.com/office/powerpoint/2010/main" val="174049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5C11F2D-313C-BBF2-9FC5-EC4D73A9DE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4412" y="533400"/>
            <a:ext cx="7315200" cy="53309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87B6EA5-7853-A4EF-D14A-F93939FEE9AE}"/>
                  </a:ext>
                </a:extLst>
              </p14:cNvPr>
              <p14:cNvContentPartPr/>
              <p14:nvPr/>
            </p14:nvContentPartPr>
            <p14:xfrm>
              <a:off x="2436812" y="5638800"/>
              <a:ext cx="1092960" cy="113760"/>
            </p14:xfrm>
          </p:contentPart>
        </mc:Choice>
        <mc:Fallback xmlns="">
          <p:pic>
            <p:nvPicPr>
              <p:cNvPr id="11" name="Ink 10">
                <a:extLst>
                  <a:ext uri="{FF2B5EF4-FFF2-40B4-BE49-F238E27FC236}">
                    <a16:creationId xmlns:a16="http://schemas.microsoft.com/office/drawing/2014/main" id="{E87B6EA5-7853-A4EF-D14A-F93939FEE9AE}"/>
                  </a:ext>
                </a:extLst>
              </p:cNvPr>
              <p:cNvPicPr/>
              <p:nvPr/>
            </p:nvPicPr>
            <p:blipFill>
              <a:blip r:embed="rId4"/>
              <a:stretch>
                <a:fillRect/>
              </a:stretch>
            </p:blipFill>
            <p:spPr>
              <a:xfrm>
                <a:off x="2373812" y="5575800"/>
                <a:ext cx="121860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A71F771-39B0-AF65-2570-33EE7EAE0CA9}"/>
                  </a:ext>
                </a:extLst>
              </p14:cNvPr>
              <p14:cNvContentPartPr/>
              <p14:nvPr/>
            </p14:nvContentPartPr>
            <p14:xfrm>
              <a:off x="8007454" y="5638800"/>
              <a:ext cx="1303200" cy="46800"/>
            </p14:xfrm>
          </p:contentPart>
        </mc:Choice>
        <mc:Fallback xmlns="">
          <p:pic>
            <p:nvPicPr>
              <p:cNvPr id="12" name="Ink 11">
                <a:extLst>
                  <a:ext uri="{FF2B5EF4-FFF2-40B4-BE49-F238E27FC236}">
                    <a16:creationId xmlns:a16="http://schemas.microsoft.com/office/drawing/2014/main" id="{5A71F771-39B0-AF65-2570-33EE7EAE0CA9}"/>
                  </a:ext>
                </a:extLst>
              </p:cNvPr>
              <p:cNvPicPr/>
              <p:nvPr/>
            </p:nvPicPr>
            <p:blipFill>
              <a:blip r:embed="rId6"/>
              <a:stretch>
                <a:fillRect/>
              </a:stretch>
            </p:blipFill>
            <p:spPr>
              <a:xfrm>
                <a:off x="7944454" y="5575312"/>
                <a:ext cx="1428840" cy="173414"/>
              </a:xfrm>
              <a:prstGeom prst="rect">
                <a:avLst/>
              </a:prstGeom>
            </p:spPr>
          </p:pic>
        </mc:Fallback>
      </mc:AlternateContent>
    </p:spTree>
    <p:extLst>
      <p:ext uri="{BB962C8B-B14F-4D97-AF65-F5344CB8AC3E}">
        <p14:creationId xmlns:p14="http://schemas.microsoft.com/office/powerpoint/2010/main" val="84356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E7B7-DFFA-F803-52CF-D7B35B4DFA7A}"/>
              </a:ext>
            </a:extLst>
          </p:cNvPr>
          <p:cNvSpPr>
            <a:spLocks noGrp="1"/>
          </p:cNvSpPr>
          <p:nvPr>
            <p:ph type="title"/>
          </p:nvPr>
        </p:nvSpPr>
        <p:spPr>
          <a:xfrm>
            <a:off x="1141412" y="152400"/>
            <a:ext cx="9751060" cy="1295400"/>
          </a:xfrm>
        </p:spPr>
        <p:txBody>
          <a:bodyPr anchor="b">
            <a:normAutofit/>
          </a:bodyPr>
          <a:lstStyle/>
          <a:p>
            <a:pPr algn="ctr"/>
            <a:r>
              <a:rPr lang="en-US" dirty="0"/>
              <a:t>DATOS SOBRE LA GRASA</a:t>
            </a:r>
          </a:p>
        </p:txBody>
      </p:sp>
      <p:sp>
        <p:nvSpPr>
          <p:cNvPr id="4" name="Content Placeholder 3">
            <a:extLst>
              <a:ext uri="{FF2B5EF4-FFF2-40B4-BE49-F238E27FC236}">
                <a16:creationId xmlns:a16="http://schemas.microsoft.com/office/drawing/2014/main" id="{3CFBB4BA-32B1-3CFC-3FDA-8F13BE607819}"/>
              </a:ext>
            </a:extLst>
          </p:cNvPr>
          <p:cNvSpPr txBox="1">
            <a:spLocks noGrp="1"/>
          </p:cNvSpPr>
          <p:nvPr>
            <p:ph sz="half" idx="1"/>
          </p:nvPr>
        </p:nvSpPr>
        <p:spPr>
          <a:xfrm>
            <a:off x="1141412" y="1600200"/>
            <a:ext cx="4875530" cy="4572000"/>
          </a:xfrm>
        </p:spPr>
        <p:txBody>
          <a:bodyPr rtlCol="0">
            <a:normAutofit fontScale="92500" lnSpcReduction="10000"/>
          </a:bodyPr>
          <a:lstStyle/>
          <a:p>
            <a:r>
              <a:rPr lang="es-ES" sz="2400" dirty="0"/>
              <a:t>La grasa es uno de los macronutrientes
(Carbohidratos, proteínas y grasas)
La grasa es una fuente de energía que aporta 9 calorías por gramo
Las grasas son necesarias para absorber las vitaminas A, D, E y K
Las grasas favorecen el crecimiento celular
Las grasas protegen nuestros órganos y proporcionan aislamiento</a:t>
            </a:r>
            <a:endParaRPr lang="en-US" sz="2400" dirty="0"/>
          </a:p>
        </p:txBody>
      </p:sp>
      <p:pic>
        <p:nvPicPr>
          <p:cNvPr id="5" name="Picture 4">
            <a:extLst>
              <a:ext uri="{FF2B5EF4-FFF2-40B4-BE49-F238E27FC236}">
                <a16:creationId xmlns:a16="http://schemas.microsoft.com/office/drawing/2014/main" id="{271A2B82-7B09-A190-13BB-8BE74E205A3D}"/>
              </a:ext>
            </a:extLst>
          </p:cNvPr>
          <p:cNvPicPr>
            <a:picLocks noChangeAspect="1"/>
          </p:cNvPicPr>
          <p:nvPr/>
        </p:nvPicPr>
        <p:blipFill>
          <a:blip r:embed="rId3"/>
          <a:stretch>
            <a:fillRect/>
          </a:stretch>
        </p:blipFill>
        <p:spPr>
          <a:xfrm>
            <a:off x="6531927" y="1600200"/>
            <a:ext cx="4000500" cy="4572000"/>
          </a:xfrm>
          <a:prstGeom prst="rect">
            <a:avLst/>
          </a:prstGeom>
          <a:noFill/>
        </p:spPr>
      </p:pic>
    </p:spTree>
    <p:extLst>
      <p:ext uri="{BB962C8B-B14F-4D97-AF65-F5344CB8AC3E}">
        <p14:creationId xmlns:p14="http://schemas.microsoft.com/office/powerpoint/2010/main" val="236881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5977-92D1-D279-11EE-38CDC8BAE009}"/>
              </a:ext>
            </a:extLst>
          </p:cNvPr>
          <p:cNvSpPr>
            <a:spLocks noGrp="1"/>
          </p:cNvSpPr>
          <p:nvPr>
            <p:ph type="title"/>
          </p:nvPr>
        </p:nvSpPr>
        <p:spPr/>
        <p:txBody>
          <a:bodyPr/>
          <a:lstStyle/>
          <a:p>
            <a:r>
              <a:rPr lang="es-ES" dirty="0"/>
              <a:t>Hablemos de los tipos de grasa</a:t>
            </a:r>
            <a:endParaRPr lang="en-US" dirty="0"/>
          </a:p>
        </p:txBody>
      </p:sp>
      <p:sp>
        <p:nvSpPr>
          <p:cNvPr id="3" name="Content Placeholder 2">
            <a:extLst>
              <a:ext uri="{FF2B5EF4-FFF2-40B4-BE49-F238E27FC236}">
                <a16:creationId xmlns:a16="http://schemas.microsoft.com/office/drawing/2014/main" id="{46A8905B-500A-8C60-73B6-B3C680CF2AF6}"/>
              </a:ext>
            </a:extLst>
          </p:cNvPr>
          <p:cNvSpPr>
            <a:spLocks noGrp="1"/>
          </p:cNvSpPr>
          <p:nvPr>
            <p:ph idx="1"/>
          </p:nvPr>
        </p:nvSpPr>
        <p:spPr/>
        <p:txBody>
          <a:bodyPr/>
          <a:lstStyle/>
          <a:p>
            <a:r>
              <a:rPr lang="es-ES" dirty="0"/>
              <a:t>Las grasas saturadas tienden a permanecer sólidas a temperatura ambiente (incluidas las grasas trans) Sus estructuras químicas están "saturadas" con átomos de hidrógeno.
Ejemplos de alimentos que contienen grasas saturadas son las carnes animales, los productos lácteos, las carnes procesadas y algunos bocadillos y postres preenvasados.</a:t>
            </a:r>
            <a:r>
              <a:rPr lang="en-US" dirty="0"/>
              <a:t>			</a:t>
            </a:r>
            <a:r>
              <a:rPr lang="en-US" sz="3200" dirty="0"/>
              <a:t>COMA MENOS DE ESTOS</a:t>
            </a:r>
          </a:p>
          <a:p>
            <a:pPr marL="0" indent="0">
              <a:buNone/>
            </a:pPr>
            <a:endParaRPr lang="en-US" dirty="0"/>
          </a:p>
          <a:p>
            <a:endParaRPr lang="en-US" dirty="0"/>
          </a:p>
        </p:txBody>
      </p:sp>
      <p:pic>
        <p:nvPicPr>
          <p:cNvPr id="6" name="Picture 5">
            <a:extLst>
              <a:ext uri="{FF2B5EF4-FFF2-40B4-BE49-F238E27FC236}">
                <a16:creationId xmlns:a16="http://schemas.microsoft.com/office/drawing/2014/main" id="{17908DD0-3E51-5D11-A8CD-9C457008BB4C}"/>
              </a:ext>
            </a:extLst>
          </p:cNvPr>
          <p:cNvPicPr>
            <a:picLocks noChangeAspect="1"/>
          </p:cNvPicPr>
          <p:nvPr/>
        </p:nvPicPr>
        <p:blipFill>
          <a:blip r:embed="rId3"/>
          <a:stretch>
            <a:fillRect/>
          </a:stretch>
        </p:blipFill>
        <p:spPr>
          <a:xfrm>
            <a:off x="1827212" y="4994442"/>
            <a:ext cx="1855221" cy="1330158"/>
          </a:xfrm>
          <a:prstGeom prst="rect">
            <a:avLst/>
          </a:prstGeom>
        </p:spPr>
      </p:pic>
      <p:pic>
        <p:nvPicPr>
          <p:cNvPr id="7" name="Picture 6">
            <a:extLst>
              <a:ext uri="{FF2B5EF4-FFF2-40B4-BE49-F238E27FC236}">
                <a16:creationId xmlns:a16="http://schemas.microsoft.com/office/drawing/2014/main" id="{C12125AC-E34C-F6AB-4930-9BE9E838C63D}"/>
              </a:ext>
            </a:extLst>
          </p:cNvPr>
          <p:cNvPicPr>
            <a:picLocks noChangeAspect="1"/>
          </p:cNvPicPr>
          <p:nvPr/>
        </p:nvPicPr>
        <p:blipFill>
          <a:blip r:embed="rId4"/>
          <a:stretch>
            <a:fillRect/>
          </a:stretch>
        </p:blipFill>
        <p:spPr>
          <a:xfrm>
            <a:off x="8990012" y="4847862"/>
            <a:ext cx="1855220" cy="1623318"/>
          </a:xfrm>
          <a:prstGeom prst="rect">
            <a:avLst/>
          </a:prstGeom>
        </p:spPr>
      </p:pic>
      <p:pic>
        <p:nvPicPr>
          <p:cNvPr id="8" name="Picture 7">
            <a:extLst>
              <a:ext uri="{FF2B5EF4-FFF2-40B4-BE49-F238E27FC236}">
                <a16:creationId xmlns:a16="http://schemas.microsoft.com/office/drawing/2014/main" id="{C71BADD5-78EB-8D96-2692-F35C1573D778}"/>
              </a:ext>
            </a:extLst>
          </p:cNvPr>
          <p:cNvPicPr>
            <a:picLocks noChangeAspect="1"/>
          </p:cNvPicPr>
          <p:nvPr/>
        </p:nvPicPr>
        <p:blipFill>
          <a:blip r:embed="rId5"/>
          <a:stretch>
            <a:fillRect/>
          </a:stretch>
        </p:blipFill>
        <p:spPr>
          <a:xfrm>
            <a:off x="5163465" y="5328757"/>
            <a:ext cx="2303702" cy="1527455"/>
          </a:xfrm>
          <a:prstGeom prst="rect">
            <a:avLst/>
          </a:prstGeom>
        </p:spPr>
      </p:pic>
    </p:spTree>
    <p:extLst>
      <p:ext uri="{BB962C8B-B14F-4D97-AF65-F5344CB8AC3E}">
        <p14:creationId xmlns:p14="http://schemas.microsoft.com/office/powerpoint/2010/main" val="62770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B436-2D15-10F8-7575-71E0BEFB41D2}"/>
              </a:ext>
            </a:extLst>
          </p:cNvPr>
          <p:cNvSpPr>
            <a:spLocks noGrp="1"/>
          </p:cNvSpPr>
          <p:nvPr>
            <p:ph type="title"/>
          </p:nvPr>
        </p:nvSpPr>
        <p:spPr/>
        <p:txBody>
          <a:bodyPr/>
          <a:lstStyle/>
          <a:p>
            <a:pPr algn="ctr"/>
            <a:r>
              <a:rPr lang="es-ES" dirty="0"/>
              <a:t>Y coma más de estos</a:t>
            </a:r>
            <a:endParaRPr lang="en-US" dirty="0"/>
          </a:p>
        </p:txBody>
      </p:sp>
      <p:sp>
        <p:nvSpPr>
          <p:cNvPr id="3" name="Content Placeholder 2">
            <a:extLst>
              <a:ext uri="{FF2B5EF4-FFF2-40B4-BE49-F238E27FC236}">
                <a16:creationId xmlns:a16="http://schemas.microsoft.com/office/drawing/2014/main" id="{39E05FC5-4740-5472-B0FA-D6E202EEE6B4}"/>
              </a:ext>
            </a:extLst>
          </p:cNvPr>
          <p:cNvSpPr>
            <a:spLocks noGrp="1"/>
          </p:cNvSpPr>
          <p:nvPr>
            <p:ph idx="1"/>
          </p:nvPr>
        </p:nvSpPr>
        <p:spPr/>
        <p:txBody>
          <a:bodyPr>
            <a:normAutofit lnSpcReduction="10000"/>
          </a:bodyPr>
          <a:lstStyle/>
          <a:p>
            <a:pPr marL="0" indent="0">
              <a:buNone/>
            </a:pPr>
            <a:r>
              <a:rPr lang="es-ES" dirty="0"/>
              <a:t>Las grasas insaturadas tienden a permanecer líquidas a temperatura ambiente. Sus estructuras tienen uno o más dobles enlaces. 
Las grasas monoinsaturadas tienen un doble enlace que les da una estructura doblada.
Las grasas poliinsaturadas tienen más de un doble enlace, lo que las hace aún más dobladas.
Ejemplos de alimentos que contienen grasas insaturadas son los frutos secos, las aceitunas, los aguacates, los aceites vegetales y algunos pescados como el salmón</a:t>
            </a:r>
            <a:r>
              <a:rPr lang="en-US" dirty="0"/>
              <a:t>.</a:t>
            </a:r>
          </a:p>
          <a:p>
            <a:endParaRPr lang="en-US" dirty="0"/>
          </a:p>
        </p:txBody>
      </p:sp>
      <p:pic>
        <p:nvPicPr>
          <p:cNvPr id="4" name="Picture 3">
            <a:extLst>
              <a:ext uri="{FF2B5EF4-FFF2-40B4-BE49-F238E27FC236}">
                <a16:creationId xmlns:a16="http://schemas.microsoft.com/office/drawing/2014/main" id="{9C2635E1-87D3-A0AD-F8C1-DD4A2B0B1B18}"/>
              </a:ext>
            </a:extLst>
          </p:cNvPr>
          <p:cNvPicPr>
            <a:picLocks noChangeAspect="1"/>
          </p:cNvPicPr>
          <p:nvPr/>
        </p:nvPicPr>
        <p:blipFill>
          <a:blip r:embed="rId2"/>
          <a:stretch>
            <a:fillRect/>
          </a:stretch>
        </p:blipFill>
        <p:spPr>
          <a:xfrm>
            <a:off x="1827212" y="218798"/>
            <a:ext cx="1439382" cy="1305202"/>
          </a:xfrm>
          <a:prstGeom prst="rect">
            <a:avLst/>
          </a:prstGeom>
        </p:spPr>
      </p:pic>
      <p:pic>
        <p:nvPicPr>
          <p:cNvPr id="5" name="Picture 4">
            <a:extLst>
              <a:ext uri="{FF2B5EF4-FFF2-40B4-BE49-F238E27FC236}">
                <a16:creationId xmlns:a16="http://schemas.microsoft.com/office/drawing/2014/main" id="{914336B1-F7A3-8DFF-98BF-CC4CF13FFB2F}"/>
              </a:ext>
            </a:extLst>
          </p:cNvPr>
          <p:cNvPicPr>
            <a:picLocks noChangeAspect="1"/>
          </p:cNvPicPr>
          <p:nvPr/>
        </p:nvPicPr>
        <p:blipFill>
          <a:blip r:embed="rId3"/>
          <a:stretch>
            <a:fillRect/>
          </a:stretch>
        </p:blipFill>
        <p:spPr>
          <a:xfrm>
            <a:off x="10209212" y="4402808"/>
            <a:ext cx="1854828" cy="1854828"/>
          </a:xfrm>
          <a:prstGeom prst="rect">
            <a:avLst/>
          </a:prstGeom>
        </p:spPr>
      </p:pic>
    </p:spTree>
    <p:extLst>
      <p:ext uri="{BB962C8B-B14F-4D97-AF65-F5344CB8AC3E}">
        <p14:creationId xmlns:p14="http://schemas.microsoft.com/office/powerpoint/2010/main" val="407587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Requerimientos</a:t>
            </a:r>
            <a:r>
              <a:rPr lang="en-US" dirty="0"/>
              <a:t> </a:t>
            </a:r>
            <a:r>
              <a:rPr lang="en-US" dirty="0" err="1"/>
              <a:t>nutricionales</a:t>
            </a:r>
            <a:r>
              <a:rPr lang="en-US" dirty="0"/>
              <a:t>: Almuerzo</a:t>
            </a:r>
          </a:p>
        </p:txBody>
      </p:sp>
      <p:sp>
        <p:nvSpPr>
          <p:cNvPr id="3" name="Content Placeholder 2">
            <a:extLst>
              <a:ext uri="{FF2B5EF4-FFF2-40B4-BE49-F238E27FC236}">
                <a16:creationId xmlns:a16="http://schemas.microsoft.com/office/drawing/2014/main" id="{3B04C08B-70C8-592D-3099-8610932BDE56}"/>
              </a:ext>
            </a:extLst>
          </p:cNvPr>
          <p:cNvSpPr>
            <a:spLocks noGrp="1"/>
          </p:cNvSpPr>
          <p:nvPr>
            <p:ph idx="1"/>
          </p:nvPr>
        </p:nvSpPr>
        <p:spPr/>
        <p:txBody>
          <a:bodyPr/>
          <a:lstStyle/>
          <a:p>
            <a:pPr marL="451025" lvl="1" indent="0">
              <a:buNone/>
            </a:pPr>
            <a:endParaRPr lang="en-US" dirty="0"/>
          </a:p>
          <a:p>
            <a:pPr marL="451025" lvl="1" indent="0">
              <a:buNone/>
            </a:pPr>
            <a:endParaRPr lang="en-US" dirty="0"/>
          </a:p>
        </p:txBody>
      </p:sp>
      <p:graphicFrame>
        <p:nvGraphicFramePr>
          <p:cNvPr id="6" name="Table 5">
            <a:extLst>
              <a:ext uri="{FF2B5EF4-FFF2-40B4-BE49-F238E27FC236}">
                <a16:creationId xmlns:a16="http://schemas.microsoft.com/office/drawing/2014/main" id="{D4EADD30-5AC6-8EBB-5934-6DCFB78F646B}"/>
              </a:ext>
            </a:extLst>
          </p:cNvPr>
          <p:cNvGraphicFramePr>
            <a:graphicFrameLocks noGrp="1"/>
          </p:cNvGraphicFramePr>
          <p:nvPr>
            <p:extLst>
              <p:ext uri="{D42A27DB-BD31-4B8C-83A1-F6EECF244321}">
                <p14:modId xmlns:p14="http://schemas.microsoft.com/office/powerpoint/2010/main" val="4194397620"/>
              </p:ext>
            </p:extLst>
          </p:nvPr>
        </p:nvGraphicFramePr>
        <p:xfrm>
          <a:off x="1218883" y="1600201"/>
          <a:ext cx="8152129" cy="4359936"/>
        </p:xfrm>
        <a:graphic>
          <a:graphicData uri="http://schemas.openxmlformats.org/drawingml/2006/table">
            <a:tbl>
              <a:tblPr firstRow="1" firstCol="1" bandRow="1">
                <a:tableStyleId>{5C22544A-7EE6-4342-B048-85BDC9FD1C3A}</a:tableStyleId>
              </a:tblPr>
              <a:tblGrid>
                <a:gridCol w="1316083">
                  <a:extLst>
                    <a:ext uri="{9D8B030D-6E8A-4147-A177-3AD203B41FA5}">
                      <a16:colId xmlns:a16="http://schemas.microsoft.com/office/drawing/2014/main" val="411321139"/>
                    </a:ext>
                  </a:extLst>
                </a:gridCol>
                <a:gridCol w="1249446">
                  <a:extLst>
                    <a:ext uri="{9D8B030D-6E8A-4147-A177-3AD203B41FA5}">
                      <a16:colId xmlns:a16="http://schemas.microsoft.com/office/drawing/2014/main" val="551471291"/>
                    </a:ext>
                  </a:extLst>
                </a:gridCol>
                <a:gridCol w="1117320">
                  <a:extLst>
                    <a:ext uri="{9D8B030D-6E8A-4147-A177-3AD203B41FA5}">
                      <a16:colId xmlns:a16="http://schemas.microsoft.com/office/drawing/2014/main" val="3165552901"/>
                    </a:ext>
                  </a:extLst>
                </a:gridCol>
                <a:gridCol w="1117320">
                  <a:extLst>
                    <a:ext uri="{9D8B030D-6E8A-4147-A177-3AD203B41FA5}">
                      <a16:colId xmlns:a16="http://schemas.microsoft.com/office/drawing/2014/main" val="2199783629"/>
                    </a:ext>
                  </a:extLst>
                </a:gridCol>
                <a:gridCol w="1117320">
                  <a:extLst>
                    <a:ext uri="{9D8B030D-6E8A-4147-A177-3AD203B41FA5}">
                      <a16:colId xmlns:a16="http://schemas.microsoft.com/office/drawing/2014/main" val="3407452106"/>
                    </a:ext>
                  </a:extLst>
                </a:gridCol>
                <a:gridCol w="1117320">
                  <a:extLst>
                    <a:ext uri="{9D8B030D-6E8A-4147-A177-3AD203B41FA5}">
                      <a16:colId xmlns:a16="http://schemas.microsoft.com/office/drawing/2014/main" val="3947842967"/>
                    </a:ext>
                  </a:extLst>
                </a:gridCol>
                <a:gridCol w="1117320">
                  <a:extLst>
                    <a:ext uri="{9D8B030D-6E8A-4147-A177-3AD203B41FA5}">
                      <a16:colId xmlns:a16="http://schemas.microsoft.com/office/drawing/2014/main" val="936146127"/>
                    </a:ext>
                  </a:extLst>
                </a:gridCol>
              </a:tblGrid>
              <a:tr h="425286">
                <a:tc>
                  <a:txBody>
                    <a:bodyPr/>
                    <a:lstStyle/>
                    <a:p>
                      <a:pPr marL="0" marR="0">
                        <a:lnSpc>
                          <a:spcPct val="115000"/>
                        </a:lnSpc>
                        <a:spcBef>
                          <a:spcPts val="0"/>
                        </a:spcBef>
                        <a:spcAft>
                          <a:spcPts val="0"/>
                        </a:spcAft>
                      </a:pPr>
                      <a:r>
                        <a:rPr lang="en-US" sz="1200" dirty="0">
                          <a:effectLst/>
                        </a:rPr>
                        <a:t>Nutrient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Daily Lunch Requirement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Menu Week 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Menu Week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Menu Week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Menu Week 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Menu Week 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7411626"/>
                  </a:ext>
                </a:extLst>
              </a:tr>
              <a:tr h="458357">
                <a:tc>
                  <a:txBody>
                    <a:bodyPr/>
                    <a:lstStyle/>
                    <a:p>
                      <a:pPr marL="0" marR="0">
                        <a:lnSpc>
                          <a:spcPct val="115000"/>
                        </a:lnSpc>
                        <a:spcBef>
                          <a:spcPts val="0"/>
                        </a:spcBef>
                        <a:spcAft>
                          <a:spcPts val="0"/>
                        </a:spcAft>
                      </a:pPr>
                      <a:r>
                        <a:rPr lang="en-US" sz="14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Days in Week:</a:t>
                      </a:r>
                      <a:endParaRPr lang="en-US" sz="1100" dirty="0">
                        <a:effectLst/>
                      </a:endParaRPr>
                    </a:p>
                    <a:p>
                      <a:pPr marL="0" marR="0" algn="ctr">
                        <a:lnSpc>
                          <a:spcPct val="115000"/>
                        </a:lnSpc>
                        <a:spcBef>
                          <a:spcPts val="0"/>
                        </a:spcBef>
                        <a:spcAft>
                          <a:spcPts val="0"/>
                        </a:spcAft>
                      </a:pPr>
                      <a:r>
                        <a:rPr lang="en-US" sz="1200" dirty="0">
                          <a:effectLst/>
                        </a:rPr>
                        <a:t>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Days in Week:</a:t>
                      </a:r>
                      <a:endParaRPr lang="en-US" sz="1100">
                        <a:effectLst/>
                      </a:endParaRPr>
                    </a:p>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Days in Week:</a:t>
                      </a:r>
                      <a:endParaRPr lang="en-US" sz="1100">
                        <a:effectLst/>
                      </a:endParaRPr>
                    </a:p>
                    <a:p>
                      <a:pPr marL="0" marR="0" algn="ctr">
                        <a:lnSpc>
                          <a:spcPct val="115000"/>
                        </a:lnSpc>
                        <a:spcBef>
                          <a:spcPts val="0"/>
                        </a:spcBef>
                        <a:spcAft>
                          <a:spcPts val="0"/>
                        </a:spcAft>
                      </a:pPr>
                      <a:r>
                        <a:rPr lang="en-US" sz="12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Days in Week:</a:t>
                      </a:r>
                      <a:endParaRPr lang="en-US" sz="1100">
                        <a:effectLst/>
                      </a:endParaRPr>
                    </a:p>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Days in Week:</a:t>
                      </a:r>
                      <a:endParaRPr lang="en-US" sz="1100">
                        <a:effectLst/>
                      </a:endParaRPr>
                    </a:p>
                    <a:p>
                      <a:pPr marL="0" marR="0" algn="ctr">
                        <a:lnSpc>
                          <a:spcPct val="115000"/>
                        </a:lnSpc>
                        <a:spcBef>
                          <a:spcPts val="0"/>
                        </a:spcBef>
                        <a:spcAft>
                          <a:spcPts val="0"/>
                        </a:spcAft>
                      </a:pPr>
                      <a:r>
                        <a:rPr lang="en-US" sz="12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0167690"/>
                  </a:ext>
                </a:extLst>
              </a:tr>
              <a:tr h="206227">
                <a:tc>
                  <a:txBody>
                    <a:bodyPr/>
                    <a:lstStyle/>
                    <a:p>
                      <a:pPr marL="0" marR="0" algn="ctr">
                        <a:lnSpc>
                          <a:spcPct val="115000"/>
                        </a:lnSpc>
                        <a:spcBef>
                          <a:spcPts val="0"/>
                        </a:spcBef>
                        <a:spcAft>
                          <a:spcPts val="0"/>
                        </a:spcAft>
                      </a:pPr>
                      <a:r>
                        <a:rPr lang="en-US" sz="1200">
                          <a:effectLst/>
                        </a:rPr>
                        <a:t>Calories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700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690524"/>
                  </a:ext>
                </a:extLst>
              </a:tr>
              <a:tr h="455008">
                <a:tc>
                  <a:txBody>
                    <a:bodyPr/>
                    <a:lstStyle/>
                    <a:p>
                      <a:pPr marL="0" marR="0" algn="ctr">
                        <a:lnSpc>
                          <a:spcPct val="115000"/>
                        </a:lnSpc>
                        <a:spcBef>
                          <a:spcPts val="0"/>
                        </a:spcBef>
                        <a:spcAft>
                          <a:spcPts val="0"/>
                        </a:spcAft>
                      </a:pPr>
                      <a:r>
                        <a:rPr lang="en-US" sz="1200">
                          <a:effectLst/>
                        </a:rPr>
                        <a:t>% Carbohydrates from Calories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45-55%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2658505"/>
                  </a:ext>
                </a:extLst>
              </a:tr>
              <a:tr h="425286">
                <a:tc>
                  <a:txBody>
                    <a:bodyPr/>
                    <a:lstStyle/>
                    <a:p>
                      <a:pPr marL="0" marR="0" algn="ctr">
                        <a:lnSpc>
                          <a:spcPct val="115000"/>
                        </a:lnSpc>
                        <a:spcBef>
                          <a:spcPts val="0"/>
                        </a:spcBef>
                        <a:spcAft>
                          <a:spcPts val="0"/>
                        </a:spcAft>
                      </a:pPr>
                      <a:r>
                        <a:rPr lang="en-US" sz="1200">
                          <a:effectLst/>
                        </a:rPr>
                        <a:t>% Protein from Calories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15-25%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0844571"/>
                  </a:ext>
                </a:extLst>
              </a:tr>
              <a:tr h="342419">
                <a:tc>
                  <a:txBody>
                    <a:bodyPr/>
                    <a:lstStyle/>
                    <a:p>
                      <a:pPr marL="0" marR="0" algn="ctr">
                        <a:lnSpc>
                          <a:spcPct val="115000"/>
                        </a:lnSpc>
                        <a:spcBef>
                          <a:spcPts val="0"/>
                        </a:spcBef>
                        <a:spcAft>
                          <a:spcPts val="0"/>
                        </a:spcAft>
                      </a:pPr>
                      <a:r>
                        <a:rPr lang="en-US" sz="1200">
                          <a:effectLst/>
                        </a:rPr>
                        <a:t>% Fat from Calories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25-35%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84786335"/>
                  </a:ext>
                </a:extLst>
              </a:tr>
              <a:tr h="206227">
                <a:tc>
                  <a:txBody>
                    <a:bodyPr/>
                    <a:lstStyle/>
                    <a:p>
                      <a:pPr marL="0" marR="0" algn="ctr">
                        <a:lnSpc>
                          <a:spcPct val="115000"/>
                        </a:lnSpc>
                        <a:spcBef>
                          <a:spcPts val="0"/>
                        </a:spcBef>
                        <a:spcAft>
                          <a:spcPts val="0"/>
                        </a:spcAft>
                      </a:pPr>
                      <a:r>
                        <a:rPr lang="en-US" sz="1200" dirty="0">
                          <a:effectLst/>
                        </a:rPr>
                        <a:t>Saturated Fat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less than 8g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2119122"/>
                  </a:ext>
                </a:extLst>
              </a:tr>
              <a:tr h="206227">
                <a:tc>
                  <a:txBody>
                    <a:bodyPr/>
                    <a:lstStyle/>
                    <a:p>
                      <a:pPr marL="0" marR="0" algn="ctr">
                        <a:lnSpc>
                          <a:spcPct val="115000"/>
                        </a:lnSpc>
                        <a:spcBef>
                          <a:spcPts val="0"/>
                        </a:spcBef>
                        <a:spcAft>
                          <a:spcPts val="0"/>
                        </a:spcAft>
                      </a:pPr>
                      <a:r>
                        <a:rPr lang="en-US" sz="1200">
                          <a:effectLst/>
                        </a:rPr>
                        <a:t>Fiber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10g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7587324"/>
                  </a:ext>
                </a:extLst>
              </a:tr>
              <a:tr h="206227">
                <a:tc>
                  <a:txBody>
                    <a:bodyPr/>
                    <a:lstStyle/>
                    <a:p>
                      <a:pPr marL="0" marR="0" algn="ctr">
                        <a:lnSpc>
                          <a:spcPct val="115000"/>
                        </a:lnSpc>
                        <a:spcBef>
                          <a:spcPts val="0"/>
                        </a:spcBef>
                        <a:spcAft>
                          <a:spcPts val="0"/>
                        </a:spcAft>
                      </a:pPr>
                      <a:r>
                        <a:rPr lang="en-US" sz="1200">
                          <a:effectLst/>
                        </a:rPr>
                        <a:t>Vitamin B-12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.8ug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6441220"/>
                  </a:ext>
                </a:extLst>
              </a:tr>
              <a:tr h="206227">
                <a:tc>
                  <a:txBody>
                    <a:bodyPr/>
                    <a:lstStyle/>
                    <a:p>
                      <a:pPr marL="0" marR="0" algn="ctr">
                        <a:lnSpc>
                          <a:spcPct val="115000"/>
                        </a:lnSpc>
                        <a:spcBef>
                          <a:spcPts val="0"/>
                        </a:spcBef>
                        <a:spcAft>
                          <a:spcPts val="0"/>
                        </a:spcAft>
                      </a:pPr>
                      <a:r>
                        <a:rPr lang="en-US" sz="1200">
                          <a:effectLst/>
                        </a:rPr>
                        <a:t>Vitamin 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300ug RAE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9082136"/>
                  </a:ext>
                </a:extLst>
              </a:tr>
              <a:tr h="206227">
                <a:tc>
                  <a:txBody>
                    <a:bodyPr/>
                    <a:lstStyle/>
                    <a:p>
                      <a:pPr marL="0" marR="0" algn="ctr">
                        <a:lnSpc>
                          <a:spcPct val="115000"/>
                        </a:lnSpc>
                        <a:spcBef>
                          <a:spcPts val="0"/>
                        </a:spcBef>
                        <a:spcAft>
                          <a:spcPts val="0"/>
                        </a:spcAft>
                      </a:pPr>
                      <a:r>
                        <a:rPr lang="en-US" sz="1200">
                          <a:effectLst/>
                        </a:rPr>
                        <a:t>Vitamin C</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30mg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8263758"/>
                  </a:ext>
                </a:extLst>
              </a:tr>
              <a:tr h="206227">
                <a:tc>
                  <a:txBody>
                    <a:bodyPr/>
                    <a:lstStyle/>
                    <a:p>
                      <a:pPr marL="0" marR="0" algn="ctr">
                        <a:lnSpc>
                          <a:spcPct val="115000"/>
                        </a:lnSpc>
                        <a:spcBef>
                          <a:spcPts val="0"/>
                        </a:spcBef>
                        <a:spcAft>
                          <a:spcPts val="0"/>
                        </a:spcAft>
                      </a:pPr>
                      <a:r>
                        <a:rPr lang="en-US" sz="1200">
                          <a:effectLst/>
                        </a:rPr>
                        <a:t>Iron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2.6mg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1881347"/>
                  </a:ext>
                </a:extLst>
              </a:tr>
              <a:tr h="206227">
                <a:tc>
                  <a:txBody>
                    <a:bodyPr/>
                    <a:lstStyle/>
                    <a:p>
                      <a:pPr marL="0" marR="0" algn="ctr">
                        <a:lnSpc>
                          <a:spcPct val="115000"/>
                        </a:lnSpc>
                        <a:spcBef>
                          <a:spcPts val="0"/>
                        </a:spcBef>
                        <a:spcAft>
                          <a:spcPts val="0"/>
                        </a:spcAft>
                      </a:pPr>
                      <a:r>
                        <a:rPr lang="en-US" sz="1200">
                          <a:effectLst/>
                        </a:rPr>
                        <a:t>Calcium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400mg or more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9938124"/>
                  </a:ext>
                </a:extLst>
              </a:tr>
              <a:tr h="206227">
                <a:tc>
                  <a:txBody>
                    <a:bodyPr/>
                    <a:lstStyle/>
                    <a:p>
                      <a:pPr marL="0" marR="0" algn="ctr">
                        <a:lnSpc>
                          <a:spcPct val="115000"/>
                        </a:lnSpc>
                        <a:spcBef>
                          <a:spcPts val="0"/>
                        </a:spcBef>
                        <a:spcAft>
                          <a:spcPts val="0"/>
                        </a:spcAft>
                      </a:pPr>
                      <a:r>
                        <a:rPr lang="en-US" sz="1200">
                          <a:effectLst/>
                        </a:rPr>
                        <a:t>Sodium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less than 766mg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39669998"/>
                  </a:ext>
                </a:extLst>
              </a:tr>
            </a:tbl>
          </a:graphicData>
        </a:graphic>
      </p:graphicFrame>
    </p:spTree>
    <p:extLst>
      <p:ext uri="{BB962C8B-B14F-4D97-AF65-F5344CB8AC3E}">
        <p14:creationId xmlns:p14="http://schemas.microsoft.com/office/powerpoint/2010/main" val="42464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2739-6029-0982-2FCA-5999DFE12CC4}"/>
              </a:ext>
            </a:extLst>
          </p:cNvPr>
          <p:cNvSpPr>
            <a:spLocks noGrp="1"/>
          </p:cNvSpPr>
          <p:nvPr>
            <p:ph type="title"/>
          </p:nvPr>
        </p:nvSpPr>
        <p:spPr/>
        <p:txBody>
          <a:bodyPr/>
          <a:lstStyle/>
          <a:p>
            <a:r>
              <a:rPr lang="es-ES" dirty="0"/>
              <a:t>La diferencia en las estructuras químicas</a:t>
            </a:r>
            <a:br>
              <a:rPr lang="en-US" sz="3600" dirty="0"/>
            </a:br>
            <a:endParaRPr lang="en-US" dirty="0"/>
          </a:p>
        </p:txBody>
      </p:sp>
      <p:sp>
        <p:nvSpPr>
          <p:cNvPr id="4" name="Text Placeholder 3">
            <a:extLst>
              <a:ext uri="{FF2B5EF4-FFF2-40B4-BE49-F238E27FC236}">
                <a16:creationId xmlns:a16="http://schemas.microsoft.com/office/drawing/2014/main" id="{844A1900-9AF4-8884-4E12-23D1F65A714F}"/>
              </a:ext>
            </a:extLst>
          </p:cNvPr>
          <p:cNvSpPr>
            <a:spLocks noGrp="1"/>
          </p:cNvSpPr>
          <p:nvPr>
            <p:ph type="body" idx="1"/>
          </p:nvPr>
        </p:nvSpPr>
        <p:spPr/>
        <p:txBody>
          <a:bodyPr/>
          <a:lstStyle/>
          <a:p>
            <a:r>
              <a:rPr lang="en-US" dirty="0" err="1"/>
              <a:t>Grasas</a:t>
            </a:r>
            <a:r>
              <a:rPr lang="en-US" dirty="0"/>
              <a:t> </a:t>
            </a:r>
            <a:r>
              <a:rPr lang="en-US" dirty="0" err="1"/>
              <a:t>saturadas</a:t>
            </a:r>
            <a:endParaRPr lang="en-US" dirty="0"/>
          </a:p>
        </p:txBody>
      </p:sp>
      <p:sp>
        <p:nvSpPr>
          <p:cNvPr id="6" name="Text Placeholder 5">
            <a:extLst>
              <a:ext uri="{FF2B5EF4-FFF2-40B4-BE49-F238E27FC236}">
                <a16:creationId xmlns:a16="http://schemas.microsoft.com/office/drawing/2014/main" id="{878E7C6F-6FF1-7EC9-56E8-E1025963AD88}"/>
              </a:ext>
            </a:extLst>
          </p:cNvPr>
          <p:cNvSpPr>
            <a:spLocks noGrp="1"/>
          </p:cNvSpPr>
          <p:nvPr>
            <p:ph type="body" sz="quarter" idx="3"/>
          </p:nvPr>
        </p:nvSpPr>
        <p:spPr/>
        <p:txBody>
          <a:bodyPr/>
          <a:lstStyle/>
          <a:p>
            <a:r>
              <a:rPr lang="en-US" dirty="0" err="1"/>
              <a:t>Grasas</a:t>
            </a:r>
            <a:r>
              <a:rPr lang="en-US" dirty="0"/>
              <a:t> </a:t>
            </a:r>
            <a:r>
              <a:rPr lang="en-US" dirty="0" err="1"/>
              <a:t>insaturadas</a:t>
            </a:r>
            <a:endParaRPr lang="en-US" dirty="0"/>
          </a:p>
        </p:txBody>
      </p:sp>
      <p:pic>
        <p:nvPicPr>
          <p:cNvPr id="8" name="Content Placeholder 7">
            <a:extLst>
              <a:ext uri="{FF2B5EF4-FFF2-40B4-BE49-F238E27FC236}">
                <a16:creationId xmlns:a16="http://schemas.microsoft.com/office/drawing/2014/main" id="{AC8E3BA5-B942-195B-467F-3C2D47A7A6F9}"/>
              </a:ext>
            </a:extLst>
          </p:cNvPr>
          <p:cNvPicPr>
            <a:picLocks noGrp="1" noChangeAspect="1"/>
          </p:cNvPicPr>
          <p:nvPr>
            <p:ph sz="half" idx="2"/>
          </p:nvPr>
        </p:nvPicPr>
        <p:blipFill>
          <a:blip r:embed="rId2"/>
          <a:stretch>
            <a:fillRect/>
          </a:stretch>
        </p:blipFill>
        <p:spPr>
          <a:xfrm>
            <a:off x="608012" y="2198255"/>
            <a:ext cx="4170968" cy="3124200"/>
          </a:xfrm>
          <a:prstGeom prst="rect">
            <a:avLst/>
          </a:prstGeom>
        </p:spPr>
      </p:pic>
      <p:pic>
        <p:nvPicPr>
          <p:cNvPr id="9" name="Picture 8">
            <a:extLst>
              <a:ext uri="{FF2B5EF4-FFF2-40B4-BE49-F238E27FC236}">
                <a16:creationId xmlns:a16="http://schemas.microsoft.com/office/drawing/2014/main" id="{1292D43E-3B3E-B140-6458-91960F520E1E}"/>
              </a:ext>
            </a:extLst>
          </p:cNvPr>
          <p:cNvPicPr>
            <a:picLocks noChangeAspect="1"/>
          </p:cNvPicPr>
          <p:nvPr/>
        </p:nvPicPr>
        <p:blipFill>
          <a:blip r:embed="rId3"/>
          <a:stretch>
            <a:fillRect/>
          </a:stretch>
        </p:blipFill>
        <p:spPr>
          <a:xfrm>
            <a:off x="5637212" y="2198255"/>
            <a:ext cx="4093388" cy="3962400"/>
          </a:xfrm>
          <a:prstGeom prst="rect">
            <a:avLst/>
          </a:prstGeom>
        </p:spPr>
      </p:pic>
    </p:spTree>
    <p:extLst>
      <p:ext uri="{BB962C8B-B14F-4D97-AF65-F5344CB8AC3E}">
        <p14:creationId xmlns:p14="http://schemas.microsoft.com/office/powerpoint/2010/main" val="47354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97F052-FE56-E3CE-8850-DD770B9E64E0}"/>
              </a:ext>
            </a:extLst>
          </p:cNvPr>
          <p:cNvPicPr>
            <a:picLocks noChangeAspect="1"/>
          </p:cNvPicPr>
          <p:nvPr/>
        </p:nvPicPr>
        <p:blipFill>
          <a:blip r:embed="rId3"/>
          <a:stretch>
            <a:fillRect/>
          </a:stretch>
        </p:blipFill>
        <p:spPr>
          <a:xfrm>
            <a:off x="2589212" y="1042765"/>
            <a:ext cx="6453962" cy="4772470"/>
          </a:xfrm>
          <a:prstGeom prst="rect">
            <a:avLst/>
          </a:prstGeom>
        </p:spPr>
      </p:pic>
      <p:pic>
        <p:nvPicPr>
          <p:cNvPr id="10" name="Picture 9">
            <a:extLst>
              <a:ext uri="{FF2B5EF4-FFF2-40B4-BE49-F238E27FC236}">
                <a16:creationId xmlns:a16="http://schemas.microsoft.com/office/drawing/2014/main" id="{1FFC8F36-7FF4-87BD-768E-E5019E4AE417}"/>
              </a:ext>
            </a:extLst>
          </p:cNvPr>
          <p:cNvPicPr>
            <a:picLocks noChangeAspect="1"/>
          </p:cNvPicPr>
          <p:nvPr/>
        </p:nvPicPr>
        <p:blipFill>
          <a:blip r:embed="rId4"/>
          <a:stretch>
            <a:fillRect/>
          </a:stretch>
        </p:blipFill>
        <p:spPr>
          <a:xfrm>
            <a:off x="684212" y="2057400"/>
            <a:ext cx="2286000" cy="2000250"/>
          </a:xfrm>
          <a:prstGeom prst="rect">
            <a:avLst/>
          </a:prstGeom>
        </p:spPr>
      </p:pic>
      <p:pic>
        <p:nvPicPr>
          <p:cNvPr id="11" name="Picture 10">
            <a:extLst>
              <a:ext uri="{FF2B5EF4-FFF2-40B4-BE49-F238E27FC236}">
                <a16:creationId xmlns:a16="http://schemas.microsoft.com/office/drawing/2014/main" id="{A138A179-5BDA-347F-F771-298D1B0D6F5C}"/>
              </a:ext>
            </a:extLst>
          </p:cNvPr>
          <p:cNvPicPr>
            <a:picLocks noChangeAspect="1"/>
          </p:cNvPicPr>
          <p:nvPr/>
        </p:nvPicPr>
        <p:blipFill>
          <a:blip r:embed="rId5"/>
          <a:stretch>
            <a:fillRect/>
          </a:stretch>
        </p:blipFill>
        <p:spPr>
          <a:xfrm>
            <a:off x="8900391" y="2667000"/>
            <a:ext cx="2600325" cy="1762125"/>
          </a:xfrm>
          <a:prstGeom prst="rect">
            <a:avLst/>
          </a:prstGeom>
        </p:spPr>
      </p:pic>
    </p:spTree>
    <p:extLst>
      <p:ext uri="{BB962C8B-B14F-4D97-AF65-F5344CB8AC3E}">
        <p14:creationId xmlns:p14="http://schemas.microsoft.com/office/powerpoint/2010/main" val="19122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4BB8-00E4-4BBC-A134-1E9B6679C185}"/>
              </a:ext>
            </a:extLst>
          </p:cNvPr>
          <p:cNvSpPr>
            <a:spLocks noGrp="1"/>
          </p:cNvSpPr>
          <p:nvPr>
            <p:ph type="title"/>
          </p:nvPr>
        </p:nvSpPr>
        <p:spPr/>
        <p:txBody>
          <a:bodyPr/>
          <a:lstStyle/>
          <a:p>
            <a:r>
              <a:rPr lang="es-ES" dirty="0">
                <a:solidFill>
                  <a:srgbClr val="00B050"/>
                </a:solidFill>
              </a:rPr>
              <a:t>¡Se trata de tomar buenas decisiones!</a:t>
            </a:r>
            <a:endParaRPr lang="en-US" dirty="0"/>
          </a:p>
        </p:txBody>
      </p:sp>
      <p:sp>
        <p:nvSpPr>
          <p:cNvPr id="3" name="Content Placeholder 2">
            <a:extLst>
              <a:ext uri="{FF2B5EF4-FFF2-40B4-BE49-F238E27FC236}">
                <a16:creationId xmlns:a16="http://schemas.microsoft.com/office/drawing/2014/main" id="{3D9F0B7A-C0F5-A2F2-BF6D-1863001C165F}"/>
              </a:ext>
            </a:extLst>
          </p:cNvPr>
          <p:cNvSpPr>
            <a:spLocks noGrp="1"/>
          </p:cNvSpPr>
          <p:nvPr>
            <p:ph idx="1"/>
          </p:nvPr>
        </p:nvSpPr>
        <p:spPr/>
        <p:txBody>
          <a:bodyPr>
            <a:normAutofit fontScale="77500" lnSpcReduction="20000"/>
          </a:bodyPr>
          <a:lstStyle/>
          <a:p>
            <a:r>
              <a:rPr lang="es-ES" dirty="0"/>
              <a:t>Las grasas saturadas elevan los niveles de colesterol en el torrente sanguíneo, lo que aumenta el riesgo de enfermedades cardíacas y están relacionadas con un mayor riesgo de enfermedad de Alzheimer y demencia.
Las grasas trans aumentan el colesterol malo y reducen el colesterol bueno.
LDL = Lipoproteína de baja densidad (colesterol malo)
HDL = Lipoproteína de alta densidad (colesterol bueno)
Triglicéridos = células grasas que circulan en el torrente sanguíneo y se almacenan.
Reemplazar las grasas saturadas con grasas monoinsaturadas en la dieta puede reducir el nivel de colesterol malo y triglicéridos. Las grasas monoinsaturadas de las plantas pueden apoyar la salud del corazón y la regulación del azúcar en la sangre.</a:t>
            </a:r>
            <a:endParaRPr lang="en-US" dirty="0"/>
          </a:p>
        </p:txBody>
      </p:sp>
    </p:spTree>
    <p:extLst>
      <p:ext uri="{BB962C8B-B14F-4D97-AF65-F5344CB8AC3E}">
        <p14:creationId xmlns:p14="http://schemas.microsoft.com/office/powerpoint/2010/main" val="11070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12360A-E338-A20F-CBDC-10790D7C7FC7}"/>
              </a:ext>
            </a:extLst>
          </p:cNvPr>
          <p:cNvPicPr>
            <a:picLocks noChangeAspect="1"/>
          </p:cNvPicPr>
          <p:nvPr/>
        </p:nvPicPr>
        <p:blipFill>
          <a:blip r:embed="rId3"/>
          <a:stretch>
            <a:fillRect/>
          </a:stretch>
        </p:blipFill>
        <p:spPr>
          <a:xfrm>
            <a:off x="36776" y="0"/>
            <a:ext cx="12118448" cy="6858000"/>
          </a:xfrm>
          <a:prstGeom prst="rect">
            <a:avLst/>
          </a:prstGeom>
        </p:spPr>
      </p:pic>
    </p:spTree>
    <p:extLst>
      <p:ext uri="{BB962C8B-B14F-4D97-AF65-F5344CB8AC3E}">
        <p14:creationId xmlns:p14="http://schemas.microsoft.com/office/powerpoint/2010/main" val="425346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FF3C99-D1BA-16E7-8975-DC0582C54B3A}"/>
              </a:ext>
            </a:extLst>
          </p:cNvPr>
          <p:cNvSpPr>
            <a:spLocks noGrp="1"/>
          </p:cNvSpPr>
          <p:nvPr>
            <p:ph sz="half" idx="1"/>
          </p:nvPr>
        </p:nvSpPr>
        <p:spPr>
          <a:xfrm>
            <a:off x="1141412" y="1600200"/>
            <a:ext cx="4875530" cy="4572000"/>
          </a:xfrm>
        </p:spPr>
        <p:txBody>
          <a:bodyPr>
            <a:normAutofit fontScale="92500" lnSpcReduction="10000"/>
          </a:bodyPr>
          <a:lstStyle/>
          <a:p>
            <a:r>
              <a:rPr lang="es-ES" sz="2000" dirty="0"/>
              <a:t>Demasiada grasa puede aumentar el riesgo de enfermedades cardiovasculares.
Limitar la grasa de forma demasiado severa puede conducir a la pérdida de peso y/o a la deficiencia de nutrientes.
La Asociación Americana del Corazón recomienda una meta del 5% al 6% de las calorías diarias provenientes de grasas saturadas.
DRI de Grasa Total 49-86 g 
25-35% del total de kcal 
El DRI de grasas saturadas es de 24 g 
El requisito de 1/3 es de 8 g</a:t>
            </a:r>
            <a:endParaRPr lang="en-US" sz="2000" dirty="0"/>
          </a:p>
        </p:txBody>
      </p:sp>
      <p:pic>
        <p:nvPicPr>
          <p:cNvPr id="4" name="Content Placeholder 3">
            <a:extLst>
              <a:ext uri="{FF2B5EF4-FFF2-40B4-BE49-F238E27FC236}">
                <a16:creationId xmlns:a16="http://schemas.microsoft.com/office/drawing/2014/main" id="{D0ABF8D8-1517-65CB-86E4-63EF0FA5EE2F}"/>
              </a:ext>
            </a:extLst>
          </p:cNvPr>
          <p:cNvPicPr>
            <a:picLocks noGrp="1" noChangeAspect="1"/>
          </p:cNvPicPr>
          <p:nvPr>
            <p:ph sz="half" idx="2"/>
          </p:nvPr>
        </p:nvPicPr>
        <p:blipFill>
          <a:blip r:embed="rId2"/>
          <a:stretch>
            <a:fillRect/>
          </a:stretch>
        </p:blipFill>
        <p:spPr>
          <a:xfrm>
            <a:off x="6475412" y="1594701"/>
            <a:ext cx="4875530" cy="4228156"/>
          </a:xfrm>
          <a:prstGeom prst="rect">
            <a:avLst/>
          </a:prstGeom>
          <a:noFill/>
        </p:spPr>
      </p:pic>
    </p:spTree>
    <p:extLst>
      <p:ext uri="{BB962C8B-B14F-4D97-AF65-F5344CB8AC3E}">
        <p14:creationId xmlns:p14="http://schemas.microsoft.com/office/powerpoint/2010/main" val="16535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DE58-15DB-EB91-0B8D-C0FCECB749B7}"/>
              </a:ext>
            </a:extLst>
          </p:cNvPr>
          <p:cNvSpPr>
            <a:spLocks noGrp="1"/>
          </p:cNvSpPr>
          <p:nvPr>
            <p:ph type="title"/>
          </p:nvPr>
        </p:nvSpPr>
        <p:spPr/>
        <p:txBody>
          <a:bodyPr/>
          <a:lstStyle/>
          <a:p>
            <a:r>
              <a:rPr lang="en-US" dirty="0" err="1"/>
              <a:t>Recomendaciones</a:t>
            </a:r>
            <a:r>
              <a:rPr lang="en-US" dirty="0">
                <a:solidFill>
                  <a:srgbClr val="7030A0"/>
                </a:solidFill>
              </a:rPr>
              <a:t>	</a:t>
            </a:r>
            <a:endParaRPr lang="en-US" dirty="0"/>
          </a:p>
        </p:txBody>
      </p:sp>
      <p:sp>
        <p:nvSpPr>
          <p:cNvPr id="3" name="Content Placeholder 2">
            <a:extLst>
              <a:ext uri="{FF2B5EF4-FFF2-40B4-BE49-F238E27FC236}">
                <a16:creationId xmlns:a16="http://schemas.microsoft.com/office/drawing/2014/main" id="{2BD887CF-AD10-5614-D837-E8AE19ED479D}"/>
              </a:ext>
            </a:extLst>
          </p:cNvPr>
          <p:cNvSpPr>
            <a:spLocks noGrp="1"/>
          </p:cNvSpPr>
          <p:nvPr>
            <p:ph idx="1"/>
          </p:nvPr>
        </p:nvSpPr>
        <p:spPr>
          <a:xfrm>
            <a:off x="1212215" y="1600200"/>
            <a:ext cx="9751060" cy="4572000"/>
          </a:xfrm>
        </p:spPr>
        <p:txBody>
          <a:bodyPr>
            <a:normAutofit fontScale="92500" lnSpcReduction="20000"/>
          </a:bodyPr>
          <a:lstStyle/>
          <a:p>
            <a:r>
              <a:rPr lang="es-ES" dirty="0"/>
              <a:t>Las Guías Alimentarias para los Estadounidenses 2020-2025 recomiendan elegir:
     leche baja en grasa o descremada en lugar de productos lácteos enteros
     carnes magras cortadas en lugar de cortes grasos
     usar aceite de canola o de oliva en lugar de mantequilla o aceite de coco
     Reemplace el queso regular con "aceites" como nueces, semillas o aguacate
(ejemplo: mantequilla de almendras)
     leer las etiquetas de información nutricional</a:t>
            </a:r>
            <a:endParaRPr lang="en-US" dirty="0"/>
          </a:p>
        </p:txBody>
      </p:sp>
      <p:pic>
        <p:nvPicPr>
          <p:cNvPr id="4" name="Picture 3">
            <a:extLst>
              <a:ext uri="{FF2B5EF4-FFF2-40B4-BE49-F238E27FC236}">
                <a16:creationId xmlns:a16="http://schemas.microsoft.com/office/drawing/2014/main" id="{5EE11D69-CE4D-3171-FE85-5B68E1941DFB}"/>
              </a:ext>
            </a:extLst>
          </p:cNvPr>
          <p:cNvPicPr>
            <a:picLocks noChangeAspect="1"/>
          </p:cNvPicPr>
          <p:nvPr/>
        </p:nvPicPr>
        <p:blipFill>
          <a:blip r:embed="rId2"/>
          <a:stretch>
            <a:fillRect/>
          </a:stretch>
        </p:blipFill>
        <p:spPr>
          <a:xfrm>
            <a:off x="8075612" y="337634"/>
            <a:ext cx="1343799" cy="1186366"/>
          </a:xfrm>
          <a:prstGeom prst="rect">
            <a:avLst/>
          </a:prstGeom>
        </p:spPr>
      </p:pic>
    </p:spTree>
    <p:extLst>
      <p:ext uri="{BB962C8B-B14F-4D97-AF65-F5344CB8AC3E}">
        <p14:creationId xmlns:p14="http://schemas.microsoft.com/office/powerpoint/2010/main" val="18799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E6EB8-1FD0-45EE-D398-7F911D59D990}"/>
              </a:ext>
            </a:extLst>
          </p:cNvPr>
          <p:cNvPicPr>
            <a:picLocks noChangeAspect="1"/>
          </p:cNvPicPr>
          <p:nvPr/>
        </p:nvPicPr>
        <p:blipFill>
          <a:blip r:embed="rId3"/>
          <a:stretch>
            <a:fillRect/>
          </a:stretch>
        </p:blipFill>
        <p:spPr>
          <a:xfrm>
            <a:off x="773129" y="127591"/>
            <a:ext cx="3033327" cy="6156251"/>
          </a:xfrm>
          <a:prstGeom prst="rect">
            <a:avLst/>
          </a:prstGeom>
        </p:spPr>
      </p:pic>
      <p:cxnSp>
        <p:nvCxnSpPr>
          <p:cNvPr id="3" name="Straight Arrow Connector 2">
            <a:extLst>
              <a:ext uri="{FF2B5EF4-FFF2-40B4-BE49-F238E27FC236}">
                <a16:creationId xmlns:a16="http://schemas.microsoft.com/office/drawing/2014/main" id="{ED34C980-20CA-4E04-E6F0-D6FA8E19147C}"/>
              </a:ext>
            </a:extLst>
          </p:cNvPr>
          <p:cNvCxnSpPr>
            <a:cxnSpLocks/>
          </p:cNvCxnSpPr>
          <p:nvPr/>
        </p:nvCxnSpPr>
        <p:spPr>
          <a:xfrm flipH="1">
            <a:off x="3934047" y="1275907"/>
            <a:ext cx="2161953" cy="531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130CC8C-5DFA-6D9C-0ABB-8A51D7B3A1B5}"/>
              </a:ext>
            </a:extLst>
          </p:cNvPr>
          <p:cNvSpPr txBox="1"/>
          <p:nvPr/>
        </p:nvSpPr>
        <p:spPr>
          <a:xfrm>
            <a:off x="6153230" y="748605"/>
            <a:ext cx="2289546" cy="923330"/>
          </a:xfrm>
          <a:prstGeom prst="rect">
            <a:avLst/>
          </a:prstGeom>
          <a:noFill/>
          <a:ln w="76200">
            <a:solidFill>
              <a:srgbClr val="00B050"/>
            </a:solidFill>
          </a:ln>
        </p:spPr>
        <p:txBody>
          <a:bodyPr wrap="square" rtlCol="0">
            <a:spAutoFit/>
          </a:bodyPr>
          <a:lstStyle/>
          <a:p>
            <a:pPr algn="ctr"/>
            <a:r>
              <a:rPr lang="es-ES" sz="1800" dirty="0"/>
              <a:t>El 20% o más del valor diario se considera alto</a:t>
            </a:r>
            <a:endParaRPr lang="en-US" sz="1800" dirty="0"/>
          </a:p>
        </p:txBody>
      </p:sp>
      <p:sp>
        <p:nvSpPr>
          <p:cNvPr id="6" name="TextBox 5">
            <a:extLst>
              <a:ext uri="{FF2B5EF4-FFF2-40B4-BE49-F238E27FC236}">
                <a16:creationId xmlns:a16="http://schemas.microsoft.com/office/drawing/2014/main" id="{FA01C688-896B-6431-18AB-A3C28547014B}"/>
              </a:ext>
            </a:extLst>
          </p:cNvPr>
          <p:cNvSpPr txBox="1"/>
          <p:nvPr/>
        </p:nvSpPr>
        <p:spPr>
          <a:xfrm>
            <a:off x="4799012" y="2509883"/>
            <a:ext cx="6096000" cy="1938992"/>
          </a:xfrm>
          <a:prstGeom prst="rect">
            <a:avLst/>
          </a:prstGeom>
          <a:noFill/>
        </p:spPr>
        <p:txBody>
          <a:bodyPr wrap="square">
            <a:spAutoFit/>
          </a:bodyPr>
          <a:lstStyle/>
          <a:p>
            <a:r>
              <a:rPr lang="es-ES" dirty="0"/>
              <a:t>La Administración de Alimentos y Medicamentos (FDA, por sus siglas en inglés) exige que las grasas totales, así como las grasas saturadas y trans se incluyan en las etiquetas de los alimentos</a:t>
            </a:r>
            <a:endParaRPr lang="en-US" dirty="0"/>
          </a:p>
        </p:txBody>
      </p:sp>
      <p:sp>
        <p:nvSpPr>
          <p:cNvPr id="8" name="TextBox 7">
            <a:extLst>
              <a:ext uri="{FF2B5EF4-FFF2-40B4-BE49-F238E27FC236}">
                <a16:creationId xmlns:a16="http://schemas.microsoft.com/office/drawing/2014/main" id="{994F535B-8772-09F0-F632-E665896E0779}"/>
              </a:ext>
            </a:extLst>
          </p:cNvPr>
          <p:cNvSpPr txBox="1"/>
          <p:nvPr/>
        </p:nvSpPr>
        <p:spPr>
          <a:xfrm>
            <a:off x="4037012" y="4724400"/>
            <a:ext cx="6096000" cy="461665"/>
          </a:xfrm>
          <a:prstGeom prst="rect">
            <a:avLst/>
          </a:prstGeom>
          <a:noFill/>
        </p:spPr>
        <p:txBody>
          <a:bodyPr wrap="square">
            <a:spAutoFit/>
          </a:bodyPr>
          <a:lstStyle/>
          <a:p>
            <a:pPr algn="ctr"/>
            <a:r>
              <a:rPr lang="en-US" dirty="0" err="1"/>
              <a:t>Recuerde</a:t>
            </a:r>
            <a:r>
              <a:rPr lang="en-US" dirty="0"/>
              <a:t> leer la </a:t>
            </a:r>
            <a:r>
              <a:rPr lang="en-US" dirty="0" err="1"/>
              <a:t>etiqueta</a:t>
            </a:r>
            <a:r>
              <a:rPr lang="en-US" dirty="0"/>
              <a:t> !!</a:t>
            </a:r>
            <a:endParaRPr lang="en-US" sz="2400" dirty="0"/>
          </a:p>
        </p:txBody>
      </p:sp>
    </p:spTree>
    <p:extLst>
      <p:ext uri="{BB962C8B-B14F-4D97-AF65-F5344CB8AC3E}">
        <p14:creationId xmlns:p14="http://schemas.microsoft.com/office/powerpoint/2010/main" val="333384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E823-8701-8E31-DAE6-D39DA405345C}"/>
              </a:ext>
            </a:extLst>
          </p:cNvPr>
          <p:cNvSpPr>
            <a:spLocks noGrp="1"/>
          </p:cNvSpPr>
          <p:nvPr>
            <p:ph type="title"/>
          </p:nvPr>
        </p:nvSpPr>
        <p:spPr/>
        <p:txBody>
          <a:bodyPr/>
          <a:lstStyle/>
          <a:p>
            <a:r>
              <a:rPr lang="en-US" dirty="0"/>
              <a:t>VITAMINAS Y MINERALES</a:t>
            </a:r>
          </a:p>
        </p:txBody>
      </p:sp>
      <p:pic>
        <p:nvPicPr>
          <p:cNvPr id="5" name="Content Placeholder 4" descr="A group of colorful balls with white letters">
            <a:extLst>
              <a:ext uri="{FF2B5EF4-FFF2-40B4-BE49-F238E27FC236}">
                <a16:creationId xmlns:a16="http://schemas.microsoft.com/office/drawing/2014/main" id="{F9FD06E8-00E6-53F8-4CEB-7C732ED7E35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2612" y="1881187"/>
            <a:ext cx="5943600" cy="3531389"/>
          </a:xfrm>
        </p:spPr>
      </p:pic>
    </p:spTree>
    <p:extLst>
      <p:ext uri="{BB962C8B-B14F-4D97-AF65-F5344CB8AC3E}">
        <p14:creationId xmlns:p14="http://schemas.microsoft.com/office/powerpoint/2010/main" val="11828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57C5-7E9D-7548-916B-4DEEBFB09795}"/>
              </a:ext>
            </a:extLst>
          </p:cNvPr>
          <p:cNvSpPr>
            <a:spLocks noGrp="1"/>
          </p:cNvSpPr>
          <p:nvPr>
            <p:ph type="title"/>
          </p:nvPr>
        </p:nvSpPr>
        <p:spPr/>
        <p:txBody>
          <a:bodyPr/>
          <a:lstStyle/>
          <a:p>
            <a:r>
              <a:rPr lang="en-US" dirty="0" err="1"/>
              <a:t>Vitaminas</a:t>
            </a:r>
            <a:r>
              <a:rPr lang="en-US" dirty="0"/>
              <a:t> y </a:t>
            </a:r>
            <a:r>
              <a:rPr lang="en-US" dirty="0" err="1"/>
              <a:t>minerales</a:t>
            </a:r>
            <a:endParaRPr lang="en-US" dirty="0"/>
          </a:p>
        </p:txBody>
      </p:sp>
      <p:sp>
        <p:nvSpPr>
          <p:cNvPr id="7" name="Content Placeholder 6">
            <a:extLst>
              <a:ext uri="{FF2B5EF4-FFF2-40B4-BE49-F238E27FC236}">
                <a16:creationId xmlns:a16="http://schemas.microsoft.com/office/drawing/2014/main" id="{B54730EA-2CBA-C075-7DAB-644813FB5EC6}"/>
              </a:ext>
            </a:extLst>
          </p:cNvPr>
          <p:cNvSpPr txBox="1">
            <a:spLocks noGrp="1"/>
          </p:cNvSpPr>
          <p:nvPr>
            <p:ph idx="1"/>
          </p:nvPr>
        </p:nvSpPr>
        <p:spPr>
          <a:xfrm>
            <a:off x="1219200" y="1600200"/>
            <a:ext cx="9750425" cy="5543034"/>
          </a:xfrm>
          <a:prstGeom prst="rect">
            <a:avLst/>
          </a:prstGeom>
          <a:noFill/>
        </p:spPr>
        <p:txBody>
          <a:bodyPr wrap="square" rtlCol="0">
            <a:spAutoFit/>
          </a:bodyPr>
          <a:lstStyle/>
          <a:p>
            <a:pPr algn="ctr"/>
            <a:r>
              <a:rPr lang="es-ES" dirty="0"/>
              <a:t>Las vitaminas y los minerales son micronutrientes que se utilizan para llevar a cabo las funciones normales del cuerpo. 
Existen dos tipos de vitaminas:
Vitaminas liposolubles = se disuelven en grasa y se pueden almacenar en el cuerpo
A, D, E, K
Vitaminas solubles en agua = se disuelven en agua antes de que puedan ser absorbidas por el cuerpo y no se pueden almacenar
B y C</a:t>
            </a:r>
            <a:endParaRPr lang="en-US" sz="2800" dirty="0"/>
          </a:p>
        </p:txBody>
      </p:sp>
    </p:spTree>
    <p:extLst>
      <p:ext uri="{BB962C8B-B14F-4D97-AF65-F5344CB8AC3E}">
        <p14:creationId xmlns:p14="http://schemas.microsoft.com/office/powerpoint/2010/main" val="13007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CAA1-6983-F4EA-5FE8-A6BA11E5BDE2}"/>
              </a:ext>
            </a:extLst>
          </p:cNvPr>
          <p:cNvSpPr>
            <a:spLocks noGrp="1"/>
          </p:cNvSpPr>
          <p:nvPr>
            <p:ph type="title"/>
          </p:nvPr>
        </p:nvSpPr>
        <p:spPr>
          <a:xfrm>
            <a:off x="1218883" y="152400"/>
            <a:ext cx="9751060" cy="1295400"/>
          </a:xfrm>
        </p:spPr>
        <p:txBody>
          <a:bodyPr anchor="b">
            <a:normAutofit/>
          </a:bodyPr>
          <a:lstStyle/>
          <a:p>
            <a:pPr algn="ctr"/>
            <a:r>
              <a:rPr lang="en-US" dirty="0" err="1"/>
              <a:t>Minerales</a:t>
            </a:r>
            <a:endParaRPr lang="en-US" dirty="0"/>
          </a:p>
        </p:txBody>
      </p:sp>
      <p:graphicFrame>
        <p:nvGraphicFramePr>
          <p:cNvPr id="17" name="Content Placeholder 2">
            <a:extLst>
              <a:ext uri="{FF2B5EF4-FFF2-40B4-BE49-F238E27FC236}">
                <a16:creationId xmlns:a16="http://schemas.microsoft.com/office/drawing/2014/main" id="{511F830A-715E-A441-4A0D-084F8E55C3E1}"/>
              </a:ext>
            </a:extLst>
          </p:cNvPr>
          <p:cNvGraphicFramePr>
            <a:graphicFrameLocks noGrp="1"/>
          </p:cNvGraphicFramePr>
          <p:nvPr>
            <p:ph idx="1"/>
            <p:extLst>
              <p:ext uri="{D42A27DB-BD31-4B8C-83A1-F6EECF244321}">
                <p14:modId xmlns:p14="http://schemas.microsoft.com/office/powerpoint/2010/main" val="4279501790"/>
              </p:ext>
            </p:extLst>
          </p:nvPr>
        </p:nvGraphicFramePr>
        <p:xfrm>
          <a:off x="1218883" y="1600200"/>
          <a:ext cx="975106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a:extLst>
              <a:ext uri="{FF2B5EF4-FFF2-40B4-BE49-F238E27FC236}">
                <a16:creationId xmlns:a16="http://schemas.microsoft.com/office/drawing/2014/main" id="{DEAFECE6-7518-03D6-25B8-3EED786EA38D}"/>
              </a:ext>
            </a:extLst>
          </p:cNvPr>
          <p:cNvPicPr>
            <a:picLocks noChangeAspect="1"/>
          </p:cNvPicPr>
          <p:nvPr/>
        </p:nvPicPr>
        <p:blipFill>
          <a:blip r:embed="rId7"/>
          <a:stretch>
            <a:fillRect/>
          </a:stretch>
        </p:blipFill>
        <p:spPr>
          <a:xfrm>
            <a:off x="8913812" y="117764"/>
            <a:ext cx="2590047" cy="1552575"/>
          </a:xfrm>
          <a:prstGeom prst="rect">
            <a:avLst/>
          </a:prstGeom>
        </p:spPr>
      </p:pic>
    </p:spTree>
    <p:extLst>
      <p:ext uri="{BB962C8B-B14F-4D97-AF65-F5344CB8AC3E}">
        <p14:creationId xmlns:p14="http://schemas.microsoft.com/office/powerpoint/2010/main" val="12584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a4f35948-e619-41b3-aa29-22878b09cfd2"/>
    <ds:schemaRef ds:uri="http://www.w3.org/XML/1998/namespace"/>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40262f94-9f35-4ac3-9a90-690165a166b7"/>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11435</TotalTime>
  <Words>6484</Words>
  <Application>Microsoft Office PowerPoint</Application>
  <PresentationFormat>Custom</PresentationFormat>
  <Paragraphs>414</Paragraphs>
  <Slides>113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113</vt:i4>
      </vt:variant>
    </vt:vector>
  </HeadingPairs>
  <TitlesOfParts>
    <vt:vector size="121" baseType="lpstr">
      <vt:lpstr>Arial</vt:lpstr>
      <vt:lpstr>Calibri</vt:lpstr>
      <vt:lpstr>Constantia</vt:lpstr>
      <vt:lpstr>Helvetica</vt:lpstr>
      <vt:lpstr>Montserrat</vt:lpstr>
      <vt:lpstr>Times New Roman</vt:lpstr>
      <vt:lpstr>Wingdings</vt:lpstr>
      <vt:lpstr>Cooking 16x9</vt:lpstr>
      <vt:lpstr>Planificación del menú y requisitos nutricionales Actualizado en octubre de 2023</vt:lpstr>
      <vt:lpstr>OBJETIVOS</vt:lpstr>
      <vt:lpstr>Programa de Servicios de Nutrición</vt:lpstr>
      <vt:lpstr>Propósito del Programa de Servicios de Nutrición </vt:lpstr>
      <vt:lpstr>Ingesta Dietética de Referencia (DRI's)</vt:lpstr>
      <vt:lpstr>DRI's</vt:lpstr>
      <vt:lpstr>MENU DRI's (Ingesta Dietética de Referencia)</vt:lpstr>
      <vt:lpstr>Requerimientos nutricionales: Desayuno</vt:lpstr>
      <vt:lpstr>Requerimientos nutricionales: Almuerzo</vt:lpstr>
      <vt:lpstr>Planificación del menú</vt:lpstr>
      <vt:lpstr>Menús Especiales</vt:lpstr>
      <vt:lpstr>Dietas terapéuticas</vt:lpstr>
      <vt:lpstr>Preparación, temperatura y almacenamiento de alimentos</vt:lpstr>
      <vt:lpstr>Envío de menús</vt:lpstr>
      <vt:lpstr>Otros recordatorios</vt:lpstr>
      <vt:lpstr>Recordatorios continuados</vt:lpstr>
      <vt:lpstr>Abreviaturas en los menús:</vt:lpstr>
      <vt:lpstr>REQUISITOS DEL MENÚ</vt:lpstr>
      <vt:lpstr>Los menús de almuerzo deben seguir el siguiente patrón de comidas:</vt:lpstr>
      <vt:lpstr>1 onza de carne/proteína equivale a lo siguiente:  o Alternativa</vt:lpstr>
      <vt:lpstr>Verduras</vt:lpstr>
      <vt:lpstr>Verduras de color verde oscuro (frescas, congeladas, enlatadas)</vt:lpstr>
      <vt:lpstr>Verduras rojas y naranjas (frescas, congeladas y enlatadas)</vt:lpstr>
      <vt:lpstr>Verduras azules y moradas</vt:lpstr>
      <vt:lpstr>Verduras blancas y marrones</vt:lpstr>
      <vt:lpstr>Verduras con almidón (frescas congeladas, enlatadas)</vt:lpstr>
      <vt:lpstr>Otras verduras (sin almidón) (frescas, congeladas, enlatadas)</vt:lpstr>
      <vt:lpstr>Frutas (frescas, congeladas, enlatadas, secas)</vt:lpstr>
      <vt:lpstr>Panes o alternativas Una o más porciones de pan (se desea un grano entero, enriquecido o se permite una alternativa de pan)</vt:lpstr>
      <vt:lpstr>Leche</vt:lpstr>
      <vt:lpstr>Postres: Opcional</vt:lpstr>
      <vt:lpstr>Aceites y grasas</vt:lpstr>
      <vt:lpstr>Resumen del patrón de comidas diarias para el almuerzo</vt:lpstr>
      <vt:lpstr>Patrón de comida de desayuno</vt:lpstr>
      <vt:lpstr>Resumen del patrón de comidas del desayuno</vt:lpstr>
      <vt:lpstr>Menús online homologados</vt:lpstr>
      <vt:lpstr>Sección 2: Nutrientes del menú</vt:lpstr>
      <vt:lpstr>CARBOHIDRATOS </vt:lpstr>
      <vt:lpstr>Carbohidratos</vt:lpstr>
      <vt:lpstr>Tipos de Carbohidratos-Simples</vt:lpstr>
      <vt:lpstr>Carbohidratos complejos</vt:lpstr>
      <vt:lpstr>Fuentes de Hidratos de Carbono</vt:lpstr>
      <vt:lpstr>PowerPoint Presentation</vt:lpstr>
      <vt:lpstr>Azúcares añadidos comunes</vt:lpstr>
      <vt:lpstr>Hidratos de carbono para su información</vt:lpstr>
      <vt:lpstr>Fiber </vt:lpstr>
      <vt:lpstr>¿Qué es la fibra?</vt:lpstr>
      <vt:lpstr>Partes de un grano</vt:lpstr>
      <vt:lpstr>PowerPoint Presentation</vt:lpstr>
      <vt:lpstr>PowerPoint Presentation</vt:lpstr>
      <vt:lpstr>PowerPoint Presentation</vt:lpstr>
      <vt:lpstr>Fibra insoluble (2</vt:lpstr>
      <vt:lpstr>Fibra soluble (2)</vt:lpstr>
      <vt:lpstr>Recomendaciones de fibra</vt:lpstr>
      <vt:lpstr>Beneficios para la salud de la fibra (2)</vt:lpstr>
      <vt:lpstr>Alimentos refinados o procesados (2)</vt:lpstr>
      <vt:lpstr>Fuentes de fibra adicionales</vt:lpstr>
      <vt:lpstr>Sugerencias sobre cómo aumentar la fibra (2)</vt:lpstr>
      <vt:lpstr>Empieza el día con buen pie</vt:lpstr>
      <vt:lpstr>Aumentar el volumen de los productos horneados</vt:lpstr>
      <vt:lpstr>Apóyate en las verduras</vt:lpstr>
      <vt:lpstr>Come más frutas y verduras</vt:lpstr>
      <vt:lpstr>Suplementos de fibra</vt:lpstr>
      <vt:lpstr>Precaución con la fibra</vt:lpstr>
      <vt:lpstr>Ejemplos de etiquetas de alimentos</vt:lpstr>
      <vt:lpstr>PowerPoint Presentation</vt:lpstr>
      <vt:lpstr>PowerPoint Presentation</vt:lpstr>
      <vt:lpstr>Sodio</vt:lpstr>
      <vt:lpstr>Sodium Requirements</vt:lpstr>
      <vt:lpstr>El papel del sodio en el cuerpo:</vt:lpstr>
      <vt:lpstr>Sodio y Riñones (4):</vt:lpstr>
      <vt:lpstr>Dónde se encuentra el sodio:</vt:lpstr>
      <vt:lpstr>La sal también se encuentra de forma natural en los alimentos:</vt:lpstr>
      <vt:lpstr>Sodio en la etiqueta de un alimento</vt:lpstr>
      <vt:lpstr>Otros nombres de la sal (4)</vt:lpstr>
      <vt:lpstr>Jerga de sodio (3)</vt:lpstr>
      <vt:lpstr>Cómo reducir el consumo de sodio (4)</vt:lpstr>
      <vt:lpstr>Come más alimentos frescos</vt:lpstr>
      <vt:lpstr>Elige productos bajos en sodio</vt:lpstr>
      <vt:lpstr>Comer en casa</vt:lpstr>
      <vt:lpstr>Retire la sal de las recetas siempre que sea posible.</vt:lpstr>
      <vt:lpstr>Reemplace la sal con hierbas, especias y otros saborizantes</vt:lpstr>
      <vt:lpstr>Ten cuidado con los condimentos</vt:lpstr>
      <vt:lpstr>Tómate tu tiempo para usar menos sal</vt:lpstr>
      <vt:lpstr>Recursos: disponibles en el sitio web de NM-AAA</vt:lpstr>
      <vt:lpstr>PowerPoint Presentation</vt:lpstr>
      <vt:lpstr>DATOS SOBRE LA GRASA</vt:lpstr>
      <vt:lpstr>Hablemos de los tipos de grasa</vt:lpstr>
      <vt:lpstr>Y coma más de estos</vt:lpstr>
      <vt:lpstr>La diferencia en las estructuras químicas </vt:lpstr>
      <vt:lpstr>PowerPoint Presentation</vt:lpstr>
      <vt:lpstr>¡Se trata de tomar buenas decisiones!</vt:lpstr>
      <vt:lpstr>PowerPoint Presentation</vt:lpstr>
      <vt:lpstr>PowerPoint Presentation</vt:lpstr>
      <vt:lpstr>Recomendaciones </vt:lpstr>
      <vt:lpstr>PowerPoint Presentation</vt:lpstr>
      <vt:lpstr>VITAMINAS Y MINERALES</vt:lpstr>
      <vt:lpstr>Vitaminas y minerales</vt:lpstr>
      <vt:lpstr>Minerales</vt:lpstr>
      <vt:lpstr>Vitamina A</vt:lpstr>
      <vt:lpstr>Vitamina C</vt:lpstr>
      <vt:lpstr>Vitamina B12</vt:lpstr>
      <vt:lpstr>Calcio</vt:lpstr>
      <vt:lpstr>Hierro</vt:lpstr>
      <vt:lpstr>Tiamina (B1)</vt:lpstr>
      <vt:lpstr>Niacina (B3)</vt:lpstr>
      <vt:lpstr>Riboflavina (B2)</vt:lpstr>
      <vt:lpstr>Fósforo</vt:lpstr>
      <vt:lpstr>Referencias</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 PLANNING</dc:title>
  <dc:creator>Constance Rudnicki</dc:creator>
  <cp:lastModifiedBy>Constance Rudnicki</cp:lastModifiedBy>
  <cp:revision>49</cp:revision>
  <dcterms:created xsi:type="dcterms:W3CDTF">2022-12-09T17:58:22Z</dcterms:created>
  <dcterms:modified xsi:type="dcterms:W3CDTF">2023-10-07T15:18:32Z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