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69"/>
  </p:notesMasterIdLst>
  <p:sldIdLst>
    <p:sldId id="256" r:id="rId5"/>
    <p:sldId id="279" r:id="rId6"/>
    <p:sldId id="284" r:id="rId7"/>
    <p:sldId id="278" r:id="rId8"/>
    <p:sldId id="261" r:id="rId9"/>
    <p:sldId id="257" r:id="rId10"/>
    <p:sldId id="275" r:id="rId11"/>
    <p:sldId id="260" r:id="rId12"/>
    <p:sldId id="280" r:id="rId13"/>
    <p:sldId id="281" r:id="rId14"/>
    <p:sldId id="276" r:id="rId15"/>
    <p:sldId id="270" r:id="rId16"/>
    <p:sldId id="271" r:id="rId17"/>
    <p:sldId id="318" r:id="rId18"/>
    <p:sldId id="319" r:id="rId19"/>
    <p:sldId id="321" r:id="rId20"/>
    <p:sldId id="322" r:id="rId21"/>
    <p:sldId id="323" r:id="rId22"/>
    <p:sldId id="272" r:id="rId23"/>
    <p:sldId id="273" r:id="rId24"/>
    <p:sldId id="274" r:id="rId25"/>
    <p:sldId id="320" r:id="rId26"/>
    <p:sldId id="283" r:id="rId27"/>
    <p:sldId id="258" r:id="rId28"/>
    <p:sldId id="308" r:id="rId29"/>
    <p:sldId id="285" r:id="rId30"/>
    <p:sldId id="297" r:id="rId31"/>
    <p:sldId id="291" r:id="rId32"/>
    <p:sldId id="286" r:id="rId33"/>
    <p:sldId id="288" r:id="rId34"/>
    <p:sldId id="266" r:id="rId35"/>
    <p:sldId id="293" r:id="rId36"/>
    <p:sldId id="294" r:id="rId37"/>
    <p:sldId id="267" r:id="rId38"/>
    <p:sldId id="289" r:id="rId39"/>
    <p:sldId id="290" r:id="rId40"/>
    <p:sldId id="287" r:id="rId41"/>
    <p:sldId id="298" r:id="rId42"/>
    <p:sldId id="299" r:id="rId43"/>
    <p:sldId id="309" r:id="rId44"/>
    <p:sldId id="300" r:id="rId45"/>
    <p:sldId id="301" r:id="rId46"/>
    <p:sldId id="262" r:id="rId47"/>
    <p:sldId id="302" r:id="rId48"/>
    <p:sldId id="259" r:id="rId49"/>
    <p:sldId id="268" r:id="rId50"/>
    <p:sldId id="295" r:id="rId51"/>
    <p:sldId id="296" r:id="rId52"/>
    <p:sldId id="264" r:id="rId53"/>
    <p:sldId id="304" r:id="rId54"/>
    <p:sldId id="305" r:id="rId55"/>
    <p:sldId id="306" r:id="rId56"/>
    <p:sldId id="307" r:id="rId57"/>
    <p:sldId id="303" r:id="rId58"/>
    <p:sldId id="310" r:id="rId59"/>
    <p:sldId id="282" r:id="rId60"/>
    <p:sldId id="265" r:id="rId61"/>
    <p:sldId id="311" r:id="rId62"/>
    <p:sldId id="312" r:id="rId63"/>
    <p:sldId id="313" r:id="rId64"/>
    <p:sldId id="314" r:id="rId65"/>
    <p:sldId id="315" r:id="rId66"/>
    <p:sldId id="316" r:id="rId67"/>
    <p:sldId id="317"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2F36A-A6DF-4381-B160-7815087FABDE}" v="32" dt="2024-02-20T12:54:07.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27.png"/><Relationship Id="rId4" Type="http://schemas.openxmlformats.org/officeDocument/2006/relationships/image" Target="../media/image59.svg"/></Relationships>
</file>

<file path=ppt/diagrams/_rels/data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27.png"/><Relationship Id="rId4" Type="http://schemas.openxmlformats.org/officeDocument/2006/relationships/image" Target="../media/image5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A5942-557E-4609-8F17-C5A00BC198A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AC328F1-44DE-4CA3-BBA3-A66D81809AC5}">
      <dgm:prSet/>
      <dgm:spPr/>
      <dgm:t>
        <a:bodyPr/>
        <a:lstStyle/>
        <a:p>
          <a:r>
            <a:rPr lang="en-US"/>
            <a:t>Infants</a:t>
          </a:r>
        </a:p>
      </dgm:t>
    </dgm:pt>
    <dgm:pt modelId="{55B73608-652F-446F-9E4C-5DD848368DB0}" type="parTrans" cxnId="{8F6D3B54-1067-41F3-9A08-B322F57E30DD}">
      <dgm:prSet/>
      <dgm:spPr/>
      <dgm:t>
        <a:bodyPr/>
        <a:lstStyle/>
        <a:p>
          <a:endParaRPr lang="en-US"/>
        </a:p>
      </dgm:t>
    </dgm:pt>
    <dgm:pt modelId="{A4421565-7B75-4EC2-9181-6618949851CF}" type="sibTrans" cxnId="{8F6D3B54-1067-41F3-9A08-B322F57E30DD}">
      <dgm:prSet/>
      <dgm:spPr/>
      <dgm:t>
        <a:bodyPr/>
        <a:lstStyle/>
        <a:p>
          <a:endParaRPr lang="en-US"/>
        </a:p>
      </dgm:t>
    </dgm:pt>
    <dgm:pt modelId="{90DF6AE0-3931-4433-B1DF-CECCE97FFACB}">
      <dgm:prSet/>
      <dgm:spPr/>
      <dgm:t>
        <a:bodyPr/>
        <a:lstStyle/>
        <a:p>
          <a:r>
            <a:rPr lang="en-US"/>
            <a:t>Preschool age children</a:t>
          </a:r>
        </a:p>
      </dgm:t>
    </dgm:pt>
    <dgm:pt modelId="{768FA539-D2AA-4022-9725-CC49504B1BB2}" type="parTrans" cxnId="{4F30152E-E8C9-44F5-9504-330380B53822}">
      <dgm:prSet/>
      <dgm:spPr/>
      <dgm:t>
        <a:bodyPr/>
        <a:lstStyle/>
        <a:p>
          <a:endParaRPr lang="en-US"/>
        </a:p>
      </dgm:t>
    </dgm:pt>
    <dgm:pt modelId="{CF6A91A5-990A-42E3-B9D6-37AF154DA578}" type="sibTrans" cxnId="{4F30152E-E8C9-44F5-9504-330380B53822}">
      <dgm:prSet/>
      <dgm:spPr/>
      <dgm:t>
        <a:bodyPr/>
        <a:lstStyle/>
        <a:p>
          <a:endParaRPr lang="en-US"/>
        </a:p>
      </dgm:t>
    </dgm:pt>
    <dgm:pt modelId="{EA42C4DD-ECDD-41CA-B4B6-8BC853C0A006}">
      <dgm:prSet/>
      <dgm:spPr/>
      <dgm:t>
        <a:bodyPr/>
        <a:lstStyle/>
        <a:p>
          <a:r>
            <a:rPr lang="en-US"/>
            <a:t>Pregnant women</a:t>
          </a:r>
        </a:p>
      </dgm:t>
    </dgm:pt>
    <dgm:pt modelId="{CDE45408-F47F-43FE-8812-D5F30D055534}" type="parTrans" cxnId="{86088718-8A50-431D-8FEF-20CB27FCA714}">
      <dgm:prSet/>
      <dgm:spPr/>
      <dgm:t>
        <a:bodyPr/>
        <a:lstStyle/>
        <a:p>
          <a:endParaRPr lang="en-US"/>
        </a:p>
      </dgm:t>
    </dgm:pt>
    <dgm:pt modelId="{5BE0089A-BB2C-4719-A0D0-020FA8779E57}" type="sibTrans" cxnId="{86088718-8A50-431D-8FEF-20CB27FCA714}">
      <dgm:prSet/>
      <dgm:spPr/>
      <dgm:t>
        <a:bodyPr/>
        <a:lstStyle/>
        <a:p>
          <a:endParaRPr lang="en-US"/>
        </a:p>
      </dgm:t>
    </dgm:pt>
    <dgm:pt modelId="{632D5E23-EFA3-4EFA-8652-3F82390459AB}">
      <dgm:prSet/>
      <dgm:spPr/>
      <dgm:t>
        <a:bodyPr/>
        <a:lstStyle/>
        <a:p>
          <a:r>
            <a:rPr lang="en-US"/>
            <a:t>Older adults</a:t>
          </a:r>
        </a:p>
      </dgm:t>
    </dgm:pt>
    <dgm:pt modelId="{BACB17C8-A454-4010-94E3-D79D82DC7787}" type="parTrans" cxnId="{5716D821-EFCB-46C3-AD51-EA129B2AEE75}">
      <dgm:prSet/>
      <dgm:spPr/>
      <dgm:t>
        <a:bodyPr/>
        <a:lstStyle/>
        <a:p>
          <a:endParaRPr lang="en-US"/>
        </a:p>
      </dgm:t>
    </dgm:pt>
    <dgm:pt modelId="{DBB9DA5F-267D-45DA-A8A2-3C53795A4D65}" type="sibTrans" cxnId="{5716D821-EFCB-46C3-AD51-EA129B2AEE75}">
      <dgm:prSet/>
      <dgm:spPr/>
      <dgm:t>
        <a:bodyPr/>
        <a:lstStyle/>
        <a:p>
          <a:endParaRPr lang="en-US"/>
        </a:p>
      </dgm:t>
    </dgm:pt>
    <dgm:pt modelId="{FA40A806-4738-4D2F-BD7D-1C7EB91CFAFB}">
      <dgm:prSet/>
      <dgm:spPr/>
      <dgm:t>
        <a:bodyPr/>
        <a:lstStyle/>
        <a:p>
          <a:r>
            <a:rPr lang="en-US"/>
            <a:t>People taking medications</a:t>
          </a:r>
        </a:p>
      </dgm:t>
    </dgm:pt>
    <dgm:pt modelId="{26995F63-C0EA-4B4F-B594-278AC5C3CC49}" type="parTrans" cxnId="{F3EA0626-75EB-4DBD-8C9E-2CDEBD2F0729}">
      <dgm:prSet/>
      <dgm:spPr/>
      <dgm:t>
        <a:bodyPr/>
        <a:lstStyle/>
        <a:p>
          <a:endParaRPr lang="en-US"/>
        </a:p>
      </dgm:t>
    </dgm:pt>
    <dgm:pt modelId="{01886344-6B58-4F0D-B472-8568A1304860}" type="sibTrans" cxnId="{F3EA0626-75EB-4DBD-8C9E-2CDEBD2F0729}">
      <dgm:prSet/>
      <dgm:spPr/>
      <dgm:t>
        <a:bodyPr/>
        <a:lstStyle/>
        <a:p>
          <a:endParaRPr lang="en-US"/>
        </a:p>
      </dgm:t>
    </dgm:pt>
    <dgm:pt modelId="{0AFCDB0C-0E78-4AA4-A278-D374AD6435B0}">
      <dgm:prSet/>
      <dgm:spPr/>
      <dgm:t>
        <a:bodyPr/>
        <a:lstStyle/>
        <a:p>
          <a:r>
            <a:rPr lang="en-US"/>
            <a:t>People who are ill</a:t>
          </a:r>
        </a:p>
      </dgm:t>
    </dgm:pt>
    <dgm:pt modelId="{6030B046-D7D0-42B2-BF07-3BD640B4A016}" type="parTrans" cxnId="{C69B9299-1C56-41AC-BEE8-95D49A532454}">
      <dgm:prSet/>
      <dgm:spPr/>
      <dgm:t>
        <a:bodyPr/>
        <a:lstStyle/>
        <a:p>
          <a:endParaRPr lang="en-US"/>
        </a:p>
      </dgm:t>
    </dgm:pt>
    <dgm:pt modelId="{E3A167D6-7AAB-438E-A54B-EC8A05DC9165}" type="sibTrans" cxnId="{C69B9299-1C56-41AC-BEE8-95D49A532454}">
      <dgm:prSet/>
      <dgm:spPr/>
      <dgm:t>
        <a:bodyPr/>
        <a:lstStyle/>
        <a:p>
          <a:endParaRPr lang="en-US"/>
        </a:p>
      </dgm:t>
    </dgm:pt>
    <dgm:pt modelId="{0504002F-1226-4BD1-927A-56E535A928A3}" type="pres">
      <dgm:prSet presAssocID="{1FCA5942-557E-4609-8F17-C5A00BC198A0}" presName="linear" presStyleCnt="0">
        <dgm:presLayoutVars>
          <dgm:animLvl val="lvl"/>
          <dgm:resizeHandles val="exact"/>
        </dgm:presLayoutVars>
      </dgm:prSet>
      <dgm:spPr/>
    </dgm:pt>
    <dgm:pt modelId="{A22FA7CB-795B-4293-AEBC-00919236ABCC}" type="pres">
      <dgm:prSet presAssocID="{3AC328F1-44DE-4CA3-BBA3-A66D81809AC5}" presName="parentText" presStyleLbl="node1" presStyleIdx="0" presStyleCnt="6">
        <dgm:presLayoutVars>
          <dgm:chMax val="0"/>
          <dgm:bulletEnabled val="1"/>
        </dgm:presLayoutVars>
      </dgm:prSet>
      <dgm:spPr/>
    </dgm:pt>
    <dgm:pt modelId="{99E6CA4C-C914-4DF3-9A48-7E4F756051F7}" type="pres">
      <dgm:prSet presAssocID="{A4421565-7B75-4EC2-9181-6618949851CF}" presName="spacer" presStyleCnt="0"/>
      <dgm:spPr/>
    </dgm:pt>
    <dgm:pt modelId="{62D27B10-525F-46C2-887A-986B5D0C5A42}" type="pres">
      <dgm:prSet presAssocID="{90DF6AE0-3931-4433-B1DF-CECCE97FFACB}" presName="parentText" presStyleLbl="node1" presStyleIdx="1" presStyleCnt="6">
        <dgm:presLayoutVars>
          <dgm:chMax val="0"/>
          <dgm:bulletEnabled val="1"/>
        </dgm:presLayoutVars>
      </dgm:prSet>
      <dgm:spPr/>
    </dgm:pt>
    <dgm:pt modelId="{DABAFE3B-D639-46B6-85D9-16DCB6E03BE7}" type="pres">
      <dgm:prSet presAssocID="{CF6A91A5-990A-42E3-B9D6-37AF154DA578}" presName="spacer" presStyleCnt="0"/>
      <dgm:spPr/>
    </dgm:pt>
    <dgm:pt modelId="{0D2E14DA-8789-4C05-AC0B-AC756E360AD5}" type="pres">
      <dgm:prSet presAssocID="{EA42C4DD-ECDD-41CA-B4B6-8BC853C0A006}" presName="parentText" presStyleLbl="node1" presStyleIdx="2" presStyleCnt="6">
        <dgm:presLayoutVars>
          <dgm:chMax val="0"/>
          <dgm:bulletEnabled val="1"/>
        </dgm:presLayoutVars>
      </dgm:prSet>
      <dgm:spPr/>
    </dgm:pt>
    <dgm:pt modelId="{C4349FA3-1953-487A-B529-7BC774402033}" type="pres">
      <dgm:prSet presAssocID="{5BE0089A-BB2C-4719-A0D0-020FA8779E57}" presName="spacer" presStyleCnt="0"/>
      <dgm:spPr/>
    </dgm:pt>
    <dgm:pt modelId="{E0995AE1-597F-4AA4-9945-4140F47287A2}" type="pres">
      <dgm:prSet presAssocID="{632D5E23-EFA3-4EFA-8652-3F82390459AB}" presName="parentText" presStyleLbl="node1" presStyleIdx="3" presStyleCnt="6">
        <dgm:presLayoutVars>
          <dgm:chMax val="0"/>
          <dgm:bulletEnabled val="1"/>
        </dgm:presLayoutVars>
      </dgm:prSet>
      <dgm:spPr/>
    </dgm:pt>
    <dgm:pt modelId="{98503A59-D394-4D16-BF9E-807238E1E57D}" type="pres">
      <dgm:prSet presAssocID="{DBB9DA5F-267D-45DA-A8A2-3C53795A4D65}" presName="spacer" presStyleCnt="0"/>
      <dgm:spPr/>
    </dgm:pt>
    <dgm:pt modelId="{7F4F0262-AA7C-4C23-A881-FCEBDCA18086}" type="pres">
      <dgm:prSet presAssocID="{FA40A806-4738-4D2F-BD7D-1C7EB91CFAFB}" presName="parentText" presStyleLbl="node1" presStyleIdx="4" presStyleCnt="6">
        <dgm:presLayoutVars>
          <dgm:chMax val="0"/>
          <dgm:bulletEnabled val="1"/>
        </dgm:presLayoutVars>
      </dgm:prSet>
      <dgm:spPr/>
    </dgm:pt>
    <dgm:pt modelId="{AFC83863-A74A-462E-9709-75B919883971}" type="pres">
      <dgm:prSet presAssocID="{01886344-6B58-4F0D-B472-8568A1304860}" presName="spacer" presStyleCnt="0"/>
      <dgm:spPr/>
    </dgm:pt>
    <dgm:pt modelId="{ABEB3293-62EE-469A-9690-AE4EF19A6A08}" type="pres">
      <dgm:prSet presAssocID="{0AFCDB0C-0E78-4AA4-A278-D374AD6435B0}" presName="parentText" presStyleLbl="node1" presStyleIdx="5" presStyleCnt="6">
        <dgm:presLayoutVars>
          <dgm:chMax val="0"/>
          <dgm:bulletEnabled val="1"/>
        </dgm:presLayoutVars>
      </dgm:prSet>
      <dgm:spPr/>
    </dgm:pt>
  </dgm:ptLst>
  <dgm:cxnLst>
    <dgm:cxn modelId="{86088718-8A50-431D-8FEF-20CB27FCA714}" srcId="{1FCA5942-557E-4609-8F17-C5A00BC198A0}" destId="{EA42C4DD-ECDD-41CA-B4B6-8BC853C0A006}" srcOrd="2" destOrd="0" parTransId="{CDE45408-F47F-43FE-8812-D5F30D055534}" sibTransId="{5BE0089A-BB2C-4719-A0D0-020FA8779E57}"/>
    <dgm:cxn modelId="{5716D821-EFCB-46C3-AD51-EA129B2AEE75}" srcId="{1FCA5942-557E-4609-8F17-C5A00BC198A0}" destId="{632D5E23-EFA3-4EFA-8652-3F82390459AB}" srcOrd="3" destOrd="0" parTransId="{BACB17C8-A454-4010-94E3-D79D82DC7787}" sibTransId="{DBB9DA5F-267D-45DA-A8A2-3C53795A4D65}"/>
    <dgm:cxn modelId="{F3EA0626-75EB-4DBD-8C9E-2CDEBD2F0729}" srcId="{1FCA5942-557E-4609-8F17-C5A00BC198A0}" destId="{FA40A806-4738-4D2F-BD7D-1C7EB91CFAFB}" srcOrd="4" destOrd="0" parTransId="{26995F63-C0EA-4B4F-B594-278AC5C3CC49}" sibTransId="{01886344-6B58-4F0D-B472-8568A1304860}"/>
    <dgm:cxn modelId="{4F30152E-E8C9-44F5-9504-330380B53822}" srcId="{1FCA5942-557E-4609-8F17-C5A00BC198A0}" destId="{90DF6AE0-3931-4433-B1DF-CECCE97FFACB}" srcOrd="1" destOrd="0" parTransId="{768FA539-D2AA-4022-9725-CC49504B1BB2}" sibTransId="{CF6A91A5-990A-42E3-B9D6-37AF154DA578}"/>
    <dgm:cxn modelId="{11452B3D-0076-4712-B197-F6AA1B6D9020}" type="presOf" srcId="{1FCA5942-557E-4609-8F17-C5A00BC198A0}" destId="{0504002F-1226-4BD1-927A-56E535A928A3}" srcOrd="0" destOrd="0" presId="urn:microsoft.com/office/officeart/2005/8/layout/vList2"/>
    <dgm:cxn modelId="{14581F6E-CDCA-4DED-8C81-41C9BA6DB8BB}" type="presOf" srcId="{90DF6AE0-3931-4433-B1DF-CECCE97FFACB}" destId="{62D27B10-525F-46C2-887A-986B5D0C5A42}" srcOrd="0" destOrd="0" presId="urn:microsoft.com/office/officeart/2005/8/layout/vList2"/>
    <dgm:cxn modelId="{521D0052-99DF-4C65-9B0F-2AAC2C0D4E3D}" type="presOf" srcId="{FA40A806-4738-4D2F-BD7D-1C7EB91CFAFB}" destId="{7F4F0262-AA7C-4C23-A881-FCEBDCA18086}" srcOrd="0" destOrd="0" presId="urn:microsoft.com/office/officeart/2005/8/layout/vList2"/>
    <dgm:cxn modelId="{8F6D3B54-1067-41F3-9A08-B322F57E30DD}" srcId="{1FCA5942-557E-4609-8F17-C5A00BC198A0}" destId="{3AC328F1-44DE-4CA3-BBA3-A66D81809AC5}" srcOrd="0" destOrd="0" parTransId="{55B73608-652F-446F-9E4C-5DD848368DB0}" sibTransId="{A4421565-7B75-4EC2-9181-6618949851CF}"/>
    <dgm:cxn modelId="{9AD8087C-BDEA-4EC4-B3BD-CCC3D57D878B}" type="presOf" srcId="{0AFCDB0C-0E78-4AA4-A278-D374AD6435B0}" destId="{ABEB3293-62EE-469A-9690-AE4EF19A6A08}" srcOrd="0" destOrd="0" presId="urn:microsoft.com/office/officeart/2005/8/layout/vList2"/>
    <dgm:cxn modelId="{2A85AD7E-6CA4-45C1-87EE-4AD89D1A0F90}" type="presOf" srcId="{EA42C4DD-ECDD-41CA-B4B6-8BC853C0A006}" destId="{0D2E14DA-8789-4C05-AC0B-AC756E360AD5}" srcOrd="0" destOrd="0" presId="urn:microsoft.com/office/officeart/2005/8/layout/vList2"/>
    <dgm:cxn modelId="{1E5F8D85-779D-4BF1-8030-461A6167A071}" type="presOf" srcId="{3AC328F1-44DE-4CA3-BBA3-A66D81809AC5}" destId="{A22FA7CB-795B-4293-AEBC-00919236ABCC}" srcOrd="0" destOrd="0" presId="urn:microsoft.com/office/officeart/2005/8/layout/vList2"/>
    <dgm:cxn modelId="{24F48289-E910-4BE4-9529-C2ECEAB3BC96}" type="presOf" srcId="{632D5E23-EFA3-4EFA-8652-3F82390459AB}" destId="{E0995AE1-597F-4AA4-9945-4140F47287A2}" srcOrd="0" destOrd="0" presId="urn:microsoft.com/office/officeart/2005/8/layout/vList2"/>
    <dgm:cxn modelId="{C69B9299-1C56-41AC-BEE8-95D49A532454}" srcId="{1FCA5942-557E-4609-8F17-C5A00BC198A0}" destId="{0AFCDB0C-0E78-4AA4-A278-D374AD6435B0}" srcOrd="5" destOrd="0" parTransId="{6030B046-D7D0-42B2-BF07-3BD640B4A016}" sibTransId="{E3A167D6-7AAB-438E-A54B-EC8A05DC9165}"/>
    <dgm:cxn modelId="{B7EB8027-8FD3-4DA5-822A-98FC4B20D49E}" type="presParOf" srcId="{0504002F-1226-4BD1-927A-56E535A928A3}" destId="{A22FA7CB-795B-4293-AEBC-00919236ABCC}" srcOrd="0" destOrd="0" presId="urn:microsoft.com/office/officeart/2005/8/layout/vList2"/>
    <dgm:cxn modelId="{FF27440C-DA90-4272-84BF-FBCCA8098C1F}" type="presParOf" srcId="{0504002F-1226-4BD1-927A-56E535A928A3}" destId="{99E6CA4C-C914-4DF3-9A48-7E4F756051F7}" srcOrd="1" destOrd="0" presId="urn:microsoft.com/office/officeart/2005/8/layout/vList2"/>
    <dgm:cxn modelId="{71989A30-0076-49BC-ABAC-A10FAAFA68BC}" type="presParOf" srcId="{0504002F-1226-4BD1-927A-56E535A928A3}" destId="{62D27B10-525F-46C2-887A-986B5D0C5A42}" srcOrd="2" destOrd="0" presId="urn:microsoft.com/office/officeart/2005/8/layout/vList2"/>
    <dgm:cxn modelId="{E775735F-526E-44F1-A6B2-34CD592F39B4}" type="presParOf" srcId="{0504002F-1226-4BD1-927A-56E535A928A3}" destId="{DABAFE3B-D639-46B6-85D9-16DCB6E03BE7}" srcOrd="3" destOrd="0" presId="urn:microsoft.com/office/officeart/2005/8/layout/vList2"/>
    <dgm:cxn modelId="{2C4FF568-C856-49DF-B551-2F07105F2970}" type="presParOf" srcId="{0504002F-1226-4BD1-927A-56E535A928A3}" destId="{0D2E14DA-8789-4C05-AC0B-AC756E360AD5}" srcOrd="4" destOrd="0" presId="urn:microsoft.com/office/officeart/2005/8/layout/vList2"/>
    <dgm:cxn modelId="{1D5F9159-DEF9-4751-BAD7-3B942925A6C1}" type="presParOf" srcId="{0504002F-1226-4BD1-927A-56E535A928A3}" destId="{C4349FA3-1953-487A-B529-7BC774402033}" srcOrd="5" destOrd="0" presId="urn:microsoft.com/office/officeart/2005/8/layout/vList2"/>
    <dgm:cxn modelId="{441D02F5-3382-464A-BF41-E71437BC8694}" type="presParOf" srcId="{0504002F-1226-4BD1-927A-56E535A928A3}" destId="{E0995AE1-597F-4AA4-9945-4140F47287A2}" srcOrd="6" destOrd="0" presId="urn:microsoft.com/office/officeart/2005/8/layout/vList2"/>
    <dgm:cxn modelId="{957C9379-75F9-4958-8765-75B38C58387E}" type="presParOf" srcId="{0504002F-1226-4BD1-927A-56E535A928A3}" destId="{98503A59-D394-4D16-BF9E-807238E1E57D}" srcOrd="7" destOrd="0" presId="urn:microsoft.com/office/officeart/2005/8/layout/vList2"/>
    <dgm:cxn modelId="{2FD17ACE-DDB7-4EE1-88F4-61FB5123FABA}" type="presParOf" srcId="{0504002F-1226-4BD1-927A-56E535A928A3}" destId="{7F4F0262-AA7C-4C23-A881-FCEBDCA18086}" srcOrd="8" destOrd="0" presId="urn:microsoft.com/office/officeart/2005/8/layout/vList2"/>
    <dgm:cxn modelId="{DCC6AB9A-7264-4A34-97DB-132C9FE294CA}" type="presParOf" srcId="{0504002F-1226-4BD1-927A-56E535A928A3}" destId="{AFC83863-A74A-462E-9709-75B919883971}" srcOrd="9" destOrd="0" presId="urn:microsoft.com/office/officeart/2005/8/layout/vList2"/>
    <dgm:cxn modelId="{FBF1CB73-5D84-4F9E-8889-96E97FFE4464}" type="presParOf" srcId="{0504002F-1226-4BD1-927A-56E535A928A3}" destId="{ABEB3293-62EE-469A-9690-AE4EF19A6A08}"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0E9EB5-D1F9-4956-986C-3C1B27B0629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7920977-EC1C-44F4-AD96-48B5591A9E3B}">
      <dgm:prSet/>
      <dgm:spPr/>
      <dgm:t>
        <a:bodyPr/>
        <a:lstStyle/>
        <a:p>
          <a:r>
            <a:rPr lang="en-US"/>
            <a:t>To keep your seniors safe, focus on these processes:</a:t>
          </a:r>
        </a:p>
      </dgm:t>
    </dgm:pt>
    <dgm:pt modelId="{D6EC20A5-20B6-462F-B4FE-3D07D7051F18}" type="parTrans" cxnId="{78CB6AA0-C94B-449B-8A15-4AFCB389CF69}">
      <dgm:prSet/>
      <dgm:spPr/>
      <dgm:t>
        <a:bodyPr/>
        <a:lstStyle/>
        <a:p>
          <a:endParaRPr lang="en-US"/>
        </a:p>
      </dgm:t>
    </dgm:pt>
    <dgm:pt modelId="{60767182-0D24-46AD-87CB-1CD4B3A54950}" type="sibTrans" cxnId="{78CB6AA0-C94B-449B-8A15-4AFCB389CF69}">
      <dgm:prSet/>
      <dgm:spPr/>
      <dgm:t>
        <a:bodyPr/>
        <a:lstStyle/>
        <a:p>
          <a:endParaRPr lang="en-US"/>
        </a:p>
      </dgm:t>
    </dgm:pt>
    <dgm:pt modelId="{AAB37508-19E8-4F04-AD21-A8EBC859F6DC}">
      <dgm:prSet/>
      <dgm:spPr/>
      <dgm:t>
        <a:bodyPr/>
        <a:lstStyle/>
        <a:p>
          <a:r>
            <a:rPr lang="en-US"/>
            <a:t>Practicing personal hygiene</a:t>
          </a:r>
        </a:p>
      </dgm:t>
    </dgm:pt>
    <dgm:pt modelId="{7DF4A9F8-F8D9-480F-9F16-266DD25FC35B}" type="parTrans" cxnId="{862DE55F-2D50-4AF6-8C42-88D36D962E9E}">
      <dgm:prSet/>
      <dgm:spPr/>
      <dgm:t>
        <a:bodyPr/>
        <a:lstStyle/>
        <a:p>
          <a:endParaRPr lang="en-US"/>
        </a:p>
      </dgm:t>
    </dgm:pt>
    <dgm:pt modelId="{567C05BE-1F23-4EC3-84EA-DBCEA56A6B7C}" type="sibTrans" cxnId="{862DE55F-2D50-4AF6-8C42-88D36D962E9E}">
      <dgm:prSet/>
      <dgm:spPr/>
      <dgm:t>
        <a:bodyPr/>
        <a:lstStyle/>
        <a:p>
          <a:endParaRPr lang="en-US"/>
        </a:p>
      </dgm:t>
    </dgm:pt>
    <dgm:pt modelId="{F0348B9C-B394-4D8B-9F94-0FCDEB15776D}">
      <dgm:prSet/>
      <dgm:spPr/>
      <dgm:t>
        <a:bodyPr/>
        <a:lstStyle/>
        <a:p>
          <a:r>
            <a:rPr lang="en-US"/>
            <a:t>Controlling time and temperature</a:t>
          </a:r>
        </a:p>
      </dgm:t>
    </dgm:pt>
    <dgm:pt modelId="{7DB107EE-6252-447C-AFA0-B4E7B8457F73}" type="parTrans" cxnId="{07229E59-C713-4737-8BBD-672E034D0639}">
      <dgm:prSet/>
      <dgm:spPr/>
      <dgm:t>
        <a:bodyPr/>
        <a:lstStyle/>
        <a:p>
          <a:endParaRPr lang="en-US"/>
        </a:p>
      </dgm:t>
    </dgm:pt>
    <dgm:pt modelId="{2294F20C-F779-4E4E-B3DC-CF015ED1C592}" type="sibTrans" cxnId="{07229E59-C713-4737-8BBD-672E034D0639}">
      <dgm:prSet/>
      <dgm:spPr/>
      <dgm:t>
        <a:bodyPr/>
        <a:lstStyle/>
        <a:p>
          <a:endParaRPr lang="en-US"/>
        </a:p>
      </dgm:t>
    </dgm:pt>
    <dgm:pt modelId="{2B1CDBBD-7599-43D1-83FF-92E5705046B2}">
      <dgm:prSet/>
      <dgm:spPr/>
      <dgm:t>
        <a:bodyPr/>
        <a:lstStyle/>
        <a:p>
          <a:r>
            <a:rPr lang="en-US"/>
            <a:t>Preventing cross-contamination</a:t>
          </a:r>
        </a:p>
      </dgm:t>
    </dgm:pt>
    <dgm:pt modelId="{C049E088-A743-48CD-8874-21EB87D23133}" type="parTrans" cxnId="{7DDFA124-5505-4D40-9297-FDA4CB6049AA}">
      <dgm:prSet/>
      <dgm:spPr/>
      <dgm:t>
        <a:bodyPr/>
        <a:lstStyle/>
        <a:p>
          <a:endParaRPr lang="en-US"/>
        </a:p>
      </dgm:t>
    </dgm:pt>
    <dgm:pt modelId="{5F8BE25B-EA63-4888-98A4-0DD1C511B5E2}" type="sibTrans" cxnId="{7DDFA124-5505-4D40-9297-FDA4CB6049AA}">
      <dgm:prSet/>
      <dgm:spPr/>
      <dgm:t>
        <a:bodyPr/>
        <a:lstStyle/>
        <a:p>
          <a:endParaRPr lang="en-US"/>
        </a:p>
      </dgm:t>
    </dgm:pt>
    <dgm:pt modelId="{0169DEB7-3397-4095-9C6B-CD68FE648F74}">
      <dgm:prSet/>
      <dgm:spPr/>
      <dgm:t>
        <a:bodyPr/>
        <a:lstStyle/>
        <a:p>
          <a:r>
            <a:rPr lang="en-US"/>
            <a:t>Purchasing from approved reputable suppliers</a:t>
          </a:r>
        </a:p>
      </dgm:t>
    </dgm:pt>
    <dgm:pt modelId="{9B2AAC6E-081E-42E7-BC63-E84C310526CB}" type="parTrans" cxnId="{C3E4F318-F88C-4BC8-9DA0-E32BC1CDD5AB}">
      <dgm:prSet/>
      <dgm:spPr/>
      <dgm:t>
        <a:bodyPr/>
        <a:lstStyle/>
        <a:p>
          <a:endParaRPr lang="en-US"/>
        </a:p>
      </dgm:t>
    </dgm:pt>
    <dgm:pt modelId="{7B920582-D68F-456F-865A-A6DC7B599DE0}" type="sibTrans" cxnId="{C3E4F318-F88C-4BC8-9DA0-E32BC1CDD5AB}">
      <dgm:prSet/>
      <dgm:spPr/>
      <dgm:t>
        <a:bodyPr/>
        <a:lstStyle/>
        <a:p>
          <a:endParaRPr lang="en-US"/>
        </a:p>
      </dgm:t>
    </dgm:pt>
    <dgm:pt modelId="{245A8588-E1BD-414C-9D68-DFF268666936}">
      <dgm:prSet/>
      <dgm:spPr/>
      <dgm:t>
        <a:bodyPr/>
        <a:lstStyle/>
        <a:p>
          <a:r>
            <a:rPr lang="en-US"/>
            <a:t>Cleaning and sanitizing</a:t>
          </a:r>
        </a:p>
      </dgm:t>
    </dgm:pt>
    <dgm:pt modelId="{E2EF5699-25B7-4F06-96D2-FEF4B80292D4}" type="parTrans" cxnId="{51BC8A19-4F79-4BFB-AA91-554A3CFE34CB}">
      <dgm:prSet/>
      <dgm:spPr/>
      <dgm:t>
        <a:bodyPr/>
        <a:lstStyle/>
        <a:p>
          <a:endParaRPr lang="en-US"/>
        </a:p>
      </dgm:t>
    </dgm:pt>
    <dgm:pt modelId="{C53E9433-DBC1-429E-BD39-27AE07861FA9}" type="sibTrans" cxnId="{51BC8A19-4F79-4BFB-AA91-554A3CFE34CB}">
      <dgm:prSet/>
      <dgm:spPr/>
      <dgm:t>
        <a:bodyPr/>
        <a:lstStyle/>
        <a:p>
          <a:endParaRPr lang="en-US"/>
        </a:p>
      </dgm:t>
    </dgm:pt>
    <dgm:pt modelId="{8D8A1391-96BA-4FB0-9F1C-FC293C66EC64}" type="pres">
      <dgm:prSet presAssocID="{300E9EB5-D1F9-4956-986C-3C1B27B0629E}" presName="linear" presStyleCnt="0">
        <dgm:presLayoutVars>
          <dgm:animLvl val="lvl"/>
          <dgm:resizeHandles val="exact"/>
        </dgm:presLayoutVars>
      </dgm:prSet>
      <dgm:spPr/>
    </dgm:pt>
    <dgm:pt modelId="{AE9E0E8B-D1AD-48D3-B986-43147E818D1D}" type="pres">
      <dgm:prSet presAssocID="{97920977-EC1C-44F4-AD96-48B5591A9E3B}" presName="parentText" presStyleLbl="node1" presStyleIdx="0" presStyleCnt="6">
        <dgm:presLayoutVars>
          <dgm:chMax val="0"/>
          <dgm:bulletEnabled val="1"/>
        </dgm:presLayoutVars>
      </dgm:prSet>
      <dgm:spPr/>
    </dgm:pt>
    <dgm:pt modelId="{C16B9E0F-B9AE-4AF8-AB98-F35DD2F38423}" type="pres">
      <dgm:prSet presAssocID="{60767182-0D24-46AD-87CB-1CD4B3A54950}" presName="spacer" presStyleCnt="0"/>
      <dgm:spPr/>
    </dgm:pt>
    <dgm:pt modelId="{179011FF-0B0F-4E6B-9DAD-B6A433514BA0}" type="pres">
      <dgm:prSet presAssocID="{AAB37508-19E8-4F04-AD21-A8EBC859F6DC}" presName="parentText" presStyleLbl="node1" presStyleIdx="1" presStyleCnt="6">
        <dgm:presLayoutVars>
          <dgm:chMax val="0"/>
          <dgm:bulletEnabled val="1"/>
        </dgm:presLayoutVars>
      </dgm:prSet>
      <dgm:spPr/>
    </dgm:pt>
    <dgm:pt modelId="{63C7E3DD-AF7D-424E-8637-18CC0329B36A}" type="pres">
      <dgm:prSet presAssocID="{567C05BE-1F23-4EC3-84EA-DBCEA56A6B7C}" presName="spacer" presStyleCnt="0"/>
      <dgm:spPr/>
    </dgm:pt>
    <dgm:pt modelId="{8C3C567E-1141-4157-8236-6B1302ECA19E}" type="pres">
      <dgm:prSet presAssocID="{F0348B9C-B394-4D8B-9F94-0FCDEB15776D}" presName="parentText" presStyleLbl="node1" presStyleIdx="2" presStyleCnt="6">
        <dgm:presLayoutVars>
          <dgm:chMax val="0"/>
          <dgm:bulletEnabled val="1"/>
        </dgm:presLayoutVars>
      </dgm:prSet>
      <dgm:spPr/>
    </dgm:pt>
    <dgm:pt modelId="{9F3328CC-9D8B-475A-A045-E0699C4D8BF7}" type="pres">
      <dgm:prSet presAssocID="{2294F20C-F779-4E4E-B3DC-CF015ED1C592}" presName="spacer" presStyleCnt="0"/>
      <dgm:spPr/>
    </dgm:pt>
    <dgm:pt modelId="{D1DA3A79-C2AE-4840-8659-520EF6320073}" type="pres">
      <dgm:prSet presAssocID="{2B1CDBBD-7599-43D1-83FF-92E5705046B2}" presName="parentText" presStyleLbl="node1" presStyleIdx="3" presStyleCnt="6">
        <dgm:presLayoutVars>
          <dgm:chMax val="0"/>
          <dgm:bulletEnabled val="1"/>
        </dgm:presLayoutVars>
      </dgm:prSet>
      <dgm:spPr/>
    </dgm:pt>
    <dgm:pt modelId="{86D996FC-0816-4A1F-BB90-CB0E69B09C58}" type="pres">
      <dgm:prSet presAssocID="{5F8BE25B-EA63-4888-98A4-0DD1C511B5E2}" presName="spacer" presStyleCnt="0"/>
      <dgm:spPr/>
    </dgm:pt>
    <dgm:pt modelId="{50FF21F9-2E95-4BE9-A512-70FA4EC274E3}" type="pres">
      <dgm:prSet presAssocID="{0169DEB7-3397-4095-9C6B-CD68FE648F74}" presName="parentText" presStyleLbl="node1" presStyleIdx="4" presStyleCnt="6">
        <dgm:presLayoutVars>
          <dgm:chMax val="0"/>
          <dgm:bulletEnabled val="1"/>
        </dgm:presLayoutVars>
      </dgm:prSet>
      <dgm:spPr/>
    </dgm:pt>
    <dgm:pt modelId="{4A7B9DB0-1163-4385-8154-485E1C9A09E4}" type="pres">
      <dgm:prSet presAssocID="{7B920582-D68F-456F-865A-A6DC7B599DE0}" presName="spacer" presStyleCnt="0"/>
      <dgm:spPr/>
    </dgm:pt>
    <dgm:pt modelId="{772091B3-069A-4BEC-874D-5898277C607D}" type="pres">
      <dgm:prSet presAssocID="{245A8588-E1BD-414C-9D68-DFF268666936}" presName="parentText" presStyleLbl="node1" presStyleIdx="5" presStyleCnt="6">
        <dgm:presLayoutVars>
          <dgm:chMax val="0"/>
          <dgm:bulletEnabled val="1"/>
        </dgm:presLayoutVars>
      </dgm:prSet>
      <dgm:spPr/>
    </dgm:pt>
  </dgm:ptLst>
  <dgm:cxnLst>
    <dgm:cxn modelId="{2F7F1514-49DB-4D90-8EB0-59E5B9BEC16B}" type="presOf" srcId="{245A8588-E1BD-414C-9D68-DFF268666936}" destId="{772091B3-069A-4BEC-874D-5898277C607D}" srcOrd="0" destOrd="0" presId="urn:microsoft.com/office/officeart/2005/8/layout/vList2"/>
    <dgm:cxn modelId="{C3E4F318-F88C-4BC8-9DA0-E32BC1CDD5AB}" srcId="{300E9EB5-D1F9-4956-986C-3C1B27B0629E}" destId="{0169DEB7-3397-4095-9C6B-CD68FE648F74}" srcOrd="4" destOrd="0" parTransId="{9B2AAC6E-081E-42E7-BC63-E84C310526CB}" sibTransId="{7B920582-D68F-456F-865A-A6DC7B599DE0}"/>
    <dgm:cxn modelId="{51BC8A19-4F79-4BFB-AA91-554A3CFE34CB}" srcId="{300E9EB5-D1F9-4956-986C-3C1B27B0629E}" destId="{245A8588-E1BD-414C-9D68-DFF268666936}" srcOrd="5" destOrd="0" parTransId="{E2EF5699-25B7-4F06-96D2-FEF4B80292D4}" sibTransId="{C53E9433-DBC1-429E-BD39-27AE07861FA9}"/>
    <dgm:cxn modelId="{2268CA1B-6460-4AD6-92F8-669E7BA93186}" type="presOf" srcId="{2B1CDBBD-7599-43D1-83FF-92E5705046B2}" destId="{D1DA3A79-C2AE-4840-8659-520EF6320073}" srcOrd="0" destOrd="0" presId="urn:microsoft.com/office/officeart/2005/8/layout/vList2"/>
    <dgm:cxn modelId="{7DDFA124-5505-4D40-9297-FDA4CB6049AA}" srcId="{300E9EB5-D1F9-4956-986C-3C1B27B0629E}" destId="{2B1CDBBD-7599-43D1-83FF-92E5705046B2}" srcOrd="3" destOrd="0" parTransId="{C049E088-A743-48CD-8874-21EB87D23133}" sibTransId="{5F8BE25B-EA63-4888-98A4-0DD1C511B5E2}"/>
    <dgm:cxn modelId="{862DE55F-2D50-4AF6-8C42-88D36D962E9E}" srcId="{300E9EB5-D1F9-4956-986C-3C1B27B0629E}" destId="{AAB37508-19E8-4F04-AD21-A8EBC859F6DC}" srcOrd="1" destOrd="0" parTransId="{7DF4A9F8-F8D9-480F-9F16-266DD25FC35B}" sibTransId="{567C05BE-1F23-4EC3-84EA-DBCEA56A6B7C}"/>
    <dgm:cxn modelId="{93403573-9D22-4D80-95DD-45309F865B4C}" type="presOf" srcId="{AAB37508-19E8-4F04-AD21-A8EBC859F6DC}" destId="{179011FF-0B0F-4E6B-9DAD-B6A433514BA0}" srcOrd="0" destOrd="0" presId="urn:microsoft.com/office/officeart/2005/8/layout/vList2"/>
    <dgm:cxn modelId="{07229E59-C713-4737-8BBD-672E034D0639}" srcId="{300E9EB5-D1F9-4956-986C-3C1B27B0629E}" destId="{F0348B9C-B394-4D8B-9F94-0FCDEB15776D}" srcOrd="2" destOrd="0" parTransId="{7DB107EE-6252-447C-AFA0-B4E7B8457F73}" sibTransId="{2294F20C-F779-4E4E-B3DC-CF015ED1C592}"/>
    <dgm:cxn modelId="{78CB6AA0-C94B-449B-8A15-4AFCB389CF69}" srcId="{300E9EB5-D1F9-4956-986C-3C1B27B0629E}" destId="{97920977-EC1C-44F4-AD96-48B5591A9E3B}" srcOrd="0" destOrd="0" parTransId="{D6EC20A5-20B6-462F-B4FE-3D07D7051F18}" sibTransId="{60767182-0D24-46AD-87CB-1CD4B3A54950}"/>
    <dgm:cxn modelId="{8FF171B3-5B5E-45D3-B9B9-E1F52700E2E2}" type="presOf" srcId="{300E9EB5-D1F9-4956-986C-3C1B27B0629E}" destId="{8D8A1391-96BA-4FB0-9F1C-FC293C66EC64}" srcOrd="0" destOrd="0" presId="urn:microsoft.com/office/officeart/2005/8/layout/vList2"/>
    <dgm:cxn modelId="{86DA63C2-38CC-4E06-9BDD-2007525DE3CB}" type="presOf" srcId="{0169DEB7-3397-4095-9C6B-CD68FE648F74}" destId="{50FF21F9-2E95-4BE9-A512-70FA4EC274E3}" srcOrd="0" destOrd="0" presId="urn:microsoft.com/office/officeart/2005/8/layout/vList2"/>
    <dgm:cxn modelId="{8D6D31DA-38DB-4269-A6C3-DEDDF1E011F7}" type="presOf" srcId="{F0348B9C-B394-4D8B-9F94-0FCDEB15776D}" destId="{8C3C567E-1141-4157-8236-6B1302ECA19E}" srcOrd="0" destOrd="0" presId="urn:microsoft.com/office/officeart/2005/8/layout/vList2"/>
    <dgm:cxn modelId="{A8DFE9DA-BA5C-4578-9FCF-F96A256BDE57}" type="presOf" srcId="{97920977-EC1C-44F4-AD96-48B5591A9E3B}" destId="{AE9E0E8B-D1AD-48D3-B986-43147E818D1D}" srcOrd="0" destOrd="0" presId="urn:microsoft.com/office/officeart/2005/8/layout/vList2"/>
    <dgm:cxn modelId="{FC61C376-DB21-4FA4-ABA6-4AE153BD0C7F}" type="presParOf" srcId="{8D8A1391-96BA-4FB0-9F1C-FC293C66EC64}" destId="{AE9E0E8B-D1AD-48D3-B986-43147E818D1D}" srcOrd="0" destOrd="0" presId="urn:microsoft.com/office/officeart/2005/8/layout/vList2"/>
    <dgm:cxn modelId="{3CE028FB-5D20-43B0-B835-B071CD141D2C}" type="presParOf" srcId="{8D8A1391-96BA-4FB0-9F1C-FC293C66EC64}" destId="{C16B9E0F-B9AE-4AF8-AB98-F35DD2F38423}" srcOrd="1" destOrd="0" presId="urn:microsoft.com/office/officeart/2005/8/layout/vList2"/>
    <dgm:cxn modelId="{782C5251-13E0-44C8-8B79-EB53A2210640}" type="presParOf" srcId="{8D8A1391-96BA-4FB0-9F1C-FC293C66EC64}" destId="{179011FF-0B0F-4E6B-9DAD-B6A433514BA0}" srcOrd="2" destOrd="0" presId="urn:microsoft.com/office/officeart/2005/8/layout/vList2"/>
    <dgm:cxn modelId="{EFB141A8-E51D-4C23-8273-2C70A2E5B7C9}" type="presParOf" srcId="{8D8A1391-96BA-4FB0-9F1C-FC293C66EC64}" destId="{63C7E3DD-AF7D-424E-8637-18CC0329B36A}" srcOrd="3" destOrd="0" presId="urn:microsoft.com/office/officeart/2005/8/layout/vList2"/>
    <dgm:cxn modelId="{3389177B-57A8-4401-9B41-C7E9276B03E1}" type="presParOf" srcId="{8D8A1391-96BA-4FB0-9F1C-FC293C66EC64}" destId="{8C3C567E-1141-4157-8236-6B1302ECA19E}" srcOrd="4" destOrd="0" presId="urn:microsoft.com/office/officeart/2005/8/layout/vList2"/>
    <dgm:cxn modelId="{D3854610-BE24-4F44-92E9-B8297CB5D6E3}" type="presParOf" srcId="{8D8A1391-96BA-4FB0-9F1C-FC293C66EC64}" destId="{9F3328CC-9D8B-475A-A045-E0699C4D8BF7}" srcOrd="5" destOrd="0" presId="urn:microsoft.com/office/officeart/2005/8/layout/vList2"/>
    <dgm:cxn modelId="{500B7E65-9715-4B62-9089-D9F6B8565B8E}" type="presParOf" srcId="{8D8A1391-96BA-4FB0-9F1C-FC293C66EC64}" destId="{D1DA3A79-C2AE-4840-8659-520EF6320073}" srcOrd="6" destOrd="0" presId="urn:microsoft.com/office/officeart/2005/8/layout/vList2"/>
    <dgm:cxn modelId="{00A9C81D-0CFB-4202-A072-59D3AFA2AAF7}" type="presParOf" srcId="{8D8A1391-96BA-4FB0-9F1C-FC293C66EC64}" destId="{86D996FC-0816-4A1F-BB90-CB0E69B09C58}" srcOrd="7" destOrd="0" presId="urn:microsoft.com/office/officeart/2005/8/layout/vList2"/>
    <dgm:cxn modelId="{71618AB9-40B1-4C84-BDC8-028A5AC6E5A7}" type="presParOf" srcId="{8D8A1391-96BA-4FB0-9F1C-FC293C66EC64}" destId="{50FF21F9-2E95-4BE9-A512-70FA4EC274E3}" srcOrd="8" destOrd="0" presId="urn:microsoft.com/office/officeart/2005/8/layout/vList2"/>
    <dgm:cxn modelId="{36C895E7-57AA-4001-B57D-8DFD861D3199}" type="presParOf" srcId="{8D8A1391-96BA-4FB0-9F1C-FC293C66EC64}" destId="{4A7B9DB0-1163-4385-8154-485E1C9A09E4}" srcOrd="9" destOrd="0" presId="urn:microsoft.com/office/officeart/2005/8/layout/vList2"/>
    <dgm:cxn modelId="{30A96B01-324D-41D8-9F1B-AE1CD1D08A6A}" type="presParOf" srcId="{8D8A1391-96BA-4FB0-9F1C-FC293C66EC64}" destId="{772091B3-069A-4BEC-874D-5898277C607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269C94-423E-45ED-8C71-8F856B6BBF26}" type="doc">
      <dgm:prSet loTypeId="urn:microsoft.com/office/officeart/2005/8/layout/hProcess6" loCatId="process" qsTypeId="urn:microsoft.com/office/officeart/2005/8/quickstyle/simple2" qsCatId="simple" csTypeId="urn:microsoft.com/office/officeart/2005/8/colors/colorful1" csCatId="colorful" phldr="1"/>
      <dgm:spPr/>
      <dgm:t>
        <a:bodyPr/>
        <a:lstStyle/>
        <a:p>
          <a:endParaRPr lang="en-US"/>
        </a:p>
      </dgm:t>
    </dgm:pt>
    <dgm:pt modelId="{651C48D4-DB17-4E08-9A72-7729028B9823}">
      <dgm:prSet/>
      <dgm:spPr/>
      <dgm:t>
        <a:bodyPr/>
        <a:lstStyle/>
        <a:p>
          <a:pPr>
            <a:defRPr b="1"/>
          </a:pPr>
          <a:r>
            <a:rPr lang="en-US"/>
            <a:t>Hot water-soaking</a:t>
          </a:r>
        </a:p>
      </dgm:t>
    </dgm:pt>
    <dgm:pt modelId="{C78420E0-19F0-41E5-ADD0-8A1F26114BA8}" type="parTrans" cxnId="{1F8DF153-1AE9-4C9D-ACE2-86C2BFAD011A}">
      <dgm:prSet/>
      <dgm:spPr/>
      <dgm:t>
        <a:bodyPr/>
        <a:lstStyle/>
        <a:p>
          <a:endParaRPr lang="en-US"/>
        </a:p>
      </dgm:t>
    </dgm:pt>
    <dgm:pt modelId="{1D6878DC-2BBB-4B2A-910C-1581282F178C}" type="sibTrans" cxnId="{1F8DF153-1AE9-4C9D-ACE2-86C2BFAD011A}">
      <dgm:prSet/>
      <dgm:spPr/>
      <dgm:t>
        <a:bodyPr/>
        <a:lstStyle/>
        <a:p>
          <a:endParaRPr lang="en-US"/>
        </a:p>
      </dgm:t>
    </dgm:pt>
    <dgm:pt modelId="{26A6B962-0F86-4DA5-A145-1E74123B68EA}">
      <dgm:prSet/>
      <dgm:spPr/>
      <dgm:t>
        <a:bodyPr/>
        <a:lstStyle/>
        <a:p>
          <a:r>
            <a:rPr lang="en-US" dirty="0"/>
            <a:t>Water must be at least 171˚F (77˚C)</a:t>
          </a:r>
        </a:p>
      </dgm:t>
    </dgm:pt>
    <dgm:pt modelId="{0B57AA45-8311-4112-8C0B-0C1CC8D83D8B}" type="parTrans" cxnId="{0E68DD10-0731-4D79-B42C-4D4C9C944B10}">
      <dgm:prSet/>
      <dgm:spPr/>
      <dgm:t>
        <a:bodyPr/>
        <a:lstStyle/>
        <a:p>
          <a:endParaRPr lang="en-US"/>
        </a:p>
      </dgm:t>
    </dgm:pt>
    <dgm:pt modelId="{F4E138D5-66B7-48D3-8EC4-3FEA175A8C07}" type="sibTrans" cxnId="{0E68DD10-0731-4D79-B42C-4D4C9C944B10}">
      <dgm:prSet/>
      <dgm:spPr/>
      <dgm:t>
        <a:bodyPr/>
        <a:lstStyle/>
        <a:p>
          <a:endParaRPr lang="en-US"/>
        </a:p>
      </dgm:t>
    </dgm:pt>
    <dgm:pt modelId="{4E17A073-E9B4-4AE8-B336-5256AA498CB1}">
      <dgm:prSet/>
      <dgm:spPr/>
      <dgm:t>
        <a:bodyPr/>
        <a:lstStyle/>
        <a:p>
          <a:r>
            <a:rPr lang="en-US" dirty="0"/>
            <a:t>Items must be soaked/immersed  for at least 30 seconds</a:t>
          </a:r>
        </a:p>
      </dgm:t>
    </dgm:pt>
    <dgm:pt modelId="{E4E2B66B-0703-40F1-B68F-93C014B6180B}" type="parTrans" cxnId="{C9AFC4A8-CFB4-4D3D-BA63-CAA6DB4DCDFD}">
      <dgm:prSet/>
      <dgm:spPr/>
      <dgm:t>
        <a:bodyPr/>
        <a:lstStyle/>
        <a:p>
          <a:endParaRPr lang="en-US"/>
        </a:p>
      </dgm:t>
    </dgm:pt>
    <dgm:pt modelId="{BBFBD9B4-FCA2-4AAF-BABF-A5DD0FC35DD7}" type="sibTrans" cxnId="{C9AFC4A8-CFB4-4D3D-BA63-CAA6DB4DCDFD}">
      <dgm:prSet/>
      <dgm:spPr/>
      <dgm:t>
        <a:bodyPr/>
        <a:lstStyle/>
        <a:p>
          <a:endParaRPr lang="en-US"/>
        </a:p>
      </dgm:t>
    </dgm:pt>
    <dgm:pt modelId="{5E3EF85D-FF76-4E64-987F-DB4C428062C6}">
      <dgm:prSet/>
      <dgm:spPr/>
      <dgm:t>
        <a:bodyPr/>
        <a:lstStyle/>
        <a:p>
          <a:pPr>
            <a:defRPr b="1"/>
          </a:pPr>
          <a:r>
            <a:rPr lang="en-US"/>
            <a:t>Can use a high temperature dishwasher</a:t>
          </a:r>
        </a:p>
      </dgm:t>
    </dgm:pt>
    <dgm:pt modelId="{EEF75BD2-F9F9-4786-99EF-A6DB873246F8}" type="parTrans" cxnId="{5DE6FC96-4A77-41D2-9C09-B0DD6996A17D}">
      <dgm:prSet/>
      <dgm:spPr/>
      <dgm:t>
        <a:bodyPr/>
        <a:lstStyle/>
        <a:p>
          <a:endParaRPr lang="en-US"/>
        </a:p>
      </dgm:t>
    </dgm:pt>
    <dgm:pt modelId="{D8FD661F-1614-49F0-90DE-2097EC72CE20}" type="sibTrans" cxnId="{5DE6FC96-4A77-41D2-9C09-B0DD6996A17D}">
      <dgm:prSet/>
      <dgm:spPr/>
      <dgm:t>
        <a:bodyPr/>
        <a:lstStyle/>
        <a:p>
          <a:endParaRPr lang="en-US"/>
        </a:p>
      </dgm:t>
    </dgm:pt>
    <dgm:pt modelId="{8193137E-3220-42AE-B473-72F705EC5430}" type="pres">
      <dgm:prSet presAssocID="{4F269C94-423E-45ED-8C71-8F856B6BBF26}" presName="theList" presStyleCnt="0">
        <dgm:presLayoutVars>
          <dgm:dir/>
          <dgm:animLvl val="lvl"/>
          <dgm:resizeHandles val="exact"/>
        </dgm:presLayoutVars>
      </dgm:prSet>
      <dgm:spPr/>
    </dgm:pt>
    <dgm:pt modelId="{9AC5FCC9-BF7E-4F58-9710-1E1BCD578850}" type="pres">
      <dgm:prSet presAssocID="{651C48D4-DB17-4E08-9A72-7729028B9823}" presName="compNode" presStyleCnt="0"/>
      <dgm:spPr/>
    </dgm:pt>
    <dgm:pt modelId="{D76C6A37-1416-4324-828A-EDB23B284656}" type="pres">
      <dgm:prSet presAssocID="{651C48D4-DB17-4E08-9A72-7729028B9823}" presName="noGeometry" presStyleCnt="0"/>
      <dgm:spPr/>
    </dgm:pt>
    <dgm:pt modelId="{9EAEDF60-86D6-4949-B254-70463C9CECFB}" type="pres">
      <dgm:prSet presAssocID="{651C48D4-DB17-4E08-9A72-7729028B9823}" presName="childTextVisible" presStyleLbl="bgAccFollowNode1" presStyleIdx="0" presStyleCnt="2">
        <dgm:presLayoutVars>
          <dgm:bulletEnabled val="1"/>
        </dgm:presLayoutVars>
      </dgm:prSet>
      <dgm:spPr/>
    </dgm:pt>
    <dgm:pt modelId="{8406C9A1-D879-4922-A4D5-93129FBC554F}" type="pres">
      <dgm:prSet presAssocID="{651C48D4-DB17-4E08-9A72-7729028B9823}" presName="childTextHidden" presStyleLbl="bgAccFollowNode1" presStyleIdx="0" presStyleCnt="2"/>
      <dgm:spPr/>
    </dgm:pt>
    <dgm:pt modelId="{D3CFF09D-52EA-4C69-B40D-8743D43972C2}" type="pres">
      <dgm:prSet presAssocID="{651C48D4-DB17-4E08-9A72-7729028B9823}" presName="parentText" presStyleLbl="node1" presStyleIdx="0" presStyleCnt="2">
        <dgm:presLayoutVars>
          <dgm:chMax val="1"/>
          <dgm:bulletEnabled val="1"/>
        </dgm:presLayoutVars>
      </dgm:prSet>
      <dgm:spPr/>
    </dgm:pt>
    <dgm:pt modelId="{AABFBE1F-AD6B-4FB8-A15A-6BF9D7D7F688}" type="pres">
      <dgm:prSet presAssocID="{651C48D4-DB17-4E08-9A72-7729028B9823}" presName="aSpace" presStyleCnt="0"/>
      <dgm:spPr/>
    </dgm:pt>
    <dgm:pt modelId="{72CF2CBD-F559-4031-B36B-F6362961AB0E}" type="pres">
      <dgm:prSet presAssocID="{5E3EF85D-FF76-4E64-987F-DB4C428062C6}" presName="compNode" presStyleCnt="0"/>
      <dgm:spPr/>
    </dgm:pt>
    <dgm:pt modelId="{83897FC4-4C8D-4642-B5A2-8350C835A9EB}" type="pres">
      <dgm:prSet presAssocID="{5E3EF85D-FF76-4E64-987F-DB4C428062C6}" presName="noGeometry" presStyleCnt="0"/>
      <dgm:spPr/>
    </dgm:pt>
    <dgm:pt modelId="{D20E32C5-1CA8-4B89-AEA9-773D85F841A7}" type="pres">
      <dgm:prSet presAssocID="{5E3EF85D-FF76-4E64-987F-DB4C428062C6}" presName="childTextVisible" presStyleLbl="bgAccFollowNode1" presStyleIdx="1" presStyleCnt="2" custScaleX="97512" custScaleY="82836" custLinFactNeighborX="4552" custLinFactNeighborY="-791">
        <dgm:presLayoutVars>
          <dgm:bulletEnabled val="1"/>
        </dgm:presLayoutVars>
      </dgm:prSet>
      <dgm:spPr/>
    </dgm:pt>
    <dgm:pt modelId="{11082F53-F11E-4F06-A3B9-82D80EF99AD5}" type="pres">
      <dgm:prSet presAssocID="{5E3EF85D-FF76-4E64-987F-DB4C428062C6}" presName="childTextHidden" presStyleLbl="bgAccFollowNode1" presStyleIdx="1" presStyleCnt="2"/>
      <dgm:spPr/>
    </dgm:pt>
    <dgm:pt modelId="{CF4896DD-735F-4FF1-AFCE-F2498A4FD3CB}" type="pres">
      <dgm:prSet presAssocID="{5E3EF85D-FF76-4E64-987F-DB4C428062C6}" presName="parentText" presStyleLbl="node1" presStyleIdx="1" presStyleCnt="2">
        <dgm:presLayoutVars>
          <dgm:chMax val="1"/>
          <dgm:bulletEnabled val="1"/>
        </dgm:presLayoutVars>
      </dgm:prSet>
      <dgm:spPr/>
    </dgm:pt>
  </dgm:ptLst>
  <dgm:cxnLst>
    <dgm:cxn modelId="{CA04DB10-79A7-4C43-A2D8-B583DC5CA0E8}" type="presOf" srcId="{4E17A073-E9B4-4AE8-B336-5256AA498CB1}" destId="{8406C9A1-D879-4922-A4D5-93129FBC554F}" srcOrd="1" destOrd="1" presId="urn:microsoft.com/office/officeart/2005/8/layout/hProcess6"/>
    <dgm:cxn modelId="{0E68DD10-0731-4D79-B42C-4D4C9C944B10}" srcId="{651C48D4-DB17-4E08-9A72-7729028B9823}" destId="{26A6B962-0F86-4DA5-A145-1E74123B68EA}" srcOrd="0" destOrd="0" parTransId="{0B57AA45-8311-4112-8C0B-0C1CC8D83D8B}" sibTransId="{F4E138D5-66B7-48D3-8EC4-3FEA175A8C07}"/>
    <dgm:cxn modelId="{CD212623-6130-4206-A611-6B9B2AF962B0}" type="presOf" srcId="{26A6B962-0F86-4DA5-A145-1E74123B68EA}" destId="{9EAEDF60-86D6-4949-B254-70463C9CECFB}" srcOrd="0" destOrd="0" presId="urn:microsoft.com/office/officeart/2005/8/layout/hProcess6"/>
    <dgm:cxn modelId="{1F8DF153-1AE9-4C9D-ACE2-86C2BFAD011A}" srcId="{4F269C94-423E-45ED-8C71-8F856B6BBF26}" destId="{651C48D4-DB17-4E08-9A72-7729028B9823}" srcOrd="0" destOrd="0" parTransId="{C78420E0-19F0-41E5-ADD0-8A1F26114BA8}" sibTransId="{1D6878DC-2BBB-4B2A-910C-1581282F178C}"/>
    <dgm:cxn modelId="{D6D2D079-BBE9-4608-AD53-52E75DE400CB}" type="presOf" srcId="{651C48D4-DB17-4E08-9A72-7729028B9823}" destId="{D3CFF09D-52EA-4C69-B40D-8743D43972C2}" srcOrd="0" destOrd="0" presId="urn:microsoft.com/office/officeart/2005/8/layout/hProcess6"/>
    <dgm:cxn modelId="{C525ED8B-2F65-43BA-896B-F40F1A3E23F2}" type="presOf" srcId="{4E17A073-E9B4-4AE8-B336-5256AA498CB1}" destId="{9EAEDF60-86D6-4949-B254-70463C9CECFB}" srcOrd="0" destOrd="1" presId="urn:microsoft.com/office/officeart/2005/8/layout/hProcess6"/>
    <dgm:cxn modelId="{5DE6FC96-4A77-41D2-9C09-B0DD6996A17D}" srcId="{4F269C94-423E-45ED-8C71-8F856B6BBF26}" destId="{5E3EF85D-FF76-4E64-987F-DB4C428062C6}" srcOrd="1" destOrd="0" parTransId="{EEF75BD2-F9F9-4786-99EF-A6DB873246F8}" sibTransId="{D8FD661F-1614-49F0-90DE-2097EC72CE20}"/>
    <dgm:cxn modelId="{C9AFC4A8-CFB4-4D3D-BA63-CAA6DB4DCDFD}" srcId="{651C48D4-DB17-4E08-9A72-7729028B9823}" destId="{4E17A073-E9B4-4AE8-B336-5256AA498CB1}" srcOrd="1" destOrd="0" parTransId="{E4E2B66B-0703-40F1-B68F-93C014B6180B}" sibTransId="{BBFBD9B4-FCA2-4AAF-BABF-A5DD0FC35DD7}"/>
    <dgm:cxn modelId="{713CCABB-6D31-4848-9D3F-776AB5CA4995}" type="presOf" srcId="{4F269C94-423E-45ED-8C71-8F856B6BBF26}" destId="{8193137E-3220-42AE-B473-72F705EC5430}" srcOrd="0" destOrd="0" presId="urn:microsoft.com/office/officeart/2005/8/layout/hProcess6"/>
    <dgm:cxn modelId="{D9D0F0D5-712F-4B7E-B2C3-829D27F7F43C}" type="presOf" srcId="{5E3EF85D-FF76-4E64-987F-DB4C428062C6}" destId="{CF4896DD-735F-4FF1-AFCE-F2498A4FD3CB}" srcOrd="0" destOrd="0" presId="urn:microsoft.com/office/officeart/2005/8/layout/hProcess6"/>
    <dgm:cxn modelId="{8C5C60E0-B115-4350-97AA-17EABD607BB6}" type="presOf" srcId="{26A6B962-0F86-4DA5-A145-1E74123B68EA}" destId="{8406C9A1-D879-4922-A4D5-93129FBC554F}" srcOrd="1" destOrd="0" presId="urn:microsoft.com/office/officeart/2005/8/layout/hProcess6"/>
    <dgm:cxn modelId="{3CD2859F-79B0-45C9-B6E8-94A48BEBB0E9}" type="presParOf" srcId="{8193137E-3220-42AE-B473-72F705EC5430}" destId="{9AC5FCC9-BF7E-4F58-9710-1E1BCD578850}" srcOrd="0" destOrd="0" presId="urn:microsoft.com/office/officeart/2005/8/layout/hProcess6"/>
    <dgm:cxn modelId="{8B043D3E-8E70-445D-A199-843E3677AA8A}" type="presParOf" srcId="{9AC5FCC9-BF7E-4F58-9710-1E1BCD578850}" destId="{D76C6A37-1416-4324-828A-EDB23B284656}" srcOrd="0" destOrd="0" presId="urn:microsoft.com/office/officeart/2005/8/layout/hProcess6"/>
    <dgm:cxn modelId="{611BD019-9A96-46AE-95CE-E2BBEAB737CE}" type="presParOf" srcId="{9AC5FCC9-BF7E-4F58-9710-1E1BCD578850}" destId="{9EAEDF60-86D6-4949-B254-70463C9CECFB}" srcOrd="1" destOrd="0" presId="urn:microsoft.com/office/officeart/2005/8/layout/hProcess6"/>
    <dgm:cxn modelId="{C6C09C63-A5B7-4DCE-8B1A-E20AEB4B6FF5}" type="presParOf" srcId="{9AC5FCC9-BF7E-4F58-9710-1E1BCD578850}" destId="{8406C9A1-D879-4922-A4D5-93129FBC554F}" srcOrd="2" destOrd="0" presId="urn:microsoft.com/office/officeart/2005/8/layout/hProcess6"/>
    <dgm:cxn modelId="{8ACD43FB-C6BC-4D8A-8EC0-9985E27CD6FD}" type="presParOf" srcId="{9AC5FCC9-BF7E-4F58-9710-1E1BCD578850}" destId="{D3CFF09D-52EA-4C69-B40D-8743D43972C2}" srcOrd="3" destOrd="0" presId="urn:microsoft.com/office/officeart/2005/8/layout/hProcess6"/>
    <dgm:cxn modelId="{FA948441-77F3-4CA0-9E31-1BBDFF5A16BE}" type="presParOf" srcId="{8193137E-3220-42AE-B473-72F705EC5430}" destId="{AABFBE1F-AD6B-4FB8-A15A-6BF9D7D7F688}" srcOrd="1" destOrd="0" presId="urn:microsoft.com/office/officeart/2005/8/layout/hProcess6"/>
    <dgm:cxn modelId="{A47A4148-2C96-44F8-A4CE-6F213E0C234C}" type="presParOf" srcId="{8193137E-3220-42AE-B473-72F705EC5430}" destId="{72CF2CBD-F559-4031-B36B-F6362961AB0E}" srcOrd="2" destOrd="0" presId="urn:microsoft.com/office/officeart/2005/8/layout/hProcess6"/>
    <dgm:cxn modelId="{796DEAB1-9911-4861-A677-0829E2594DE6}" type="presParOf" srcId="{72CF2CBD-F559-4031-B36B-F6362961AB0E}" destId="{83897FC4-4C8D-4642-B5A2-8350C835A9EB}" srcOrd="0" destOrd="0" presId="urn:microsoft.com/office/officeart/2005/8/layout/hProcess6"/>
    <dgm:cxn modelId="{3C31CF4B-710F-4DCD-94B4-740F541DEBF2}" type="presParOf" srcId="{72CF2CBD-F559-4031-B36B-F6362961AB0E}" destId="{D20E32C5-1CA8-4B89-AEA9-773D85F841A7}" srcOrd="1" destOrd="0" presId="urn:microsoft.com/office/officeart/2005/8/layout/hProcess6"/>
    <dgm:cxn modelId="{58828FD1-B278-47A7-AFC8-FC654BB76A77}" type="presParOf" srcId="{72CF2CBD-F559-4031-B36B-F6362961AB0E}" destId="{11082F53-F11E-4F06-A3B9-82D80EF99AD5}" srcOrd="2" destOrd="0" presId="urn:microsoft.com/office/officeart/2005/8/layout/hProcess6"/>
    <dgm:cxn modelId="{5AB8CB2F-D66E-4DA5-BAF0-FFBF2351E6C5}" type="presParOf" srcId="{72CF2CBD-F559-4031-B36B-F6362961AB0E}" destId="{CF4896DD-735F-4FF1-AFCE-F2498A4FD3CB}" srcOrd="3" destOrd="0" presId="urn:microsoft.com/office/officeart/2005/8/layout/hProcess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58588C-FD99-4078-9AD0-C52928B1CEDC}"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4FF824D-1081-4E88-B636-415A2A6C8965}">
      <dgm:prSet/>
      <dgm:spPr/>
      <dgm:t>
        <a:bodyPr/>
        <a:lstStyle/>
        <a:p>
          <a:pPr>
            <a:lnSpc>
              <a:spcPct val="100000"/>
            </a:lnSpc>
            <a:defRPr b="1"/>
          </a:pPr>
          <a:r>
            <a:rPr lang="en-US"/>
            <a:t>High Temperature machine</a:t>
          </a:r>
        </a:p>
      </dgm:t>
    </dgm:pt>
    <dgm:pt modelId="{5D877616-910D-49FB-BAAD-9D8A153BA902}" type="parTrans" cxnId="{EA24420A-B2B4-4424-9897-6D17A1075A5C}">
      <dgm:prSet/>
      <dgm:spPr/>
      <dgm:t>
        <a:bodyPr/>
        <a:lstStyle/>
        <a:p>
          <a:endParaRPr lang="en-US"/>
        </a:p>
      </dgm:t>
    </dgm:pt>
    <dgm:pt modelId="{2D3A2C8D-5EC1-434B-A71E-8D4F9A2B8ECE}" type="sibTrans" cxnId="{EA24420A-B2B4-4424-9897-6D17A1075A5C}">
      <dgm:prSet/>
      <dgm:spPr/>
      <dgm:t>
        <a:bodyPr/>
        <a:lstStyle/>
        <a:p>
          <a:endParaRPr lang="en-US"/>
        </a:p>
      </dgm:t>
    </dgm:pt>
    <dgm:pt modelId="{43086DFE-5BC2-404F-8E14-93F2E1601117}">
      <dgm:prSet/>
      <dgm:spPr/>
      <dgm:t>
        <a:bodyPr/>
        <a:lstStyle/>
        <a:p>
          <a:pPr>
            <a:lnSpc>
              <a:spcPct val="100000"/>
            </a:lnSpc>
          </a:pPr>
          <a:r>
            <a:rPr lang="en-US"/>
            <a:t>Final sanitizing rinse must be at least 180˚F (82˚C)</a:t>
          </a:r>
        </a:p>
      </dgm:t>
    </dgm:pt>
    <dgm:pt modelId="{F7A4F617-C965-4A47-9878-FFD806F602BD}" type="parTrans" cxnId="{0F5A8DCF-F4BF-4C72-A6D9-965BEC2E9A4F}">
      <dgm:prSet/>
      <dgm:spPr/>
      <dgm:t>
        <a:bodyPr/>
        <a:lstStyle/>
        <a:p>
          <a:endParaRPr lang="en-US"/>
        </a:p>
      </dgm:t>
    </dgm:pt>
    <dgm:pt modelId="{1FC6D30F-FF95-45DD-A321-8ACE802F8A77}" type="sibTrans" cxnId="{0F5A8DCF-F4BF-4C72-A6D9-965BEC2E9A4F}">
      <dgm:prSet/>
      <dgm:spPr/>
      <dgm:t>
        <a:bodyPr/>
        <a:lstStyle/>
        <a:p>
          <a:endParaRPr lang="en-US"/>
        </a:p>
      </dgm:t>
    </dgm:pt>
    <dgm:pt modelId="{AE7A9B39-A2DE-45BB-87B0-31D8D4051C04}">
      <dgm:prSet/>
      <dgm:spPr/>
      <dgm:t>
        <a:bodyPr/>
        <a:lstStyle/>
        <a:p>
          <a:pPr>
            <a:lnSpc>
              <a:spcPct val="100000"/>
            </a:lnSpc>
          </a:pPr>
          <a:r>
            <a:rPr lang="en-US"/>
            <a:t>165˚F (74˚C) for stationary rack, single temperature machines</a:t>
          </a:r>
        </a:p>
      </dgm:t>
    </dgm:pt>
    <dgm:pt modelId="{D69C63BD-3BEC-4E5A-BE15-D4B3B26CBA46}" type="parTrans" cxnId="{9F968C85-ED58-4A05-B29F-BAA5FD08419B}">
      <dgm:prSet/>
      <dgm:spPr/>
      <dgm:t>
        <a:bodyPr/>
        <a:lstStyle/>
        <a:p>
          <a:endParaRPr lang="en-US"/>
        </a:p>
      </dgm:t>
    </dgm:pt>
    <dgm:pt modelId="{C5CB30C7-8D96-469B-AC19-439B911D6D31}" type="sibTrans" cxnId="{9F968C85-ED58-4A05-B29F-BAA5FD08419B}">
      <dgm:prSet/>
      <dgm:spPr/>
      <dgm:t>
        <a:bodyPr/>
        <a:lstStyle/>
        <a:p>
          <a:endParaRPr lang="en-US"/>
        </a:p>
      </dgm:t>
    </dgm:pt>
    <dgm:pt modelId="{C51CE006-636D-401C-BC6E-0CE873F2E0E6}">
      <dgm:prSet/>
      <dgm:spPr/>
      <dgm:t>
        <a:bodyPr/>
        <a:lstStyle/>
        <a:p>
          <a:pPr>
            <a:lnSpc>
              <a:spcPct val="100000"/>
            </a:lnSpc>
            <a:defRPr b="1"/>
          </a:pPr>
          <a:r>
            <a:rPr lang="en-US"/>
            <a:t>Chemical Sanitizing Machines</a:t>
          </a:r>
        </a:p>
      </dgm:t>
    </dgm:pt>
    <dgm:pt modelId="{EB54AB1D-A435-4DCC-AE8F-289C85268847}" type="parTrans" cxnId="{FD106B0E-45D2-449B-A18B-50D392D96511}">
      <dgm:prSet/>
      <dgm:spPr/>
      <dgm:t>
        <a:bodyPr/>
        <a:lstStyle/>
        <a:p>
          <a:endParaRPr lang="en-US"/>
        </a:p>
      </dgm:t>
    </dgm:pt>
    <dgm:pt modelId="{67B21CD7-79EB-4013-9CA7-2A3414DED637}" type="sibTrans" cxnId="{FD106B0E-45D2-449B-A18B-50D392D96511}">
      <dgm:prSet/>
      <dgm:spPr/>
      <dgm:t>
        <a:bodyPr/>
        <a:lstStyle/>
        <a:p>
          <a:endParaRPr lang="en-US"/>
        </a:p>
      </dgm:t>
    </dgm:pt>
    <dgm:pt modelId="{F45ECD55-75E9-431E-947E-3A23E90DF19F}">
      <dgm:prSet/>
      <dgm:spPr/>
      <dgm:t>
        <a:bodyPr/>
        <a:lstStyle/>
        <a:p>
          <a:pPr>
            <a:lnSpc>
              <a:spcPct val="100000"/>
            </a:lnSpc>
          </a:pPr>
          <a:r>
            <a:rPr lang="en-US"/>
            <a:t>Follow the temperature guidelines provided by the manufacturer</a:t>
          </a:r>
        </a:p>
      </dgm:t>
    </dgm:pt>
    <dgm:pt modelId="{009242A0-87B2-4D2B-B5E3-8148A706CA78}" type="parTrans" cxnId="{3751339F-4046-4F85-9297-0C26A5D0EB55}">
      <dgm:prSet/>
      <dgm:spPr/>
      <dgm:t>
        <a:bodyPr/>
        <a:lstStyle/>
        <a:p>
          <a:endParaRPr lang="en-US"/>
        </a:p>
      </dgm:t>
    </dgm:pt>
    <dgm:pt modelId="{6FC386D6-9534-41EC-AFE5-C55E505F8D01}" type="sibTrans" cxnId="{3751339F-4046-4F85-9297-0C26A5D0EB55}">
      <dgm:prSet/>
      <dgm:spPr/>
      <dgm:t>
        <a:bodyPr/>
        <a:lstStyle/>
        <a:p>
          <a:endParaRPr lang="en-US"/>
        </a:p>
      </dgm:t>
    </dgm:pt>
    <dgm:pt modelId="{7974A897-9611-46B5-8223-1ADE6C12502C}" type="pres">
      <dgm:prSet presAssocID="{9B58588C-FD99-4078-9AD0-C52928B1CEDC}" presName="root" presStyleCnt="0">
        <dgm:presLayoutVars>
          <dgm:dir/>
          <dgm:resizeHandles val="exact"/>
        </dgm:presLayoutVars>
      </dgm:prSet>
      <dgm:spPr/>
    </dgm:pt>
    <dgm:pt modelId="{3BE523F2-98D5-4BD2-8155-5CDD9BA6CD09}" type="pres">
      <dgm:prSet presAssocID="{D4FF824D-1081-4E88-B636-415A2A6C8965}" presName="compNode" presStyleCnt="0"/>
      <dgm:spPr/>
    </dgm:pt>
    <dgm:pt modelId="{0B95ACDF-0550-4482-BAF8-77286763A93A}" type="pres">
      <dgm:prSet presAssocID="{D4FF824D-1081-4E88-B636-415A2A6C896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ermometer"/>
        </a:ext>
      </dgm:extLst>
    </dgm:pt>
    <dgm:pt modelId="{757CD7AF-A366-432C-A62E-607883276206}" type="pres">
      <dgm:prSet presAssocID="{D4FF824D-1081-4E88-B636-415A2A6C8965}" presName="iconSpace" presStyleCnt="0"/>
      <dgm:spPr/>
    </dgm:pt>
    <dgm:pt modelId="{112BE057-C324-411D-8789-84E71D780F88}" type="pres">
      <dgm:prSet presAssocID="{D4FF824D-1081-4E88-B636-415A2A6C8965}" presName="parTx" presStyleLbl="revTx" presStyleIdx="0" presStyleCnt="4">
        <dgm:presLayoutVars>
          <dgm:chMax val="0"/>
          <dgm:chPref val="0"/>
        </dgm:presLayoutVars>
      </dgm:prSet>
      <dgm:spPr/>
    </dgm:pt>
    <dgm:pt modelId="{277BCFB0-CD5F-46E2-BAD7-0B19449404CC}" type="pres">
      <dgm:prSet presAssocID="{D4FF824D-1081-4E88-B636-415A2A6C8965}" presName="txSpace" presStyleCnt="0"/>
      <dgm:spPr/>
    </dgm:pt>
    <dgm:pt modelId="{B30E5020-254F-4B11-AF15-2D9A77105D28}" type="pres">
      <dgm:prSet presAssocID="{D4FF824D-1081-4E88-B636-415A2A6C8965}" presName="desTx" presStyleLbl="revTx" presStyleIdx="1" presStyleCnt="4">
        <dgm:presLayoutVars/>
      </dgm:prSet>
      <dgm:spPr/>
    </dgm:pt>
    <dgm:pt modelId="{4706F27D-39CC-436E-8DA3-C3698130626F}" type="pres">
      <dgm:prSet presAssocID="{2D3A2C8D-5EC1-434B-A71E-8D4F9A2B8ECE}" presName="sibTrans" presStyleCnt="0"/>
      <dgm:spPr/>
    </dgm:pt>
    <dgm:pt modelId="{F0572C5A-89DE-4D12-A516-46DF6983BA16}" type="pres">
      <dgm:prSet presAssocID="{C51CE006-636D-401C-BC6E-0CE873F2E0E6}" presName="compNode" presStyleCnt="0"/>
      <dgm:spPr/>
    </dgm:pt>
    <dgm:pt modelId="{094E103E-10FE-4D82-A1AE-C20EC1E12CF3}" type="pres">
      <dgm:prSet presAssocID="{C51CE006-636D-401C-BC6E-0CE873F2E0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1E03DED1-E17B-42C0-800A-4235A8046647}" type="pres">
      <dgm:prSet presAssocID="{C51CE006-636D-401C-BC6E-0CE873F2E0E6}" presName="iconSpace" presStyleCnt="0"/>
      <dgm:spPr/>
    </dgm:pt>
    <dgm:pt modelId="{22A2456C-0049-4124-8621-DFF1D0D34658}" type="pres">
      <dgm:prSet presAssocID="{C51CE006-636D-401C-BC6E-0CE873F2E0E6}" presName="parTx" presStyleLbl="revTx" presStyleIdx="2" presStyleCnt="4">
        <dgm:presLayoutVars>
          <dgm:chMax val="0"/>
          <dgm:chPref val="0"/>
        </dgm:presLayoutVars>
      </dgm:prSet>
      <dgm:spPr/>
    </dgm:pt>
    <dgm:pt modelId="{EB5E5D8A-528C-4915-A37B-1DD83CF75937}" type="pres">
      <dgm:prSet presAssocID="{C51CE006-636D-401C-BC6E-0CE873F2E0E6}" presName="txSpace" presStyleCnt="0"/>
      <dgm:spPr/>
    </dgm:pt>
    <dgm:pt modelId="{B912E86D-85EB-4082-A635-E39E3C01248E}" type="pres">
      <dgm:prSet presAssocID="{C51CE006-636D-401C-BC6E-0CE873F2E0E6}" presName="desTx" presStyleLbl="revTx" presStyleIdx="3" presStyleCnt="4">
        <dgm:presLayoutVars/>
      </dgm:prSet>
      <dgm:spPr/>
    </dgm:pt>
  </dgm:ptLst>
  <dgm:cxnLst>
    <dgm:cxn modelId="{FBE4D203-9ED5-4586-A11C-C661938357A4}" type="presOf" srcId="{AE7A9B39-A2DE-45BB-87B0-31D8D4051C04}" destId="{B30E5020-254F-4B11-AF15-2D9A77105D28}" srcOrd="0" destOrd="1" presId="urn:microsoft.com/office/officeart/2018/2/layout/IconLabelDescriptionList"/>
    <dgm:cxn modelId="{EA24420A-B2B4-4424-9897-6D17A1075A5C}" srcId="{9B58588C-FD99-4078-9AD0-C52928B1CEDC}" destId="{D4FF824D-1081-4E88-B636-415A2A6C8965}" srcOrd="0" destOrd="0" parTransId="{5D877616-910D-49FB-BAAD-9D8A153BA902}" sibTransId="{2D3A2C8D-5EC1-434B-A71E-8D4F9A2B8ECE}"/>
    <dgm:cxn modelId="{FD106B0E-45D2-449B-A18B-50D392D96511}" srcId="{9B58588C-FD99-4078-9AD0-C52928B1CEDC}" destId="{C51CE006-636D-401C-BC6E-0CE873F2E0E6}" srcOrd="1" destOrd="0" parTransId="{EB54AB1D-A435-4DCC-AE8F-289C85268847}" sibTransId="{67B21CD7-79EB-4013-9CA7-2A3414DED637}"/>
    <dgm:cxn modelId="{52E63670-A965-4641-9205-30767F7D7898}" type="presOf" srcId="{D4FF824D-1081-4E88-B636-415A2A6C8965}" destId="{112BE057-C324-411D-8789-84E71D780F88}" srcOrd="0" destOrd="0" presId="urn:microsoft.com/office/officeart/2018/2/layout/IconLabelDescriptionList"/>
    <dgm:cxn modelId="{DE53B771-ECF0-49FA-945B-4427AF7E9481}" type="presOf" srcId="{F45ECD55-75E9-431E-947E-3A23E90DF19F}" destId="{B912E86D-85EB-4082-A635-E39E3C01248E}" srcOrd="0" destOrd="0" presId="urn:microsoft.com/office/officeart/2018/2/layout/IconLabelDescriptionList"/>
    <dgm:cxn modelId="{23D1A556-F1FF-447A-B76F-BAD566126404}" type="presOf" srcId="{43086DFE-5BC2-404F-8E14-93F2E1601117}" destId="{B30E5020-254F-4B11-AF15-2D9A77105D28}" srcOrd="0" destOrd="0" presId="urn:microsoft.com/office/officeart/2018/2/layout/IconLabelDescriptionList"/>
    <dgm:cxn modelId="{9F968C85-ED58-4A05-B29F-BAA5FD08419B}" srcId="{D4FF824D-1081-4E88-B636-415A2A6C8965}" destId="{AE7A9B39-A2DE-45BB-87B0-31D8D4051C04}" srcOrd="1" destOrd="0" parTransId="{D69C63BD-3BEC-4E5A-BE15-D4B3B26CBA46}" sibTransId="{C5CB30C7-8D96-469B-AC19-439B911D6D31}"/>
    <dgm:cxn modelId="{3751339F-4046-4F85-9297-0C26A5D0EB55}" srcId="{C51CE006-636D-401C-BC6E-0CE873F2E0E6}" destId="{F45ECD55-75E9-431E-947E-3A23E90DF19F}" srcOrd="0" destOrd="0" parTransId="{009242A0-87B2-4D2B-B5E3-8148A706CA78}" sibTransId="{6FC386D6-9534-41EC-AFE5-C55E505F8D01}"/>
    <dgm:cxn modelId="{7925BBA4-29CE-425E-961F-CD17629A7AF7}" type="presOf" srcId="{9B58588C-FD99-4078-9AD0-C52928B1CEDC}" destId="{7974A897-9611-46B5-8223-1ADE6C12502C}" srcOrd="0" destOrd="0" presId="urn:microsoft.com/office/officeart/2018/2/layout/IconLabelDescriptionList"/>
    <dgm:cxn modelId="{CF1584AE-F211-4C47-96EB-643B585730C3}" type="presOf" srcId="{C51CE006-636D-401C-BC6E-0CE873F2E0E6}" destId="{22A2456C-0049-4124-8621-DFF1D0D34658}" srcOrd="0" destOrd="0" presId="urn:microsoft.com/office/officeart/2018/2/layout/IconLabelDescriptionList"/>
    <dgm:cxn modelId="{0F5A8DCF-F4BF-4C72-A6D9-965BEC2E9A4F}" srcId="{D4FF824D-1081-4E88-B636-415A2A6C8965}" destId="{43086DFE-5BC2-404F-8E14-93F2E1601117}" srcOrd="0" destOrd="0" parTransId="{F7A4F617-C965-4A47-9878-FFD806F602BD}" sibTransId="{1FC6D30F-FF95-45DD-A321-8ACE802F8A77}"/>
    <dgm:cxn modelId="{68D50CEF-56CB-4D3D-8019-2752DC04DC30}" type="presParOf" srcId="{7974A897-9611-46B5-8223-1ADE6C12502C}" destId="{3BE523F2-98D5-4BD2-8155-5CDD9BA6CD09}" srcOrd="0" destOrd="0" presId="urn:microsoft.com/office/officeart/2018/2/layout/IconLabelDescriptionList"/>
    <dgm:cxn modelId="{BEAC295B-9D5C-4096-845E-27C7B1899D8D}" type="presParOf" srcId="{3BE523F2-98D5-4BD2-8155-5CDD9BA6CD09}" destId="{0B95ACDF-0550-4482-BAF8-77286763A93A}" srcOrd="0" destOrd="0" presId="urn:microsoft.com/office/officeart/2018/2/layout/IconLabelDescriptionList"/>
    <dgm:cxn modelId="{93DE2C68-0A78-4D12-85E6-77C40BEC75F5}" type="presParOf" srcId="{3BE523F2-98D5-4BD2-8155-5CDD9BA6CD09}" destId="{757CD7AF-A366-432C-A62E-607883276206}" srcOrd="1" destOrd="0" presId="urn:microsoft.com/office/officeart/2018/2/layout/IconLabelDescriptionList"/>
    <dgm:cxn modelId="{2947F3AB-DE58-4011-8F9F-1ABC8B7F7BB1}" type="presParOf" srcId="{3BE523F2-98D5-4BD2-8155-5CDD9BA6CD09}" destId="{112BE057-C324-411D-8789-84E71D780F88}" srcOrd="2" destOrd="0" presId="urn:microsoft.com/office/officeart/2018/2/layout/IconLabelDescriptionList"/>
    <dgm:cxn modelId="{545E6DD0-F4B1-4E00-AF12-C7600890D600}" type="presParOf" srcId="{3BE523F2-98D5-4BD2-8155-5CDD9BA6CD09}" destId="{277BCFB0-CD5F-46E2-BAD7-0B19449404CC}" srcOrd="3" destOrd="0" presId="urn:microsoft.com/office/officeart/2018/2/layout/IconLabelDescriptionList"/>
    <dgm:cxn modelId="{8EAC9589-16A9-45CC-A10C-CFDE2BDFEC3B}" type="presParOf" srcId="{3BE523F2-98D5-4BD2-8155-5CDD9BA6CD09}" destId="{B30E5020-254F-4B11-AF15-2D9A77105D28}" srcOrd="4" destOrd="0" presId="urn:microsoft.com/office/officeart/2018/2/layout/IconLabelDescriptionList"/>
    <dgm:cxn modelId="{0C0430AD-F09C-4C90-838B-2AA0C65E7053}" type="presParOf" srcId="{7974A897-9611-46B5-8223-1ADE6C12502C}" destId="{4706F27D-39CC-436E-8DA3-C3698130626F}" srcOrd="1" destOrd="0" presId="urn:microsoft.com/office/officeart/2018/2/layout/IconLabelDescriptionList"/>
    <dgm:cxn modelId="{5F109ED0-A0DD-443B-8E40-4F39DF11D98A}" type="presParOf" srcId="{7974A897-9611-46B5-8223-1ADE6C12502C}" destId="{F0572C5A-89DE-4D12-A516-46DF6983BA16}" srcOrd="2" destOrd="0" presId="urn:microsoft.com/office/officeart/2018/2/layout/IconLabelDescriptionList"/>
    <dgm:cxn modelId="{83E4BA96-8648-462F-8B19-2200D93E2C2D}" type="presParOf" srcId="{F0572C5A-89DE-4D12-A516-46DF6983BA16}" destId="{094E103E-10FE-4D82-A1AE-C20EC1E12CF3}" srcOrd="0" destOrd="0" presId="urn:microsoft.com/office/officeart/2018/2/layout/IconLabelDescriptionList"/>
    <dgm:cxn modelId="{2B4A4336-9CEC-4356-BAD3-164C7D1D3000}" type="presParOf" srcId="{F0572C5A-89DE-4D12-A516-46DF6983BA16}" destId="{1E03DED1-E17B-42C0-800A-4235A8046647}" srcOrd="1" destOrd="0" presId="urn:microsoft.com/office/officeart/2018/2/layout/IconLabelDescriptionList"/>
    <dgm:cxn modelId="{D6A12E46-B002-4A3E-9C82-87EEE9E1FA8B}" type="presParOf" srcId="{F0572C5A-89DE-4D12-A516-46DF6983BA16}" destId="{22A2456C-0049-4124-8621-DFF1D0D34658}" srcOrd="2" destOrd="0" presId="urn:microsoft.com/office/officeart/2018/2/layout/IconLabelDescriptionList"/>
    <dgm:cxn modelId="{B0A800F2-1369-4437-8DBC-371F69C451C2}" type="presParOf" srcId="{F0572C5A-89DE-4D12-A516-46DF6983BA16}" destId="{EB5E5D8A-528C-4915-A37B-1DD83CF75937}" srcOrd="3" destOrd="0" presId="urn:microsoft.com/office/officeart/2018/2/layout/IconLabelDescriptionList"/>
    <dgm:cxn modelId="{859542D5-E6C0-4E04-A787-32A43D9585FE}" type="presParOf" srcId="{F0572C5A-89DE-4D12-A516-46DF6983BA16}" destId="{B912E86D-85EB-4082-A635-E39E3C01248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1CA06A-2117-4C80-AE79-17A59A1E936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614DC2B-9FB8-473B-B8D6-71551DAD8B5A}">
      <dgm:prSet/>
      <dgm:spPr/>
      <dgm:t>
        <a:bodyPr/>
        <a:lstStyle/>
        <a:p>
          <a:r>
            <a:rPr lang="en-US"/>
            <a:t>Keep MSDS for each chemical-can be online or in book </a:t>
          </a:r>
        </a:p>
      </dgm:t>
    </dgm:pt>
    <dgm:pt modelId="{57B1FB24-E02A-4676-835B-8EE9D40AECA4}" type="parTrans" cxnId="{280D7A94-653D-48C8-A316-B6790484A5F4}">
      <dgm:prSet/>
      <dgm:spPr/>
      <dgm:t>
        <a:bodyPr/>
        <a:lstStyle/>
        <a:p>
          <a:endParaRPr lang="en-US"/>
        </a:p>
      </dgm:t>
    </dgm:pt>
    <dgm:pt modelId="{D6AF9728-B995-45BF-BC42-0450E7036BC5}" type="sibTrans" cxnId="{280D7A94-653D-48C8-A316-B6790484A5F4}">
      <dgm:prSet/>
      <dgm:spPr/>
      <dgm:t>
        <a:bodyPr/>
        <a:lstStyle/>
        <a:p>
          <a:endParaRPr lang="en-US"/>
        </a:p>
      </dgm:t>
    </dgm:pt>
    <dgm:pt modelId="{FFF8E2EA-C968-45F0-BC04-585128396189}">
      <dgm:prSet/>
      <dgm:spPr/>
      <dgm:t>
        <a:bodyPr/>
        <a:lstStyle/>
        <a:p>
          <a:r>
            <a:rPr lang="en-US"/>
            <a:t>Keep updated</a:t>
          </a:r>
        </a:p>
      </dgm:t>
    </dgm:pt>
    <dgm:pt modelId="{8FCB5AC8-0BCC-4F93-9C32-0D9F11404327}" type="parTrans" cxnId="{2D274F3C-82EF-46C4-B8D9-5C9014DF6622}">
      <dgm:prSet/>
      <dgm:spPr/>
      <dgm:t>
        <a:bodyPr/>
        <a:lstStyle/>
        <a:p>
          <a:endParaRPr lang="en-US"/>
        </a:p>
      </dgm:t>
    </dgm:pt>
    <dgm:pt modelId="{F85B0AD7-806F-42ED-A5E7-18DA049FFB25}" type="sibTrans" cxnId="{2D274F3C-82EF-46C4-B8D9-5C9014DF6622}">
      <dgm:prSet/>
      <dgm:spPr/>
      <dgm:t>
        <a:bodyPr/>
        <a:lstStyle/>
        <a:p>
          <a:endParaRPr lang="en-US"/>
        </a:p>
      </dgm:t>
    </dgm:pt>
    <dgm:pt modelId="{647D111C-E740-4FE8-B232-2BCFDB3289A5}">
      <dgm:prSet/>
      <dgm:spPr/>
      <dgm:t>
        <a:bodyPr/>
        <a:lstStyle/>
        <a:p>
          <a:r>
            <a:rPr lang="en-US"/>
            <a:t>When throwing them away follow:</a:t>
          </a:r>
        </a:p>
      </dgm:t>
    </dgm:pt>
    <dgm:pt modelId="{CB4F77A5-CD35-4231-8F8D-E44631186EDC}" type="parTrans" cxnId="{0656896C-7F32-4627-8F8E-AFB24B8794E5}">
      <dgm:prSet/>
      <dgm:spPr/>
      <dgm:t>
        <a:bodyPr/>
        <a:lstStyle/>
        <a:p>
          <a:endParaRPr lang="en-US"/>
        </a:p>
      </dgm:t>
    </dgm:pt>
    <dgm:pt modelId="{34480CE5-7921-431B-84E3-DBD9EAAA6523}" type="sibTrans" cxnId="{0656896C-7F32-4627-8F8E-AFB24B8794E5}">
      <dgm:prSet/>
      <dgm:spPr/>
      <dgm:t>
        <a:bodyPr/>
        <a:lstStyle/>
        <a:p>
          <a:endParaRPr lang="en-US"/>
        </a:p>
      </dgm:t>
    </dgm:pt>
    <dgm:pt modelId="{6A555067-26A8-40DD-B3FA-A780A22A46D5}">
      <dgm:prSet/>
      <dgm:spPr/>
      <dgm:t>
        <a:bodyPr/>
        <a:lstStyle/>
        <a:p>
          <a:r>
            <a:rPr lang="en-US"/>
            <a:t>Instructions on label</a:t>
          </a:r>
        </a:p>
      </dgm:t>
    </dgm:pt>
    <dgm:pt modelId="{8442BFF6-C8B8-41F7-B9B1-88C416B51B8A}" type="parTrans" cxnId="{58494FA6-6523-4CE2-9461-F2DF9F4D2480}">
      <dgm:prSet/>
      <dgm:spPr/>
      <dgm:t>
        <a:bodyPr/>
        <a:lstStyle/>
        <a:p>
          <a:endParaRPr lang="en-US"/>
        </a:p>
      </dgm:t>
    </dgm:pt>
    <dgm:pt modelId="{C47C28E8-DD21-4322-9AA5-A1B1046F7230}" type="sibTrans" cxnId="{58494FA6-6523-4CE2-9461-F2DF9F4D2480}">
      <dgm:prSet/>
      <dgm:spPr/>
      <dgm:t>
        <a:bodyPr/>
        <a:lstStyle/>
        <a:p>
          <a:endParaRPr lang="en-US"/>
        </a:p>
      </dgm:t>
    </dgm:pt>
    <dgm:pt modelId="{11EA0444-741E-4029-BA31-8F121613AAE3}">
      <dgm:prSet/>
      <dgm:spPr/>
      <dgm:t>
        <a:bodyPr/>
        <a:lstStyle/>
        <a:p>
          <a:r>
            <a:rPr lang="en-US"/>
            <a:t>Local regulatory requirements</a:t>
          </a:r>
        </a:p>
      </dgm:t>
    </dgm:pt>
    <dgm:pt modelId="{2A2C4A62-35C5-4A3F-BA87-2E3C9866A63F}" type="parTrans" cxnId="{E61EF57C-7B48-47FF-882A-2E6367E5CD13}">
      <dgm:prSet/>
      <dgm:spPr/>
      <dgm:t>
        <a:bodyPr/>
        <a:lstStyle/>
        <a:p>
          <a:endParaRPr lang="en-US"/>
        </a:p>
      </dgm:t>
    </dgm:pt>
    <dgm:pt modelId="{6A57F919-5523-4037-976F-8001B561857A}" type="sibTrans" cxnId="{E61EF57C-7B48-47FF-882A-2E6367E5CD13}">
      <dgm:prSet/>
      <dgm:spPr/>
      <dgm:t>
        <a:bodyPr/>
        <a:lstStyle/>
        <a:p>
          <a:endParaRPr lang="en-US"/>
        </a:p>
      </dgm:t>
    </dgm:pt>
    <dgm:pt modelId="{DE3CD3D2-D5D6-4062-A2AB-CF8F2106931A}" type="pres">
      <dgm:prSet presAssocID="{8B1CA06A-2117-4C80-AE79-17A59A1E9362}" presName="linear" presStyleCnt="0">
        <dgm:presLayoutVars>
          <dgm:animLvl val="lvl"/>
          <dgm:resizeHandles val="exact"/>
        </dgm:presLayoutVars>
      </dgm:prSet>
      <dgm:spPr/>
    </dgm:pt>
    <dgm:pt modelId="{B83B32C3-77FF-4345-9ED2-729197A42317}" type="pres">
      <dgm:prSet presAssocID="{9614DC2B-9FB8-473B-B8D6-71551DAD8B5A}" presName="parentText" presStyleLbl="node1" presStyleIdx="0" presStyleCnt="2">
        <dgm:presLayoutVars>
          <dgm:chMax val="0"/>
          <dgm:bulletEnabled val="1"/>
        </dgm:presLayoutVars>
      </dgm:prSet>
      <dgm:spPr/>
    </dgm:pt>
    <dgm:pt modelId="{58773221-E2F3-464A-AAC0-394A4D145F3A}" type="pres">
      <dgm:prSet presAssocID="{9614DC2B-9FB8-473B-B8D6-71551DAD8B5A}" presName="childText" presStyleLbl="revTx" presStyleIdx="0" presStyleCnt="2">
        <dgm:presLayoutVars>
          <dgm:bulletEnabled val="1"/>
        </dgm:presLayoutVars>
      </dgm:prSet>
      <dgm:spPr/>
    </dgm:pt>
    <dgm:pt modelId="{56138AB6-5BA5-45AE-9A48-46C8F4A4EC18}" type="pres">
      <dgm:prSet presAssocID="{647D111C-E740-4FE8-B232-2BCFDB3289A5}" presName="parentText" presStyleLbl="node1" presStyleIdx="1" presStyleCnt="2">
        <dgm:presLayoutVars>
          <dgm:chMax val="0"/>
          <dgm:bulletEnabled val="1"/>
        </dgm:presLayoutVars>
      </dgm:prSet>
      <dgm:spPr/>
    </dgm:pt>
    <dgm:pt modelId="{566FACD3-EF31-45D5-B943-5EEF4D5E3C16}" type="pres">
      <dgm:prSet presAssocID="{647D111C-E740-4FE8-B232-2BCFDB3289A5}" presName="childText" presStyleLbl="revTx" presStyleIdx="1" presStyleCnt="2">
        <dgm:presLayoutVars>
          <dgm:bulletEnabled val="1"/>
        </dgm:presLayoutVars>
      </dgm:prSet>
      <dgm:spPr/>
    </dgm:pt>
  </dgm:ptLst>
  <dgm:cxnLst>
    <dgm:cxn modelId="{C82D7313-F4C1-481B-905B-0DD8498C4DD7}" type="presOf" srcId="{6A555067-26A8-40DD-B3FA-A780A22A46D5}" destId="{566FACD3-EF31-45D5-B943-5EEF4D5E3C16}" srcOrd="0" destOrd="0" presId="urn:microsoft.com/office/officeart/2005/8/layout/vList2"/>
    <dgm:cxn modelId="{74BA0522-73E4-40CF-B89A-0040752D5585}" type="presOf" srcId="{8B1CA06A-2117-4C80-AE79-17A59A1E9362}" destId="{DE3CD3D2-D5D6-4062-A2AB-CF8F2106931A}" srcOrd="0" destOrd="0" presId="urn:microsoft.com/office/officeart/2005/8/layout/vList2"/>
    <dgm:cxn modelId="{2D274F3C-82EF-46C4-B8D9-5C9014DF6622}" srcId="{9614DC2B-9FB8-473B-B8D6-71551DAD8B5A}" destId="{FFF8E2EA-C968-45F0-BC04-585128396189}" srcOrd="0" destOrd="0" parTransId="{8FCB5AC8-0BCC-4F93-9C32-0D9F11404327}" sibTransId="{F85B0AD7-806F-42ED-A5E7-18DA049FFB25}"/>
    <dgm:cxn modelId="{0656896C-7F32-4627-8F8E-AFB24B8794E5}" srcId="{8B1CA06A-2117-4C80-AE79-17A59A1E9362}" destId="{647D111C-E740-4FE8-B232-2BCFDB3289A5}" srcOrd="1" destOrd="0" parTransId="{CB4F77A5-CD35-4231-8F8D-E44631186EDC}" sibTransId="{34480CE5-7921-431B-84E3-DBD9EAAA6523}"/>
    <dgm:cxn modelId="{EED16854-A3B8-4ABE-906C-1FD67337B569}" type="presOf" srcId="{FFF8E2EA-C968-45F0-BC04-585128396189}" destId="{58773221-E2F3-464A-AAC0-394A4D145F3A}" srcOrd="0" destOrd="0" presId="urn:microsoft.com/office/officeart/2005/8/layout/vList2"/>
    <dgm:cxn modelId="{E61EF57C-7B48-47FF-882A-2E6367E5CD13}" srcId="{647D111C-E740-4FE8-B232-2BCFDB3289A5}" destId="{11EA0444-741E-4029-BA31-8F121613AAE3}" srcOrd="1" destOrd="0" parTransId="{2A2C4A62-35C5-4A3F-BA87-2E3C9866A63F}" sibTransId="{6A57F919-5523-4037-976F-8001B561857A}"/>
    <dgm:cxn modelId="{C40E8C82-4D45-453A-BCC4-09C561560E40}" type="presOf" srcId="{647D111C-E740-4FE8-B232-2BCFDB3289A5}" destId="{56138AB6-5BA5-45AE-9A48-46C8F4A4EC18}" srcOrd="0" destOrd="0" presId="urn:microsoft.com/office/officeart/2005/8/layout/vList2"/>
    <dgm:cxn modelId="{280D7A94-653D-48C8-A316-B6790484A5F4}" srcId="{8B1CA06A-2117-4C80-AE79-17A59A1E9362}" destId="{9614DC2B-9FB8-473B-B8D6-71551DAD8B5A}" srcOrd="0" destOrd="0" parTransId="{57B1FB24-E02A-4676-835B-8EE9D40AECA4}" sibTransId="{D6AF9728-B995-45BF-BC42-0450E7036BC5}"/>
    <dgm:cxn modelId="{58494FA6-6523-4CE2-9461-F2DF9F4D2480}" srcId="{647D111C-E740-4FE8-B232-2BCFDB3289A5}" destId="{6A555067-26A8-40DD-B3FA-A780A22A46D5}" srcOrd="0" destOrd="0" parTransId="{8442BFF6-C8B8-41F7-B9B1-88C416B51B8A}" sibTransId="{C47C28E8-DD21-4322-9AA5-A1B1046F7230}"/>
    <dgm:cxn modelId="{E24E1DD2-2AC2-4648-AE84-286E31149EB6}" type="presOf" srcId="{9614DC2B-9FB8-473B-B8D6-71551DAD8B5A}" destId="{B83B32C3-77FF-4345-9ED2-729197A42317}" srcOrd="0" destOrd="0" presId="urn:microsoft.com/office/officeart/2005/8/layout/vList2"/>
    <dgm:cxn modelId="{9E98D3F6-998A-4F8A-9934-B53467C6D3B7}" type="presOf" srcId="{11EA0444-741E-4029-BA31-8F121613AAE3}" destId="{566FACD3-EF31-45D5-B943-5EEF4D5E3C16}" srcOrd="0" destOrd="1" presId="urn:microsoft.com/office/officeart/2005/8/layout/vList2"/>
    <dgm:cxn modelId="{5892063E-2522-40CE-9E55-33C5781F972B}" type="presParOf" srcId="{DE3CD3D2-D5D6-4062-A2AB-CF8F2106931A}" destId="{B83B32C3-77FF-4345-9ED2-729197A42317}" srcOrd="0" destOrd="0" presId="urn:microsoft.com/office/officeart/2005/8/layout/vList2"/>
    <dgm:cxn modelId="{C0506DED-8ED0-4BAC-AA13-A752DA692CAB}" type="presParOf" srcId="{DE3CD3D2-D5D6-4062-A2AB-CF8F2106931A}" destId="{58773221-E2F3-464A-AAC0-394A4D145F3A}" srcOrd="1" destOrd="0" presId="urn:microsoft.com/office/officeart/2005/8/layout/vList2"/>
    <dgm:cxn modelId="{D6D5B88A-D759-40EC-BDCC-4148B33633FA}" type="presParOf" srcId="{DE3CD3D2-D5D6-4062-A2AB-CF8F2106931A}" destId="{56138AB6-5BA5-45AE-9A48-46C8F4A4EC18}" srcOrd="2" destOrd="0" presId="urn:microsoft.com/office/officeart/2005/8/layout/vList2"/>
    <dgm:cxn modelId="{0B3D9383-618F-4484-9188-D0273EF8E730}" type="presParOf" srcId="{DE3CD3D2-D5D6-4062-A2AB-CF8F2106931A}" destId="{566FACD3-EF31-45D5-B943-5EEF4D5E3C1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0B527F-5266-4A2F-AE4E-CF6B8DD6D91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1018C14-AE31-417D-9468-2D5AF52A777B}">
      <dgm:prSet/>
      <dgm:spPr/>
      <dgm:t>
        <a:bodyPr/>
        <a:lstStyle/>
        <a:p>
          <a:pPr>
            <a:lnSpc>
              <a:spcPct val="100000"/>
            </a:lnSpc>
          </a:pPr>
          <a:r>
            <a:rPr lang="en-US"/>
            <a:t>Supervise daily cleaning routines</a:t>
          </a:r>
        </a:p>
      </dgm:t>
    </dgm:pt>
    <dgm:pt modelId="{DF5C89EA-712A-440C-9EBF-84C638106D36}" type="parTrans" cxnId="{1D346B5E-FC94-43FF-BBB4-6841639AFB24}">
      <dgm:prSet/>
      <dgm:spPr/>
      <dgm:t>
        <a:bodyPr/>
        <a:lstStyle/>
        <a:p>
          <a:endParaRPr lang="en-US"/>
        </a:p>
      </dgm:t>
    </dgm:pt>
    <dgm:pt modelId="{A5FDCFA4-0089-4B7B-8A86-1B2C3EC8B23C}" type="sibTrans" cxnId="{1D346B5E-FC94-43FF-BBB4-6841639AFB24}">
      <dgm:prSet/>
      <dgm:spPr/>
      <dgm:t>
        <a:bodyPr/>
        <a:lstStyle/>
        <a:p>
          <a:endParaRPr lang="en-US"/>
        </a:p>
      </dgm:t>
    </dgm:pt>
    <dgm:pt modelId="{C20E2C60-1E52-4126-90FD-E17D9F4698FA}">
      <dgm:prSet/>
      <dgm:spPr/>
      <dgm:t>
        <a:bodyPr/>
        <a:lstStyle/>
        <a:p>
          <a:pPr>
            <a:lnSpc>
              <a:spcPct val="100000"/>
            </a:lnSpc>
          </a:pPr>
          <a:r>
            <a:rPr lang="en-US"/>
            <a:t>Check cleaning tasks against the master schedule every day</a:t>
          </a:r>
        </a:p>
      </dgm:t>
    </dgm:pt>
    <dgm:pt modelId="{D65FD233-B5B5-48EC-AD88-7467D6FAAE62}" type="parTrans" cxnId="{F479E804-D21F-45FB-AA3F-4851ED9D7B90}">
      <dgm:prSet/>
      <dgm:spPr/>
      <dgm:t>
        <a:bodyPr/>
        <a:lstStyle/>
        <a:p>
          <a:endParaRPr lang="en-US"/>
        </a:p>
      </dgm:t>
    </dgm:pt>
    <dgm:pt modelId="{4E4E8F0D-2DB9-4462-B195-838A132AA035}" type="sibTrans" cxnId="{F479E804-D21F-45FB-AA3F-4851ED9D7B90}">
      <dgm:prSet/>
      <dgm:spPr/>
      <dgm:t>
        <a:bodyPr/>
        <a:lstStyle/>
        <a:p>
          <a:endParaRPr lang="en-US"/>
        </a:p>
      </dgm:t>
    </dgm:pt>
    <dgm:pt modelId="{D4F8E01E-03D6-43F4-9FCD-210C4F56B85A}">
      <dgm:prSet/>
      <dgm:spPr/>
      <dgm:t>
        <a:bodyPr/>
        <a:lstStyle/>
        <a:p>
          <a:pPr>
            <a:lnSpc>
              <a:spcPct val="100000"/>
            </a:lnSpc>
          </a:pPr>
          <a:r>
            <a:rPr lang="en-US"/>
            <a:t>Change the master schedule as needed</a:t>
          </a:r>
        </a:p>
      </dgm:t>
    </dgm:pt>
    <dgm:pt modelId="{9D151320-F537-4EC7-90DE-477659BA6865}" type="parTrans" cxnId="{95E134FC-EE8C-40C8-8DD0-FF813D58B7E9}">
      <dgm:prSet/>
      <dgm:spPr/>
      <dgm:t>
        <a:bodyPr/>
        <a:lstStyle/>
        <a:p>
          <a:endParaRPr lang="en-US"/>
        </a:p>
      </dgm:t>
    </dgm:pt>
    <dgm:pt modelId="{AFEE830D-5A9C-4510-B082-EAC580D52DAE}" type="sibTrans" cxnId="{95E134FC-EE8C-40C8-8DD0-FF813D58B7E9}">
      <dgm:prSet/>
      <dgm:spPr/>
      <dgm:t>
        <a:bodyPr/>
        <a:lstStyle/>
        <a:p>
          <a:endParaRPr lang="en-US"/>
        </a:p>
      </dgm:t>
    </dgm:pt>
    <dgm:pt modelId="{2C5A1E00-7F47-4D2B-A390-8B657EB5B158}">
      <dgm:prSet/>
      <dgm:spPr/>
      <dgm:t>
        <a:bodyPr/>
        <a:lstStyle/>
        <a:p>
          <a:pPr>
            <a:lnSpc>
              <a:spcPct val="100000"/>
            </a:lnSpc>
          </a:pPr>
          <a:r>
            <a:rPr lang="en-US" dirty="0"/>
            <a:t>Ask staff for input on the program</a:t>
          </a:r>
        </a:p>
      </dgm:t>
    </dgm:pt>
    <dgm:pt modelId="{D4FA952A-DEB6-459C-9207-057E84A3340E}" type="parTrans" cxnId="{A110184A-06E8-4B3D-8760-A2C375190316}">
      <dgm:prSet/>
      <dgm:spPr/>
      <dgm:t>
        <a:bodyPr/>
        <a:lstStyle/>
        <a:p>
          <a:endParaRPr lang="en-US"/>
        </a:p>
      </dgm:t>
    </dgm:pt>
    <dgm:pt modelId="{A64224BE-5C92-43A2-A3DC-0AFA5C9E0418}" type="sibTrans" cxnId="{A110184A-06E8-4B3D-8760-A2C375190316}">
      <dgm:prSet/>
      <dgm:spPr/>
      <dgm:t>
        <a:bodyPr/>
        <a:lstStyle/>
        <a:p>
          <a:endParaRPr lang="en-US"/>
        </a:p>
      </dgm:t>
    </dgm:pt>
    <dgm:pt modelId="{9B972DCF-5B78-4B5E-BF91-9031CFD2FF09}" type="pres">
      <dgm:prSet presAssocID="{CF0B527F-5266-4A2F-AE4E-CF6B8DD6D919}" presName="root" presStyleCnt="0">
        <dgm:presLayoutVars>
          <dgm:dir/>
          <dgm:resizeHandles val="exact"/>
        </dgm:presLayoutVars>
      </dgm:prSet>
      <dgm:spPr/>
    </dgm:pt>
    <dgm:pt modelId="{431FB415-8FEA-4AA4-8DC0-A61500337229}" type="pres">
      <dgm:prSet presAssocID="{01018C14-AE31-417D-9468-2D5AF52A777B}" presName="compNode" presStyleCnt="0"/>
      <dgm:spPr/>
    </dgm:pt>
    <dgm:pt modelId="{0A5E7A18-91FA-4E22-B4C2-2C59C5BA20A8}" type="pres">
      <dgm:prSet presAssocID="{01018C14-AE31-417D-9468-2D5AF52A77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p and bucket"/>
        </a:ext>
      </dgm:extLst>
    </dgm:pt>
    <dgm:pt modelId="{5F73149D-B496-4094-88FC-E09C36B41189}" type="pres">
      <dgm:prSet presAssocID="{01018C14-AE31-417D-9468-2D5AF52A777B}" presName="spaceRect" presStyleCnt="0"/>
      <dgm:spPr/>
    </dgm:pt>
    <dgm:pt modelId="{B9C2E888-6EEA-43E4-BBA8-16400C83EFF6}" type="pres">
      <dgm:prSet presAssocID="{01018C14-AE31-417D-9468-2D5AF52A777B}" presName="textRect" presStyleLbl="revTx" presStyleIdx="0" presStyleCnt="4">
        <dgm:presLayoutVars>
          <dgm:chMax val="1"/>
          <dgm:chPref val="1"/>
        </dgm:presLayoutVars>
      </dgm:prSet>
      <dgm:spPr/>
    </dgm:pt>
    <dgm:pt modelId="{C7F67C62-7024-4999-9FA2-CEDA4059E5D9}" type="pres">
      <dgm:prSet presAssocID="{A5FDCFA4-0089-4B7B-8A86-1B2C3EC8B23C}" presName="sibTrans" presStyleCnt="0"/>
      <dgm:spPr/>
    </dgm:pt>
    <dgm:pt modelId="{C6C08680-32C1-4C13-A478-EC113B704410}" type="pres">
      <dgm:prSet presAssocID="{C20E2C60-1E52-4126-90FD-E17D9F4698FA}" presName="compNode" presStyleCnt="0"/>
      <dgm:spPr/>
    </dgm:pt>
    <dgm:pt modelId="{702DE7F5-B37B-49ED-80D4-85188676CA64}" type="pres">
      <dgm:prSet presAssocID="{C20E2C60-1E52-4126-90FD-E17D9F4698F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F1665483-5F38-47C8-92C2-D60AD821B255}" type="pres">
      <dgm:prSet presAssocID="{C20E2C60-1E52-4126-90FD-E17D9F4698FA}" presName="spaceRect" presStyleCnt="0"/>
      <dgm:spPr/>
    </dgm:pt>
    <dgm:pt modelId="{AC7D42C5-72F1-4CD0-A587-EAB8FDD50099}" type="pres">
      <dgm:prSet presAssocID="{C20E2C60-1E52-4126-90FD-E17D9F4698FA}" presName="textRect" presStyleLbl="revTx" presStyleIdx="1" presStyleCnt="4">
        <dgm:presLayoutVars>
          <dgm:chMax val="1"/>
          <dgm:chPref val="1"/>
        </dgm:presLayoutVars>
      </dgm:prSet>
      <dgm:spPr/>
    </dgm:pt>
    <dgm:pt modelId="{71A49719-A004-4317-A043-F3978FA8EC1A}" type="pres">
      <dgm:prSet presAssocID="{4E4E8F0D-2DB9-4462-B195-838A132AA035}" presName="sibTrans" presStyleCnt="0"/>
      <dgm:spPr/>
    </dgm:pt>
    <dgm:pt modelId="{228EA323-EA1E-4714-AC57-9DA26A9E2EF3}" type="pres">
      <dgm:prSet presAssocID="{D4F8E01E-03D6-43F4-9FCD-210C4F56B85A}" presName="compNode" presStyleCnt="0"/>
      <dgm:spPr/>
    </dgm:pt>
    <dgm:pt modelId="{E98E0306-B244-4CB9-AC14-073A86E34335}" type="pres">
      <dgm:prSet presAssocID="{D4F8E01E-03D6-43F4-9FCD-210C4F56B85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ily Calendar"/>
        </a:ext>
      </dgm:extLst>
    </dgm:pt>
    <dgm:pt modelId="{BA96B48D-27AA-4065-88AB-71F5F1AFA337}" type="pres">
      <dgm:prSet presAssocID="{D4F8E01E-03D6-43F4-9FCD-210C4F56B85A}" presName="spaceRect" presStyleCnt="0"/>
      <dgm:spPr/>
    </dgm:pt>
    <dgm:pt modelId="{E93AEAE5-DB4E-4AA2-9635-726100EFFB0A}" type="pres">
      <dgm:prSet presAssocID="{D4F8E01E-03D6-43F4-9FCD-210C4F56B85A}" presName="textRect" presStyleLbl="revTx" presStyleIdx="2" presStyleCnt="4">
        <dgm:presLayoutVars>
          <dgm:chMax val="1"/>
          <dgm:chPref val="1"/>
        </dgm:presLayoutVars>
      </dgm:prSet>
      <dgm:spPr/>
    </dgm:pt>
    <dgm:pt modelId="{7EDDDD5E-BC74-48B2-9BA0-A7B3604DEEAC}" type="pres">
      <dgm:prSet presAssocID="{AFEE830D-5A9C-4510-B082-EAC580D52DAE}" presName="sibTrans" presStyleCnt="0"/>
      <dgm:spPr/>
    </dgm:pt>
    <dgm:pt modelId="{1BE38153-EC8B-422F-9F3F-CD1EAE8C291C}" type="pres">
      <dgm:prSet presAssocID="{2C5A1E00-7F47-4D2B-A390-8B657EB5B158}" presName="compNode" presStyleCnt="0"/>
      <dgm:spPr/>
    </dgm:pt>
    <dgm:pt modelId="{5EDAB838-AA69-43F0-8CB1-4273E748006B}" type="pres">
      <dgm:prSet presAssocID="{2C5A1E00-7F47-4D2B-A390-8B657EB5B1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4C6D32C4-6480-4808-ADF3-EE78465FDE58}" type="pres">
      <dgm:prSet presAssocID="{2C5A1E00-7F47-4D2B-A390-8B657EB5B158}" presName="spaceRect" presStyleCnt="0"/>
      <dgm:spPr/>
    </dgm:pt>
    <dgm:pt modelId="{B1241580-BEAF-441E-B749-9E3B14510603}" type="pres">
      <dgm:prSet presAssocID="{2C5A1E00-7F47-4D2B-A390-8B657EB5B158}" presName="textRect" presStyleLbl="revTx" presStyleIdx="3" presStyleCnt="4">
        <dgm:presLayoutVars>
          <dgm:chMax val="1"/>
          <dgm:chPref val="1"/>
        </dgm:presLayoutVars>
      </dgm:prSet>
      <dgm:spPr/>
    </dgm:pt>
  </dgm:ptLst>
  <dgm:cxnLst>
    <dgm:cxn modelId="{9BC85003-2F06-4BDD-9DB2-C4C52284A4DD}" type="presOf" srcId="{C20E2C60-1E52-4126-90FD-E17D9F4698FA}" destId="{AC7D42C5-72F1-4CD0-A587-EAB8FDD50099}" srcOrd="0" destOrd="0" presId="urn:microsoft.com/office/officeart/2018/2/layout/IconLabelList"/>
    <dgm:cxn modelId="{F479E804-D21F-45FB-AA3F-4851ED9D7B90}" srcId="{CF0B527F-5266-4A2F-AE4E-CF6B8DD6D919}" destId="{C20E2C60-1E52-4126-90FD-E17D9F4698FA}" srcOrd="1" destOrd="0" parTransId="{D65FD233-B5B5-48EC-AD88-7467D6FAAE62}" sibTransId="{4E4E8F0D-2DB9-4462-B195-838A132AA035}"/>
    <dgm:cxn modelId="{1C5F1E26-4B2B-4D77-BDF6-597A85051023}" type="presOf" srcId="{CF0B527F-5266-4A2F-AE4E-CF6B8DD6D919}" destId="{9B972DCF-5B78-4B5E-BF91-9031CFD2FF09}" srcOrd="0" destOrd="0" presId="urn:microsoft.com/office/officeart/2018/2/layout/IconLabelList"/>
    <dgm:cxn modelId="{1D346B5E-FC94-43FF-BBB4-6841639AFB24}" srcId="{CF0B527F-5266-4A2F-AE4E-CF6B8DD6D919}" destId="{01018C14-AE31-417D-9468-2D5AF52A777B}" srcOrd="0" destOrd="0" parTransId="{DF5C89EA-712A-440C-9EBF-84C638106D36}" sibTransId="{A5FDCFA4-0089-4B7B-8A86-1B2C3EC8B23C}"/>
    <dgm:cxn modelId="{A110184A-06E8-4B3D-8760-A2C375190316}" srcId="{CF0B527F-5266-4A2F-AE4E-CF6B8DD6D919}" destId="{2C5A1E00-7F47-4D2B-A390-8B657EB5B158}" srcOrd="3" destOrd="0" parTransId="{D4FA952A-DEB6-459C-9207-057E84A3340E}" sibTransId="{A64224BE-5C92-43A2-A3DC-0AFA5C9E0418}"/>
    <dgm:cxn modelId="{77C55194-2EB0-408F-A9D1-657DBAFCD63B}" type="presOf" srcId="{2C5A1E00-7F47-4D2B-A390-8B657EB5B158}" destId="{B1241580-BEAF-441E-B749-9E3B14510603}" srcOrd="0" destOrd="0" presId="urn:microsoft.com/office/officeart/2018/2/layout/IconLabelList"/>
    <dgm:cxn modelId="{5A3EA7A8-5E52-4744-AB96-89AEDDDF0F4A}" type="presOf" srcId="{D4F8E01E-03D6-43F4-9FCD-210C4F56B85A}" destId="{E93AEAE5-DB4E-4AA2-9635-726100EFFB0A}" srcOrd="0" destOrd="0" presId="urn:microsoft.com/office/officeart/2018/2/layout/IconLabelList"/>
    <dgm:cxn modelId="{583B5DB6-F4F9-4228-89C2-880C19BEE4EB}" type="presOf" srcId="{01018C14-AE31-417D-9468-2D5AF52A777B}" destId="{B9C2E888-6EEA-43E4-BBA8-16400C83EFF6}" srcOrd="0" destOrd="0" presId="urn:microsoft.com/office/officeart/2018/2/layout/IconLabelList"/>
    <dgm:cxn modelId="{95E134FC-EE8C-40C8-8DD0-FF813D58B7E9}" srcId="{CF0B527F-5266-4A2F-AE4E-CF6B8DD6D919}" destId="{D4F8E01E-03D6-43F4-9FCD-210C4F56B85A}" srcOrd="2" destOrd="0" parTransId="{9D151320-F537-4EC7-90DE-477659BA6865}" sibTransId="{AFEE830D-5A9C-4510-B082-EAC580D52DAE}"/>
    <dgm:cxn modelId="{0C10F7AF-DF4E-470E-8570-422A94C72EE5}" type="presParOf" srcId="{9B972DCF-5B78-4B5E-BF91-9031CFD2FF09}" destId="{431FB415-8FEA-4AA4-8DC0-A61500337229}" srcOrd="0" destOrd="0" presId="urn:microsoft.com/office/officeart/2018/2/layout/IconLabelList"/>
    <dgm:cxn modelId="{4BA06FD9-2624-4C49-8545-8F350AE7C4BA}" type="presParOf" srcId="{431FB415-8FEA-4AA4-8DC0-A61500337229}" destId="{0A5E7A18-91FA-4E22-B4C2-2C59C5BA20A8}" srcOrd="0" destOrd="0" presId="urn:microsoft.com/office/officeart/2018/2/layout/IconLabelList"/>
    <dgm:cxn modelId="{0C34AF0E-63C4-4750-8AF0-6DBBDBF77496}" type="presParOf" srcId="{431FB415-8FEA-4AA4-8DC0-A61500337229}" destId="{5F73149D-B496-4094-88FC-E09C36B41189}" srcOrd="1" destOrd="0" presId="urn:microsoft.com/office/officeart/2018/2/layout/IconLabelList"/>
    <dgm:cxn modelId="{EC511205-79A4-4829-9007-91E575C61819}" type="presParOf" srcId="{431FB415-8FEA-4AA4-8DC0-A61500337229}" destId="{B9C2E888-6EEA-43E4-BBA8-16400C83EFF6}" srcOrd="2" destOrd="0" presId="urn:microsoft.com/office/officeart/2018/2/layout/IconLabelList"/>
    <dgm:cxn modelId="{13C90443-53BE-4F73-9663-820A2A1B0F75}" type="presParOf" srcId="{9B972DCF-5B78-4B5E-BF91-9031CFD2FF09}" destId="{C7F67C62-7024-4999-9FA2-CEDA4059E5D9}" srcOrd="1" destOrd="0" presId="urn:microsoft.com/office/officeart/2018/2/layout/IconLabelList"/>
    <dgm:cxn modelId="{F55128FB-423A-4AC2-9E4D-A082F5249EA2}" type="presParOf" srcId="{9B972DCF-5B78-4B5E-BF91-9031CFD2FF09}" destId="{C6C08680-32C1-4C13-A478-EC113B704410}" srcOrd="2" destOrd="0" presId="urn:microsoft.com/office/officeart/2018/2/layout/IconLabelList"/>
    <dgm:cxn modelId="{16712AF0-DDF4-4EFB-B1B4-FC1AC6A03296}" type="presParOf" srcId="{C6C08680-32C1-4C13-A478-EC113B704410}" destId="{702DE7F5-B37B-49ED-80D4-85188676CA64}" srcOrd="0" destOrd="0" presId="urn:microsoft.com/office/officeart/2018/2/layout/IconLabelList"/>
    <dgm:cxn modelId="{A70E91FE-D7D1-4D5A-BB21-27204D55EEE6}" type="presParOf" srcId="{C6C08680-32C1-4C13-A478-EC113B704410}" destId="{F1665483-5F38-47C8-92C2-D60AD821B255}" srcOrd="1" destOrd="0" presId="urn:microsoft.com/office/officeart/2018/2/layout/IconLabelList"/>
    <dgm:cxn modelId="{81B0D91F-EACA-4D7E-AA81-943196AAAC04}" type="presParOf" srcId="{C6C08680-32C1-4C13-A478-EC113B704410}" destId="{AC7D42C5-72F1-4CD0-A587-EAB8FDD50099}" srcOrd="2" destOrd="0" presId="urn:microsoft.com/office/officeart/2018/2/layout/IconLabelList"/>
    <dgm:cxn modelId="{6F2CEB16-7FA7-4532-B79F-B8B0514FFE98}" type="presParOf" srcId="{9B972DCF-5B78-4B5E-BF91-9031CFD2FF09}" destId="{71A49719-A004-4317-A043-F3978FA8EC1A}" srcOrd="3" destOrd="0" presId="urn:microsoft.com/office/officeart/2018/2/layout/IconLabelList"/>
    <dgm:cxn modelId="{13F6D6DF-C3BC-42F9-B0F3-6DB5A8928711}" type="presParOf" srcId="{9B972DCF-5B78-4B5E-BF91-9031CFD2FF09}" destId="{228EA323-EA1E-4714-AC57-9DA26A9E2EF3}" srcOrd="4" destOrd="0" presId="urn:microsoft.com/office/officeart/2018/2/layout/IconLabelList"/>
    <dgm:cxn modelId="{8BDF40F0-4F88-4ED9-BCFB-951C9B282A93}" type="presParOf" srcId="{228EA323-EA1E-4714-AC57-9DA26A9E2EF3}" destId="{E98E0306-B244-4CB9-AC14-073A86E34335}" srcOrd="0" destOrd="0" presId="urn:microsoft.com/office/officeart/2018/2/layout/IconLabelList"/>
    <dgm:cxn modelId="{B196943F-846E-4B69-81C2-B9032A41B449}" type="presParOf" srcId="{228EA323-EA1E-4714-AC57-9DA26A9E2EF3}" destId="{BA96B48D-27AA-4065-88AB-71F5F1AFA337}" srcOrd="1" destOrd="0" presId="urn:microsoft.com/office/officeart/2018/2/layout/IconLabelList"/>
    <dgm:cxn modelId="{859CED6D-5F72-45E8-9F99-3C4CB7BC2C5F}" type="presParOf" srcId="{228EA323-EA1E-4714-AC57-9DA26A9E2EF3}" destId="{E93AEAE5-DB4E-4AA2-9635-726100EFFB0A}" srcOrd="2" destOrd="0" presId="urn:microsoft.com/office/officeart/2018/2/layout/IconLabelList"/>
    <dgm:cxn modelId="{10B99E9C-7299-4DF5-A985-6855E755C1C4}" type="presParOf" srcId="{9B972DCF-5B78-4B5E-BF91-9031CFD2FF09}" destId="{7EDDDD5E-BC74-48B2-9BA0-A7B3604DEEAC}" srcOrd="5" destOrd="0" presId="urn:microsoft.com/office/officeart/2018/2/layout/IconLabelList"/>
    <dgm:cxn modelId="{95C63EA5-9780-49E6-91B2-5245E6206AED}" type="presParOf" srcId="{9B972DCF-5B78-4B5E-BF91-9031CFD2FF09}" destId="{1BE38153-EC8B-422F-9F3F-CD1EAE8C291C}" srcOrd="6" destOrd="0" presId="urn:microsoft.com/office/officeart/2018/2/layout/IconLabelList"/>
    <dgm:cxn modelId="{A9E400D8-1595-4811-9E82-E12C425BB570}" type="presParOf" srcId="{1BE38153-EC8B-422F-9F3F-CD1EAE8C291C}" destId="{5EDAB838-AA69-43F0-8CB1-4273E748006B}" srcOrd="0" destOrd="0" presId="urn:microsoft.com/office/officeart/2018/2/layout/IconLabelList"/>
    <dgm:cxn modelId="{5F590E2E-02C4-4EA4-BD38-978CD42CEF70}" type="presParOf" srcId="{1BE38153-EC8B-422F-9F3F-CD1EAE8C291C}" destId="{4C6D32C4-6480-4808-ADF3-EE78465FDE58}" srcOrd="1" destOrd="0" presId="urn:microsoft.com/office/officeart/2018/2/layout/IconLabelList"/>
    <dgm:cxn modelId="{2F59945E-CEEC-4856-AA83-816F7336316F}" type="presParOf" srcId="{1BE38153-EC8B-422F-9F3F-CD1EAE8C291C}" destId="{B1241580-BEAF-441E-B749-9E3B1451060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2005BE-0058-426E-9279-9548D66061B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ADD9C8F-5253-466D-845C-7CF1C9E4B617}">
      <dgm:prSet/>
      <dgm:spPr/>
      <dgm:t>
        <a:bodyPr/>
        <a:lstStyle/>
        <a:p>
          <a:pPr algn="ctr"/>
          <a:r>
            <a:rPr lang="en-US" dirty="0"/>
            <a:t>True or False?</a:t>
          </a:r>
        </a:p>
      </dgm:t>
    </dgm:pt>
    <dgm:pt modelId="{FB35A8B3-1035-4656-BF83-5B8A099BCA5E}" type="parTrans" cxnId="{B8754F53-A98C-48D1-9959-753575877DE6}">
      <dgm:prSet/>
      <dgm:spPr/>
      <dgm:t>
        <a:bodyPr/>
        <a:lstStyle/>
        <a:p>
          <a:endParaRPr lang="en-US"/>
        </a:p>
      </dgm:t>
    </dgm:pt>
    <dgm:pt modelId="{72EB9BB8-00AC-4FD2-B3C1-AB87ED116BE4}" type="sibTrans" cxnId="{B8754F53-A98C-48D1-9959-753575877DE6}">
      <dgm:prSet/>
      <dgm:spPr/>
      <dgm:t>
        <a:bodyPr/>
        <a:lstStyle/>
        <a:p>
          <a:endParaRPr lang="en-US"/>
        </a:p>
      </dgm:t>
    </dgm:pt>
    <dgm:pt modelId="{39219874-CBD3-4009-872E-722DB18602F4}">
      <dgm:prSet/>
      <dgm:spPr/>
      <dgm:t>
        <a:bodyPr/>
        <a:lstStyle/>
        <a:p>
          <a:r>
            <a:rPr lang="en-US" dirty="0"/>
            <a:t>In order to have an effective cleaning program, it should be monitored every day.</a:t>
          </a:r>
        </a:p>
      </dgm:t>
    </dgm:pt>
    <dgm:pt modelId="{134F506A-2F82-4C86-A7E3-248229067948}" type="parTrans" cxnId="{794825AE-59DB-48FB-9499-B3A469D97622}">
      <dgm:prSet/>
      <dgm:spPr/>
      <dgm:t>
        <a:bodyPr/>
        <a:lstStyle/>
        <a:p>
          <a:endParaRPr lang="en-US"/>
        </a:p>
      </dgm:t>
    </dgm:pt>
    <dgm:pt modelId="{D3E31DA0-B881-439F-B6E1-8C22D2F72FDE}" type="sibTrans" cxnId="{794825AE-59DB-48FB-9499-B3A469D97622}">
      <dgm:prSet/>
      <dgm:spPr/>
      <dgm:t>
        <a:bodyPr/>
        <a:lstStyle/>
        <a:p>
          <a:endParaRPr lang="en-US"/>
        </a:p>
      </dgm:t>
    </dgm:pt>
    <dgm:pt modelId="{1E548743-5E2D-48A8-B78D-F3112F9A0A46}" type="pres">
      <dgm:prSet presAssocID="{0F2005BE-0058-426E-9279-9548D66061B0}" presName="linear" presStyleCnt="0">
        <dgm:presLayoutVars>
          <dgm:animLvl val="lvl"/>
          <dgm:resizeHandles val="exact"/>
        </dgm:presLayoutVars>
      </dgm:prSet>
      <dgm:spPr/>
    </dgm:pt>
    <dgm:pt modelId="{F376BEEC-BE0C-44EC-AD36-BC048373CAEA}" type="pres">
      <dgm:prSet presAssocID="{3ADD9C8F-5253-466D-845C-7CF1C9E4B617}" presName="parentText" presStyleLbl="node1" presStyleIdx="0" presStyleCnt="2">
        <dgm:presLayoutVars>
          <dgm:chMax val="0"/>
          <dgm:bulletEnabled val="1"/>
        </dgm:presLayoutVars>
      </dgm:prSet>
      <dgm:spPr/>
    </dgm:pt>
    <dgm:pt modelId="{BA4965EB-D6E3-44D4-8A4C-134496B143DB}" type="pres">
      <dgm:prSet presAssocID="{72EB9BB8-00AC-4FD2-B3C1-AB87ED116BE4}" presName="spacer" presStyleCnt="0"/>
      <dgm:spPr/>
    </dgm:pt>
    <dgm:pt modelId="{69D77AA5-01DB-4BB8-AC9A-1DEDFB320ED8}" type="pres">
      <dgm:prSet presAssocID="{39219874-CBD3-4009-872E-722DB18602F4}" presName="parentText" presStyleLbl="node1" presStyleIdx="1" presStyleCnt="2">
        <dgm:presLayoutVars>
          <dgm:chMax val="0"/>
          <dgm:bulletEnabled val="1"/>
        </dgm:presLayoutVars>
      </dgm:prSet>
      <dgm:spPr/>
    </dgm:pt>
  </dgm:ptLst>
  <dgm:cxnLst>
    <dgm:cxn modelId="{1D36134B-897D-4C3B-81F1-0D989E36D307}" type="presOf" srcId="{0F2005BE-0058-426E-9279-9548D66061B0}" destId="{1E548743-5E2D-48A8-B78D-F3112F9A0A46}" srcOrd="0" destOrd="0" presId="urn:microsoft.com/office/officeart/2005/8/layout/vList2"/>
    <dgm:cxn modelId="{B8754F53-A98C-48D1-9959-753575877DE6}" srcId="{0F2005BE-0058-426E-9279-9548D66061B0}" destId="{3ADD9C8F-5253-466D-845C-7CF1C9E4B617}" srcOrd="0" destOrd="0" parTransId="{FB35A8B3-1035-4656-BF83-5B8A099BCA5E}" sibTransId="{72EB9BB8-00AC-4FD2-B3C1-AB87ED116BE4}"/>
    <dgm:cxn modelId="{84BADC78-C036-4229-9398-706D58D9639A}" type="presOf" srcId="{39219874-CBD3-4009-872E-722DB18602F4}" destId="{69D77AA5-01DB-4BB8-AC9A-1DEDFB320ED8}" srcOrd="0" destOrd="0" presId="urn:microsoft.com/office/officeart/2005/8/layout/vList2"/>
    <dgm:cxn modelId="{794825AE-59DB-48FB-9499-B3A469D97622}" srcId="{0F2005BE-0058-426E-9279-9548D66061B0}" destId="{39219874-CBD3-4009-872E-722DB18602F4}" srcOrd="1" destOrd="0" parTransId="{134F506A-2F82-4C86-A7E3-248229067948}" sibTransId="{D3E31DA0-B881-439F-B6E1-8C22D2F72FDE}"/>
    <dgm:cxn modelId="{B22440C8-EFAD-4A04-A586-DEB9C7F67991}" type="presOf" srcId="{3ADD9C8F-5253-466D-845C-7CF1C9E4B617}" destId="{F376BEEC-BE0C-44EC-AD36-BC048373CAEA}" srcOrd="0" destOrd="0" presId="urn:microsoft.com/office/officeart/2005/8/layout/vList2"/>
    <dgm:cxn modelId="{A9DDC3E9-B9A5-44A1-8CB0-1FD8441D2F93}" type="presParOf" srcId="{1E548743-5E2D-48A8-B78D-F3112F9A0A46}" destId="{F376BEEC-BE0C-44EC-AD36-BC048373CAEA}" srcOrd="0" destOrd="0" presId="urn:microsoft.com/office/officeart/2005/8/layout/vList2"/>
    <dgm:cxn modelId="{A35434E9-33FA-4EBC-9813-30E4C13C1EA4}" type="presParOf" srcId="{1E548743-5E2D-48A8-B78D-F3112F9A0A46}" destId="{BA4965EB-D6E3-44D4-8A4C-134496B143DB}" srcOrd="1" destOrd="0" presId="urn:microsoft.com/office/officeart/2005/8/layout/vList2"/>
    <dgm:cxn modelId="{8F2FA4ED-141D-4B7C-A9F4-6A44DF13AA92}" type="presParOf" srcId="{1E548743-5E2D-48A8-B78D-F3112F9A0A46}" destId="{69D77AA5-01DB-4BB8-AC9A-1DEDFB320ED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FA7CB-795B-4293-AEBC-00919236ABCC}">
      <dsp:nvSpPr>
        <dsp:cNvPr id="0" name=""/>
        <dsp:cNvSpPr/>
      </dsp:nvSpPr>
      <dsp:spPr>
        <a:xfrm>
          <a:off x="0" y="304112"/>
          <a:ext cx="5141912" cy="725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Infants</a:t>
          </a:r>
        </a:p>
      </dsp:txBody>
      <dsp:txXfrm>
        <a:off x="35411" y="339523"/>
        <a:ext cx="5071090" cy="654577"/>
      </dsp:txXfrm>
    </dsp:sp>
    <dsp:sp modelId="{62D27B10-525F-46C2-887A-986B5D0C5A42}">
      <dsp:nvSpPr>
        <dsp:cNvPr id="0" name=""/>
        <dsp:cNvSpPr/>
      </dsp:nvSpPr>
      <dsp:spPr>
        <a:xfrm>
          <a:off x="0" y="1118792"/>
          <a:ext cx="5141912" cy="725399"/>
        </a:xfrm>
        <a:prstGeom prst="round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Preschool age children</a:t>
          </a:r>
        </a:p>
      </dsp:txBody>
      <dsp:txXfrm>
        <a:off x="35411" y="1154203"/>
        <a:ext cx="5071090" cy="654577"/>
      </dsp:txXfrm>
    </dsp:sp>
    <dsp:sp modelId="{0D2E14DA-8789-4C05-AC0B-AC756E360AD5}">
      <dsp:nvSpPr>
        <dsp:cNvPr id="0" name=""/>
        <dsp:cNvSpPr/>
      </dsp:nvSpPr>
      <dsp:spPr>
        <a:xfrm>
          <a:off x="0" y="1933472"/>
          <a:ext cx="5141912" cy="725399"/>
        </a:xfrm>
        <a:prstGeom prst="round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Pregnant women</a:t>
          </a:r>
        </a:p>
      </dsp:txBody>
      <dsp:txXfrm>
        <a:off x="35411" y="1968883"/>
        <a:ext cx="5071090" cy="654577"/>
      </dsp:txXfrm>
    </dsp:sp>
    <dsp:sp modelId="{E0995AE1-597F-4AA4-9945-4140F47287A2}">
      <dsp:nvSpPr>
        <dsp:cNvPr id="0" name=""/>
        <dsp:cNvSpPr/>
      </dsp:nvSpPr>
      <dsp:spPr>
        <a:xfrm>
          <a:off x="0" y="2748152"/>
          <a:ext cx="5141912" cy="725399"/>
        </a:xfrm>
        <a:prstGeom prst="round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Older adults</a:t>
          </a:r>
        </a:p>
      </dsp:txBody>
      <dsp:txXfrm>
        <a:off x="35411" y="2783563"/>
        <a:ext cx="5071090" cy="654577"/>
      </dsp:txXfrm>
    </dsp:sp>
    <dsp:sp modelId="{7F4F0262-AA7C-4C23-A881-FCEBDCA18086}">
      <dsp:nvSpPr>
        <dsp:cNvPr id="0" name=""/>
        <dsp:cNvSpPr/>
      </dsp:nvSpPr>
      <dsp:spPr>
        <a:xfrm>
          <a:off x="0" y="3562832"/>
          <a:ext cx="5141912" cy="725399"/>
        </a:xfrm>
        <a:prstGeom prst="round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People taking medications</a:t>
          </a:r>
        </a:p>
      </dsp:txBody>
      <dsp:txXfrm>
        <a:off x="35411" y="3598243"/>
        <a:ext cx="5071090" cy="654577"/>
      </dsp:txXfrm>
    </dsp:sp>
    <dsp:sp modelId="{ABEB3293-62EE-469A-9690-AE4EF19A6A08}">
      <dsp:nvSpPr>
        <dsp:cNvPr id="0" name=""/>
        <dsp:cNvSpPr/>
      </dsp:nvSpPr>
      <dsp:spPr>
        <a:xfrm>
          <a:off x="0" y="4377512"/>
          <a:ext cx="5141912" cy="72539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People who are ill</a:t>
          </a:r>
        </a:p>
      </dsp:txBody>
      <dsp:txXfrm>
        <a:off x="35411" y="4412923"/>
        <a:ext cx="5071090" cy="654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E0E8B-D1AD-48D3-B986-43147E818D1D}">
      <dsp:nvSpPr>
        <dsp:cNvPr id="0" name=""/>
        <dsp:cNvSpPr/>
      </dsp:nvSpPr>
      <dsp:spPr>
        <a:xfrm>
          <a:off x="0" y="12995"/>
          <a:ext cx="10058399"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To keep your seniors safe, focus on these processes:</a:t>
          </a:r>
        </a:p>
      </dsp:txBody>
      <dsp:txXfrm>
        <a:off x="29700" y="42695"/>
        <a:ext cx="9998999" cy="549000"/>
      </dsp:txXfrm>
    </dsp:sp>
    <dsp:sp modelId="{179011FF-0B0F-4E6B-9DAD-B6A433514BA0}">
      <dsp:nvSpPr>
        <dsp:cNvPr id="0" name=""/>
        <dsp:cNvSpPr/>
      </dsp:nvSpPr>
      <dsp:spPr>
        <a:xfrm>
          <a:off x="0" y="696275"/>
          <a:ext cx="10058399"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Practicing personal hygiene</a:t>
          </a:r>
        </a:p>
      </dsp:txBody>
      <dsp:txXfrm>
        <a:off x="29700" y="725975"/>
        <a:ext cx="9998999" cy="549000"/>
      </dsp:txXfrm>
    </dsp:sp>
    <dsp:sp modelId="{8C3C567E-1141-4157-8236-6B1302ECA19E}">
      <dsp:nvSpPr>
        <dsp:cNvPr id="0" name=""/>
        <dsp:cNvSpPr/>
      </dsp:nvSpPr>
      <dsp:spPr>
        <a:xfrm>
          <a:off x="0" y="1379556"/>
          <a:ext cx="10058399"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Controlling time and temperature</a:t>
          </a:r>
        </a:p>
      </dsp:txBody>
      <dsp:txXfrm>
        <a:off x="29700" y="1409256"/>
        <a:ext cx="9998999" cy="549000"/>
      </dsp:txXfrm>
    </dsp:sp>
    <dsp:sp modelId="{D1DA3A79-C2AE-4840-8659-520EF6320073}">
      <dsp:nvSpPr>
        <dsp:cNvPr id="0" name=""/>
        <dsp:cNvSpPr/>
      </dsp:nvSpPr>
      <dsp:spPr>
        <a:xfrm>
          <a:off x="0" y="2062836"/>
          <a:ext cx="10058399"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Preventing cross-contamination</a:t>
          </a:r>
        </a:p>
      </dsp:txBody>
      <dsp:txXfrm>
        <a:off x="29700" y="2092536"/>
        <a:ext cx="9998999" cy="549000"/>
      </dsp:txXfrm>
    </dsp:sp>
    <dsp:sp modelId="{50FF21F9-2E95-4BE9-A512-70FA4EC274E3}">
      <dsp:nvSpPr>
        <dsp:cNvPr id="0" name=""/>
        <dsp:cNvSpPr/>
      </dsp:nvSpPr>
      <dsp:spPr>
        <a:xfrm>
          <a:off x="0" y="2746116"/>
          <a:ext cx="10058399"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Purchasing from approved reputable suppliers</a:t>
          </a:r>
        </a:p>
      </dsp:txBody>
      <dsp:txXfrm>
        <a:off x="29700" y="2775816"/>
        <a:ext cx="9998999" cy="549000"/>
      </dsp:txXfrm>
    </dsp:sp>
    <dsp:sp modelId="{772091B3-069A-4BEC-874D-5898277C607D}">
      <dsp:nvSpPr>
        <dsp:cNvPr id="0" name=""/>
        <dsp:cNvSpPr/>
      </dsp:nvSpPr>
      <dsp:spPr>
        <a:xfrm>
          <a:off x="0" y="3429396"/>
          <a:ext cx="10058399"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Cleaning and sanitizing</a:t>
          </a:r>
        </a:p>
      </dsp:txBody>
      <dsp:txXfrm>
        <a:off x="29700" y="3459096"/>
        <a:ext cx="9998999" cy="54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EDF60-86D6-4949-B254-70463C9CECFB}">
      <dsp:nvSpPr>
        <dsp:cNvPr id="0" name=""/>
        <dsp:cNvSpPr/>
      </dsp:nvSpPr>
      <dsp:spPr>
        <a:xfrm>
          <a:off x="981406" y="309865"/>
          <a:ext cx="3925133" cy="3431060"/>
        </a:xfrm>
        <a:prstGeom prst="rightArrow">
          <a:avLst>
            <a:gd name="adj1" fmla="val 70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Water must be at least 171˚F (77˚C)</a:t>
          </a:r>
        </a:p>
        <a:p>
          <a:pPr marL="114300" lvl="1" indent="-114300" algn="l" defTabSz="666750">
            <a:lnSpc>
              <a:spcPct val="90000"/>
            </a:lnSpc>
            <a:spcBef>
              <a:spcPct val="0"/>
            </a:spcBef>
            <a:spcAft>
              <a:spcPct val="15000"/>
            </a:spcAft>
            <a:buChar char="•"/>
          </a:pPr>
          <a:r>
            <a:rPr lang="en-US" sz="1500" kern="1200" dirty="0"/>
            <a:t>Items must be soaked/immersed  for at least 30 seconds</a:t>
          </a:r>
        </a:p>
      </dsp:txBody>
      <dsp:txXfrm>
        <a:off x="1962689" y="824524"/>
        <a:ext cx="1913503" cy="2401742"/>
      </dsp:txXfrm>
    </dsp:sp>
    <dsp:sp modelId="{D3CFF09D-52EA-4C69-B40D-8743D43972C2}">
      <dsp:nvSpPr>
        <dsp:cNvPr id="0" name=""/>
        <dsp:cNvSpPr/>
      </dsp:nvSpPr>
      <dsp:spPr>
        <a:xfrm>
          <a:off x="122" y="1044112"/>
          <a:ext cx="1962566" cy="196256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defRPr b="1"/>
          </a:pPr>
          <a:r>
            <a:rPr lang="en-US" sz="1700" kern="1200"/>
            <a:t>Hot water-soaking</a:t>
          </a:r>
        </a:p>
      </dsp:txBody>
      <dsp:txXfrm>
        <a:off x="287533" y="1331523"/>
        <a:ext cx="1387744" cy="1387744"/>
      </dsp:txXfrm>
    </dsp:sp>
    <dsp:sp modelId="{D20E32C5-1CA8-4B89-AEA9-773D85F841A7}">
      <dsp:nvSpPr>
        <dsp:cNvPr id="0" name=""/>
        <dsp:cNvSpPr/>
      </dsp:nvSpPr>
      <dsp:spPr>
        <a:xfrm>
          <a:off x="6230923" y="577179"/>
          <a:ext cx="3827476" cy="2842153"/>
        </a:xfrm>
        <a:prstGeom prst="rightArrow">
          <a:avLst>
            <a:gd name="adj1" fmla="val 70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896DD-735F-4FF1-AFCE-F2498A4FD3CB}">
      <dsp:nvSpPr>
        <dsp:cNvPr id="0" name=""/>
        <dsp:cNvSpPr/>
      </dsp:nvSpPr>
      <dsp:spPr>
        <a:xfrm>
          <a:off x="5151860" y="1044112"/>
          <a:ext cx="1962566" cy="196256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defRPr b="1"/>
          </a:pPr>
          <a:r>
            <a:rPr lang="en-US" sz="1700" kern="1200"/>
            <a:t>Can use a high temperature dishwasher</a:t>
          </a:r>
        </a:p>
      </dsp:txBody>
      <dsp:txXfrm>
        <a:off x="5439271" y="1331523"/>
        <a:ext cx="1387744" cy="13877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5ACDF-0550-4482-BAF8-77286763A93A}">
      <dsp:nvSpPr>
        <dsp:cNvPr id="0" name=""/>
        <dsp:cNvSpPr/>
      </dsp:nvSpPr>
      <dsp:spPr>
        <a:xfrm>
          <a:off x="331199" y="26929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BE057-C324-411D-8789-84E71D780F88}">
      <dsp:nvSpPr>
        <dsp:cNvPr id="0" name=""/>
        <dsp:cNvSpPr/>
      </dsp:nvSpPr>
      <dsp:spPr>
        <a:xfrm>
          <a:off x="331199" y="193231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High Temperature machine</a:t>
          </a:r>
        </a:p>
      </dsp:txBody>
      <dsp:txXfrm>
        <a:off x="331199" y="1932319"/>
        <a:ext cx="4320000" cy="648000"/>
      </dsp:txXfrm>
    </dsp:sp>
    <dsp:sp modelId="{B30E5020-254F-4B11-AF15-2D9A77105D28}">
      <dsp:nvSpPr>
        <dsp:cNvPr id="0" name=""/>
        <dsp:cNvSpPr/>
      </dsp:nvSpPr>
      <dsp:spPr>
        <a:xfrm>
          <a:off x="331199" y="2650563"/>
          <a:ext cx="4320000" cy="1130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Final sanitizing rinse must be at least 180˚F (82˚C)</a:t>
          </a:r>
        </a:p>
        <a:p>
          <a:pPr marL="0" lvl="0" indent="0" algn="l" defTabSz="755650">
            <a:lnSpc>
              <a:spcPct val="100000"/>
            </a:lnSpc>
            <a:spcBef>
              <a:spcPct val="0"/>
            </a:spcBef>
            <a:spcAft>
              <a:spcPct val="35000"/>
            </a:spcAft>
            <a:buNone/>
          </a:pPr>
          <a:r>
            <a:rPr lang="en-US" sz="1700" kern="1200"/>
            <a:t>165˚F (74˚C) for stationary rack, single temperature machines</a:t>
          </a:r>
        </a:p>
      </dsp:txBody>
      <dsp:txXfrm>
        <a:off x="331199" y="2650563"/>
        <a:ext cx="4320000" cy="1130934"/>
      </dsp:txXfrm>
    </dsp:sp>
    <dsp:sp modelId="{094E103E-10FE-4D82-A1AE-C20EC1E12CF3}">
      <dsp:nvSpPr>
        <dsp:cNvPr id="0" name=""/>
        <dsp:cNvSpPr/>
      </dsp:nvSpPr>
      <dsp:spPr>
        <a:xfrm>
          <a:off x="5407199" y="269294"/>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A2456C-0049-4124-8621-DFF1D0D34658}">
      <dsp:nvSpPr>
        <dsp:cNvPr id="0" name=""/>
        <dsp:cNvSpPr/>
      </dsp:nvSpPr>
      <dsp:spPr>
        <a:xfrm>
          <a:off x="5407199" y="193231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Chemical Sanitizing Machines</a:t>
          </a:r>
        </a:p>
      </dsp:txBody>
      <dsp:txXfrm>
        <a:off x="5407199" y="1932319"/>
        <a:ext cx="4320000" cy="648000"/>
      </dsp:txXfrm>
    </dsp:sp>
    <dsp:sp modelId="{B912E86D-85EB-4082-A635-E39E3C01248E}">
      <dsp:nvSpPr>
        <dsp:cNvPr id="0" name=""/>
        <dsp:cNvSpPr/>
      </dsp:nvSpPr>
      <dsp:spPr>
        <a:xfrm>
          <a:off x="5407199" y="2650563"/>
          <a:ext cx="4320000" cy="1130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Follow the temperature guidelines provided by the manufacturer</a:t>
          </a:r>
        </a:p>
      </dsp:txBody>
      <dsp:txXfrm>
        <a:off x="5407199" y="2650563"/>
        <a:ext cx="4320000" cy="11309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B32C3-77FF-4345-9ED2-729197A42317}">
      <dsp:nvSpPr>
        <dsp:cNvPr id="0" name=""/>
        <dsp:cNvSpPr/>
      </dsp:nvSpPr>
      <dsp:spPr>
        <a:xfrm>
          <a:off x="0" y="42549"/>
          <a:ext cx="10058399" cy="12741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Keep MSDS for each chemical-can be online or in book </a:t>
          </a:r>
        </a:p>
      </dsp:txBody>
      <dsp:txXfrm>
        <a:off x="62198" y="104747"/>
        <a:ext cx="9934003" cy="1149734"/>
      </dsp:txXfrm>
    </dsp:sp>
    <dsp:sp modelId="{58773221-E2F3-464A-AAC0-394A4D145F3A}">
      <dsp:nvSpPr>
        <dsp:cNvPr id="0" name=""/>
        <dsp:cNvSpPr/>
      </dsp:nvSpPr>
      <dsp:spPr>
        <a:xfrm>
          <a:off x="0" y="1316679"/>
          <a:ext cx="10058399"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Keep updated</a:t>
          </a:r>
        </a:p>
      </dsp:txBody>
      <dsp:txXfrm>
        <a:off x="0" y="1316679"/>
        <a:ext cx="10058399" cy="546480"/>
      </dsp:txXfrm>
    </dsp:sp>
    <dsp:sp modelId="{56138AB6-5BA5-45AE-9A48-46C8F4A4EC18}">
      <dsp:nvSpPr>
        <dsp:cNvPr id="0" name=""/>
        <dsp:cNvSpPr/>
      </dsp:nvSpPr>
      <dsp:spPr>
        <a:xfrm>
          <a:off x="0" y="1863159"/>
          <a:ext cx="10058399" cy="12741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When throwing them away follow:</a:t>
          </a:r>
        </a:p>
      </dsp:txBody>
      <dsp:txXfrm>
        <a:off x="62198" y="1925357"/>
        <a:ext cx="9934003" cy="1149734"/>
      </dsp:txXfrm>
    </dsp:sp>
    <dsp:sp modelId="{566FACD3-EF31-45D5-B943-5EEF4D5E3C16}">
      <dsp:nvSpPr>
        <dsp:cNvPr id="0" name=""/>
        <dsp:cNvSpPr/>
      </dsp:nvSpPr>
      <dsp:spPr>
        <a:xfrm>
          <a:off x="0" y="3137289"/>
          <a:ext cx="10058399" cy="87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Instructions on label</a:t>
          </a:r>
        </a:p>
        <a:p>
          <a:pPr marL="228600" lvl="1" indent="-228600" algn="l" defTabSz="1155700">
            <a:lnSpc>
              <a:spcPct val="90000"/>
            </a:lnSpc>
            <a:spcBef>
              <a:spcPct val="0"/>
            </a:spcBef>
            <a:spcAft>
              <a:spcPct val="20000"/>
            </a:spcAft>
            <a:buChar char="•"/>
          </a:pPr>
          <a:r>
            <a:rPr lang="en-US" sz="2600" kern="1200"/>
            <a:t>Local regulatory requirements</a:t>
          </a:r>
        </a:p>
      </dsp:txBody>
      <dsp:txXfrm>
        <a:off x="0" y="3137289"/>
        <a:ext cx="10058399" cy="8709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E7A18-91FA-4E22-B4C2-2C59C5BA20A8}">
      <dsp:nvSpPr>
        <dsp:cNvPr id="0" name=""/>
        <dsp:cNvSpPr/>
      </dsp:nvSpPr>
      <dsp:spPr>
        <a:xfrm>
          <a:off x="938775" y="1057070"/>
          <a:ext cx="926133" cy="9261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C2E888-6EEA-43E4-BBA8-16400C83EFF6}">
      <dsp:nvSpPr>
        <dsp:cNvPr id="0" name=""/>
        <dsp:cNvSpPr/>
      </dsp:nvSpPr>
      <dsp:spPr>
        <a:xfrm>
          <a:off x="372805" y="2273721"/>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Supervise daily cleaning routines</a:t>
          </a:r>
        </a:p>
      </dsp:txBody>
      <dsp:txXfrm>
        <a:off x="372805" y="2273721"/>
        <a:ext cx="2058075" cy="720000"/>
      </dsp:txXfrm>
    </dsp:sp>
    <dsp:sp modelId="{702DE7F5-B37B-49ED-80D4-85188676CA64}">
      <dsp:nvSpPr>
        <dsp:cNvPr id="0" name=""/>
        <dsp:cNvSpPr/>
      </dsp:nvSpPr>
      <dsp:spPr>
        <a:xfrm>
          <a:off x="3357014" y="1057070"/>
          <a:ext cx="926133" cy="9261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7D42C5-72F1-4CD0-A587-EAB8FDD50099}">
      <dsp:nvSpPr>
        <dsp:cNvPr id="0" name=""/>
        <dsp:cNvSpPr/>
      </dsp:nvSpPr>
      <dsp:spPr>
        <a:xfrm>
          <a:off x="2791043" y="2273721"/>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Check cleaning tasks against the master schedule every day</a:t>
          </a:r>
        </a:p>
      </dsp:txBody>
      <dsp:txXfrm>
        <a:off x="2791043" y="2273721"/>
        <a:ext cx="2058075" cy="720000"/>
      </dsp:txXfrm>
    </dsp:sp>
    <dsp:sp modelId="{E98E0306-B244-4CB9-AC14-073A86E34335}">
      <dsp:nvSpPr>
        <dsp:cNvPr id="0" name=""/>
        <dsp:cNvSpPr/>
      </dsp:nvSpPr>
      <dsp:spPr>
        <a:xfrm>
          <a:off x="5775252" y="1057070"/>
          <a:ext cx="926133" cy="9261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AEAE5-DB4E-4AA2-9635-726100EFFB0A}">
      <dsp:nvSpPr>
        <dsp:cNvPr id="0" name=""/>
        <dsp:cNvSpPr/>
      </dsp:nvSpPr>
      <dsp:spPr>
        <a:xfrm>
          <a:off x="5209281" y="2273721"/>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Change the master schedule as needed</a:t>
          </a:r>
        </a:p>
      </dsp:txBody>
      <dsp:txXfrm>
        <a:off x="5209281" y="2273721"/>
        <a:ext cx="2058075" cy="720000"/>
      </dsp:txXfrm>
    </dsp:sp>
    <dsp:sp modelId="{5EDAB838-AA69-43F0-8CB1-4273E748006B}">
      <dsp:nvSpPr>
        <dsp:cNvPr id="0" name=""/>
        <dsp:cNvSpPr/>
      </dsp:nvSpPr>
      <dsp:spPr>
        <a:xfrm>
          <a:off x="8193490" y="1057070"/>
          <a:ext cx="926133" cy="9261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241580-BEAF-441E-B749-9E3B14510603}">
      <dsp:nvSpPr>
        <dsp:cNvPr id="0" name=""/>
        <dsp:cNvSpPr/>
      </dsp:nvSpPr>
      <dsp:spPr>
        <a:xfrm>
          <a:off x="7627519" y="2273721"/>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Ask staff for input on the program</a:t>
          </a:r>
        </a:p>
      </dsp:txBody>
      <dsp:txXfrm>
        <a:off x="7627519" y="2273721"/>
        <a:ext cx="2058075"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6BEEC-BE0C-44EC-AD36-BC048373CAEA}">
      <dsp:nvSpPr>
        <dsp:cNvPr id="0" name=""/>
        <dsp:cNvSpPr/>
      </dsp:nvSpPr>
      <dsp:spPr>
        <a:xfrm>
          <a:off x="0" y="497938"/>
          <a:ext cx="10058399" cy="14727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True or False?</a:t>
          </a:r>
        </a:p>
      </dsp:txBody>
      <dsp:txXfrm>
        <a:off x="71893" y="569831"/>
        <a:ext cx="9914613" cy="1328951"/>
      </dsp:txXfrm>
    </dsp:sp>
    <dsp:sp modelId="{69D77AA5-01DB-4BB8-AC9A-1DEDFB320ED8}">
      <dsp:nvSpPr>
        <dsp:cNvPr id="0" name=""/>
        <dsp:cNvSpPr/>
      </dsp:nvSpPr>
      <dsp:spPr>
        <a:xfrm>
          <a:off x="0" y="2080116"/>
          <a:ext cx="10058399" cy="14727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In order to have an effective cleaning program, it should be monitored every day.</a:t>
          </a:r>
        </a:p>
      </dsp:txBody>
      <dsp:txXfrm>
        <a:off x="71893" y="2152009"/>
        <a:ext cx="9914613" cy="132895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06918-E811-4DE4-AB02-2378E2087C24}"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8DA3A-E2B0-4152-B275-16CCA6D2A09B}" type="slidenum">
              <a:rPr lang="en-US" smtClean="0"/>
              <a:t>‹#›</a:t>
            </a:fld>
            <a:endParaRPr lang="en-US"/>
          </a:p>
        </p:txBody>
      </p:sp>
    </p:spTree>
    <p:extLst>
      <p:ext uri="{BB962C8B-B14F-4D97-AF65-F5344CB8AC3E}">
        <p14:creationId xmlns:p14="http://schemas.microsoft.com/office/powerpoint/2010/main" val="26396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Biological are the microorganisms (bacteria, viruses, parasites, and fungi). Physical contaminants are hazards such as plastic pieces, metal shavings, dirt. There are natural physical contaminants such as fish bones. Chemical contaminants cleaners, sanitizers, and polishes. Foodborne illnesses come from the Biological contaminants.</a:t>
            </a:r>
          </a:p>
        </p:txBody>
      </p:sp>
      <p:sp>
        <p:nvSpPr>
          <p:cNvPr id="4" name="Slide Number Placeholder 3"/>
          <p:cNvSpPr>
            <a:spLocks noGrp="1"/>
          </p:cNvSpPr>
          <p:nvPr>
            <p:ph type="sldNum" sz="quarter" idx="5"/>
          </p:nvPr>
        </p:nvSpPr>
        <p:spPr/>
        <p:txBody>
          <a:bodyPr/>
          <a:lstStyle/>
          <a:p>
            <a:fld id="{86C8DA3A-E2B0-4152-B275-16CCA6D2A09B}" type="slidenum">
              <a:rPr lang="en-US" smtClean="0"/>
              <a:t>4</a:t>
            </a:fld>
            <a:endParaRPr lang="en-US"/>
          </a:p>
        </p:txBody>
      </p:sp>
    </p:spTree>
    <p:extLst>
      <p:ext uri="{BB962C8B-B14F-4D97-AF65-F5344CB8AC3E}">
        <p14:creationId xmlns:p14="http://schemas.microsoft.com/office/powerpoint/2010/main" val="236940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Germs thrive in temperatures between 40 degrees and 140 degrees Fahrenheit. If food was held at this temperature for 4+ hours, it must be thrown out.</a:t>
            </a:r>
          </a:p>
        </p:txBody>
      </p:sp>
      <p:sp>
        <p:nvSpPr>
          <p:cNvPr id="4" name="Slide Number Placeholder 3"/>
          <p:cNvSpPr>
            <a:spLocks noGrp="1"/>
          </p:cNvSpPr>
          <p:nvPr>
            <p:ph type="sldNum" sz="quarter" idx="5"/>
          </p:nvPr>
        </p:nvSpPr>
        <p:spPr/>
        <p:txBody>
          <a:bodyPr/>
          <a:lstStyle/>
          <a:p>
            <a:fld id="{86C8DA3A-E2B0-4152-B275-16CCA6D2A09B}" type="slidenum">
              <a:rPr lang="en-US" smtClean="0"/>
              <a:t>20</a:t>
            </a:fld>
            <a:endParaRPr lang="en-US"/>
          </a:p>
        </p:txBody>
      </p:sp>
    </p:spTree>
    <p:extLst>
      <p:ext uri="{BB962C8B-B14F-4D97-AF65-F5344CB8AC3E}">
        <p14:creationId xmlns:p14="http://schemas.microsoft.com/office/powerpoint/2010/main" val="169915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8DA3A-E2B0-4152-B275-16CCA6D2A09B}" type="slidenum">
              <a:rPr lang="en-US" smtClean="0"/>
              <a:t>21</a:t>
            </a:fld>
            <a:endParaRPr lang="en-US"/>
          </a:p>
        </p:txBody>
      </p:sp>
    </p:spTree>
    <p:extLst>
      <p:ext uri="{BB962C8B-B14F-4D97-AF65-F5344CB8AC3E}">
        <p14:creationId xmlns:p14="http://schemas.microsoft.com/office/powerpoint/2010/main" val="340305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walls and floors should be cleaned daily, but don’t need to be sanitized.</a:t>
            </a:r>
          </a:p>
        </p:txBody>
      </p:sp>
      <p:sp>
        <p:nvSpPr>
          <p:cNvPr id="4" name="Slide Number Placeholder 3"/>
          <p:cNvSpPr>
            <a:spLocks noGrp="1"/>
          </p:cNvSpPr>
          <p:nvPr>
            <p:ph type="sldNum" sz="quarter" idx="5"/>
          </p:nvPr>
        </p:nvSpPr>
        <p:spPr/>
        <p:txBody>
          <a:bodyPr/>
          <a:lstStyle/>
          <a:p>
            <a:fld id="{86C8DA3A-E2B0-4152-B275-16CCA6D2A09B}" type="slidenum">
              <a:rPr lang="en-US" smtClean="0"/>
              <a:t>24</a:t>
            </a:fld>
            <a:endParaRPr lang="en-US"/>
          </a:p>
        </p:txBody>
      </p:sp>
    </p:spTree>
    <p:extLst>
      <p:ext uri="{BB962C8B-B14F-4D97-AF65-F5344CB8AC3E}">
        <p14:creationId xmlns:p14="http://schemas.microsoft.com/office/powerpoint/2010/main" val="18803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factors that influence the effectiveness of chemical sanitizers.. Follow manufacturer’s recommendations for correct temperature. Water hardness is determined by the amount of minerals in the water. </a:t>
            </a:r>
          </a:p>
          <a:p>
            <a:endParaRPr lang="en-US" dirty="0"/>
          </a:p>
        </p:txBody>
      </p:sp>
      <p:sp>
        <p:nvSpPr>
          <p:cNvPr id="4" name="Slide Number Placeholder 3"/>
          <p:cNvSpPr>
            <a:spLocks noGrp="1"/>
          </p:cNvSpPr>
          <p:nvPr>
            <p:ph type="sldNum" sz="quarter" idx="5"/>
          </p:nvPr>
        </p:nvSpPr>
        <p:spPr/>
        <p:txBody>
          <a:bodyPr/>
          <a:lstStyle/>
          <a:p>
            <a:fld id="{86C8DA3A-E2B0-4152-B275-16CCA6D2A09B}" type="slidenum">
              <a:rPr lang="en-US" smtClean="0"/>
              <a:t>31</a:t>
            </a:fld>
            <a:endParaRPr lang="en-US"/>
          </a:p>
        </p:txBody>
      </p:sp>
    </p:spTree>
    <p:extLst>
      <p:ext uri="{BB962C8B-B14F-4D97-AF65-F5344CB8AC3E}">
        <p14:creationId xmlns:p14="http://schemas.microsoft.com/office/powerpoint/2010/main" val="1645337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Dip the paper into the solution and then compare the color.</a:t>
            </a:r>
          </a:p>
        </p:txBody>
      </p:sp>
      <p:sp>
        <p:nvSpPr>
          <p:cNvPr id="4" name="Slide Number Placeholder 3"/>
          <p:cNvSpPr>
            <a:spLocks noGrp="1"/>
          </p:cNvSpPr>
          <p:nvPr>
            <p:ph type="sldNum" sz="quarter" idx="5"/>
          </p:nvPr>
        </p:nvSpPr>
        <p:spPr/>
        <p:txBody>
          <a:bodyPr/>
          <a:lstStyle/>
          <a:p>
            <a:fld id="{86C8DA3A-E2B0-4152-B275-16CCA6D2A09B}" type="slidenum">
              <a:rPr lang="en-US" smtClean="0"/>
              <a:t>34</a:t>
            </a:fld>
            <a:endParaRPr lang="en-US"/>
          </a:p>
        </p:txBody>
      </p:sp>
    </p:spTree>
    <p:extLst>
      <p:ext uri="{BB962C8B-B14F-4D97-AF65-F5344CB8AC3E}">
        <p14:creationId xmlns:p14="http://schemas.microsoft.com/office/powerpoint/2010/main" val="239544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we allow the surface to air dry. Using paper towels or cloths increases the risk of contamination.</a:t>
            </a:r>
          </a:p>
        </p:txBody>
      </p:sp>
      <p:sp>
        <p:nvSpPr>
          <p:cNvPr id="4" name="Slide Number Placeholder 3"/>
          <p:cNvSpPr>
            <a:spLocks noGrp="1"/>
          </p:cNvSpPr>
          <p:nvPr>
            <p:ph type="sldNum" sz="quarter" idx="5"/>
          </p:nvPr>
        </p:nvSpPr>
        <p:spPr/>
        <p:txBody>
          <a:bodyPr/>
          <a:lstStyle/>
          <a:p>
            <a:fld id="{86C8DA3A-E2B0-4152-B275-16CCA6D2A09B}" type="slidenum">
              <a:rPr lang="en-US" smtClean="0"/>
              <a:t>45</a:t>
            </a:fld>
            <a:endParaRPr lang="en-US"/>
          </a:p>
        </p:txBody>
      </p:sp>
    </p:spTree>
    <p:extLst>
      <p:ext uri="{BB962C8B-B14F-4D97-AF65-F5344CB8AC3E}">
        <p14:creationId xmlns:p14="http://schemas.microsoft.com/office/powerpoint/2010/main" val="184114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8DA3A-E2B0-4152-B275-16CCA6D2A09B}" type="slidenum">
              <a:rPr lang="en-US" smtClean="0"/>
              <a:t>59</a:t>
            </a:fld>
            <a:endParaRPr lang="en-US"/>
          </a:p>
        </p:txBody>
      </p:sp>
    </p:spTree>
    <p:extLst>
      <p:ext uri="{BB962C8B-B14F-4D97-AF65-F5344CB8AC3E}">
        <p14:creationId xmlns:p14="http://schemas.microsoft.com/office/powerpoint/2010/main" val="403825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tatefoodsafety.com/Resources/Resources/the-dirty-cell-phone-25-127-bacteria-per-square-inch</a:t>
            </a:r>
          </a:p>
        </p:txBody>
      </p:sp>
      <p:sp>
        <p:nvSpPr>
          <p:cNvPr id="4" name="Slide Number Placeholder 3"/>
          <p:cNvSpPr>
            <a:spLocks noGrp="1"/>
          </p:cNvSpPr>
          <p:nvPr>
            <p:ph type="sldNum" sz="quarter" idx="5"/>
          </p:nvPr>
        </p:nvSpPr>
        <p:spPr/>
        <p:txBody>
          <a:bodyPr/>
          <a:lstStyle/>
          <a:p>
            <a:fld id="{86C8DA3A-E2B0-4152-B275-16CCA6D2A09B}" type="slidenum">
              <a:rPr lang="en-US" smtClean="0"/>
              <a:t>5</a:t>
            </a:fld>
            <a:endParaRPr lang="en-US"/>
          </a:p>
        </p:txBody>
      </p:sp>
    </p:spTree>
    <p:extLst>
      <p:ext uri="{BB962C8B-B14F-4D97-AF65-F5344CB8AC3E}">
        <p14:creationId xmlns:p14="http://schemas.microsoft.com/office/powerpoint/2010/main" val="3835065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Microorganisms can only be seen with a microscope. Many are harmless but it’s the harmful ones that cause most foodborne illnesses. We will discuss the different ways that we can control the conditions to keep pathogens from spreading.</a:t>
            </a:r>
          </a:p>
        </p:txBody>
      </p:sp>
      <p:sp>
        <p:nvSpPr>
          <p:cNvPr id="4" name="Slide Number Placeholder 3"/>
          <p:cNvSpPr>
            <a:spLocks noGrp="1"/>
          </p:cNvSpPr>
          <p:nvPr>
            <p:ph type="sldNum" sz="quarter" idx="5"/>
          </p:nvPr>
        </p:nvSpPr>
        <p:spPr/>
        <p:txBody>
          <a:bodyPr/>
          <a:lstStyle/>
          <a:p>
            <a:fld id="{86C8DA3A-E2B0-4152-B275-16CCA6D2A09B}" type="slidenum">
              <a:rPr lang="en-US" smtClean="0"/>
              <a:t>6</a:t>
            </a:fld>
            <a:endParaRPr lang="en-US"/>
          </a:p>
        </p:txBody>
      </p:sp>
    </p:spTree>
    <p:extLst>
      <p:ext uri="{BB962C8B-B14F-4D97-AF65-F5344CB8AC3E}">
        <p14:creationId xmlns:p14="http://schemas.microsoft.com/office/powerpoint/2010/main" val="215866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 cleaning and sanitizing, here are some ways that pathogens can spread to food.</a:t>
            </a:r>
          </a:p>
        </p:txBody>
      </p:sp>
      <p:sp>
        <p:nvSpPr>
          <p:cNvPr id="4" name="Slide Number Placeholder 3"/>
          <p:cNvSpPr>
            <a:spLocks noGrp="1"/>
          </p:cNvSpPr>
          <p:nvPr>
            <p:ph type="sldNum" sz="quarter" idx="5"/>
          </p:nvPr>
        </p:nvSpPr>
        <p:spPr/>
        <p:txBody>
          <a:bodyPr/>
          <a:lstStyle/>
          <a:p>
            <a:fld id="{86C8DA3A-E2B0-4152-B275-16CCA6D2A09B}" type="slidenum">
              <a:rPr lang="en-US" smtClean="0"/>
              <a:t>7</a:t>
            </a:fld>
            <a:endParaRPr lang="en-US"/>
          </a:p>
        </p:txBody>
      </p:sp>
    </p:spTree>
    <p:extLst>
      <p:ext uri="{BB962C8B-B14F-4D97-AF65-F5344CB8AC3E}">
        <p14:creationId xmlns:p14="http://schemas.microsoft.com/office/powerpoint/2010/main" val="9340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contamination can happen. (Read list) Today we’re going to focus on making sure our facilities and equipment are sanitary. But first, let’s review the whys.</a:t>
            </a:r>
          </a:p>
        </p:txBody>
      </p:sp>
      <p:sp>
        <p:nvSpPr>
          <p:cNvPr id="4" name="Slide Number Placeholder 3"/>
          <p:cNvSpPr>
            <a:spLocks noGrp="1"/>
          </p:cNvSpPr>
          <p:nvPr>
            <p:ph type="sldNum" sz="quarter" idx="5"/>
          </p:nvPr>
        </p:nvSpPr>
        <p:spPr/>
        <p:txBody>
          <a:bodyPr/>
          <a:lstStyle/>
          <a:p>
            <a:fld id="{86C8DA3A-E2B0-4152-B275-16CCA6D2A09B}" type="slidenum">
              <a:rPr lang="en-US" smtClean="0"/>
              <a:t>8</a:t>
            </a:fld>
            <a:endParaRPr lang="en-US"/>
          </a:p>
        </p:txBody>
      </p:sp>
    </p:spTree>
    <p:extLst>
      <p:ext uri="{BB962C8B-B14F-4D97-AF65-F5344CB8AC3E}">
        <p14:creationId xmlns:p14="http://schemas.microsoft.com/office/powerpoint/2010/main" val="107806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three are bacteria and the other two are viruses</a:t>
            </a:r>
          </a:p>
        </p:txBody>
      </p:sp>
      <p:sp>
        <p:nvSpPr>
          <p:cNvPr id="4" name="Slide Number Placeholder 3"/>
          <p:cNvSpPr>
            <a:spLocks noGrp="1"/>
          </p:cNvSpPr>
          <p:nvPr>
            <p:ph type="sldNum" sz="quarter" idx="5"/>
          </p:nvPr>
        </p:nvSpPr>
        <p:spPr/>
        <p:txBody>
          <a:bodyPr/>
          <a:lstStyle/>
          <a:p>
            <a:fld id="{86C8DA3A-E2B0-4152-B275-16CCA6D2A09B}" type="slidenum">
              <a:rPr lang="en-US" smtClean="0"/>
              <a:t>11</a:t>
            </a:fld>
            <a:endParaRPr lang="en-US"/>
          </a:p>
        </p:txBody>
      </p:sp>
    </p:spTree>
    <p:extLst>
      <p:ext uri="{BB962C8B-B14F-4D97-AF65-F5344CB8AC3E}">
        <p14:creationId xmlns:p14="http://schemas.microsoft.com/office/powerpoint/2010/main" val="14879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day in your centers you are dealing with people who are at high risk because their immune systems have weakened with age. Some may be on medications that weaken their immune systems, or some may have a disease such as cancer.</a:t>
            </a:r>
          </a:p>
        </p:txBody>
      </p:sp>
      <p:sp>
        <p:nvSpPr>
          <p:cNvPr id="4" name="Slide Number Placeholder 3"/>
          <p:cNvSpPr>
            <a:spLocks noGrp="1"/>
          </p:cNvSpPr>
          <p:nvPr>
            <p:ph type="sldNum" sz="quarter" idx="5"/>
          </p:nvPr>
        </p:nvSpPr>
        <p:spPr/>
        <p:txBody>
          <a:bodyPr/>
          <a:lstStyle/>
          <a:p>
            <a:fld id="{86C8DA3A-E2B0-4152-B275-16CCA6D2A09B}" type="slidenum">
              <a:rPr lang="en-US" smtClean="0"/>
              <a:t>12</a:t>
            </a:fld>
            <a:endParaRPr lang="en-US"/>
          </a:p>
        </p:txBody>
      </p:sp>
    </p:spTree>
    <p:extLst>
      <p:ext uri="{BB962C8B-B14F-4D97-AF65-F5344CB8AC3E}">
        <p14:creationId xmlns:p14="http://schemas.microsoft.com/office/powerpoint/2010/main" val="3971457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personal hygiene practices are the leading cause of foodborne </a:t>
            </a:r>
            <a:r>
              <a:rPr lang="en-US"/>
              <a:t>illnesses.</a:t>
            </a:r>
            <a:endParaRPr lang="en-US" dirty="0"/>
          </a:p>
        </p:txBody>
      </p:sp>
      <p:sp>
        <p:nvSpPr>
          <p:cNvPr id="4" name="Slide Number Placeholder 3"/>
          <p:cNvSpPr>
            <a:spLocks noGrp="1"/>
          </p:cNvSpPr>
          <p:nvPr>
            <p:ph type="sldNum" sz="quarter" idx="5"/>
          </p:nvPr>
        </p:nvSpPr>
        <p:spPr/>
        <p:txBody>
          <a:bodyPr/>
          <a:lstStyle/>
          <a:p>
            <a:fld id="{86C8DA3A-E2B0-4152-B275-16CCA6D2A09B}" type="slidenum">
              <a:rPr lang="en-US" smtClean="0"/>
              <a:t>13</a:t>
            </a:fld>
            <a:endParaRPr lang="en-US"/>
          </a:p>
        </p:txBody>
      </p:sp>
    </p:spTree>
    <p:extLst>
      <p:ext uri="{BB962C8B-B14F-4D97-AF65-F5344CB8AC3E}">
        <p14:creationId xmlns:p14="http://schemas.microsoft.com/office/powerpoint/2010/main" val="100222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cooking temperatures are different for each type of food. </a:t>
            </a:r>
          </a:p>
        </p:txBody>
      </p:sp>
      <p:sp>
        <p:nvSpPr>
          <p:cNvPr id="4" name="Slide Number Placeholder 3"/>
          <p:cNvSpPr>
            <a:spLocks noGrp="1"/>
          </p:cNvSpPr>
          <p:nvPr>
            <p:ph type="sldNum" sz="quarter" idx="5"/>
          </p:nvPr>
        </p:nvSpPr>
        <p:spPr/>
        <p:txBody>
          <a:bodyPr/>
          <a:lstStyle/>
          <a:p>
            <a:fld id="{86C8DA3A-E2B0-4152-B275-16CCA6D2A09B}" type="slidenum">
              <a:rPr lang="en-US" smtClean="0"/>
              <a:t>19</a:t>
            </a:fld>
            <a:endParaRPr lang="en-US"/>
          </a:p>
        </p:txBody>
      </p:sp>
    </p:spTree>
    <p:extLst>
      <p:ext uri="{BB962C8B-B14F-4D97-AF65-F5344CB8AC3E}">
        <p14:creationId xmlns:p14="http://schemas.microsoft.com/office/powerpoint/2010/main" val="147908947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2D049D-8905-4FCE-AF1E-E5798F4F15E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271C26A4-57F2-4CFE-8238-A86D34F658ED}" type="slidenum">
              <a:rPr lang="en-US" smtClean="0"/>
              <a:t>‹#›</a:t>
            </a:fld>
            <a:endParaRPr lang="en-US"/>
          </a:p>
        </p:txBody>
      </p:sp>
    </p:spTree>
    <p:extLst>
      <p:ext uri="{BB962C8B-B14F-4D97-AF65-F5344CB8AC3E}">
        <p14:creationId xmlns:p14="http://schemas.microsoft.com/office/powerpoint/2010/main" val="4046556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D049D-8905-4FCE-AF1E-E5798F4F15E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226388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D049D-8905-4FCE-AF1E-E5798F4F15E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3186630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D049D-8905-4FCE-AF1E-E5798F4F15E2}"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105107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8E2D049D-8905-4FCE-AF1E-E5798F4F15E2}" type="datetimeFigureOut">
              <a:rPr lang="en-US" smtClean="0"/>
              <a:t>2/28/2024</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271C26A4-57F2-4CFE-8238-A86D34F658ED}" type="slidenum">
              <a:rPr lang="en-US" smtClean="0"/>
              <a:t>‹#›</a:t>
            </a:fld>
            <a:endParaRPr lang="en-US"/>
          </a:p>
        </p:txBody>
      </p:sp>
    </p:spTree>
    <p:extLst>
      <p:ext uri="{BB962C8B-B14F-4D97-AF65-F5344CB8AC3E}">
        <p14:creationId xmlns:p14="http://schemas.microsoft.com/office/powerpoint/2010/main" val="74863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2D049D-8905-4FCE-AF1E-E5798F4F15E2}"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427855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2D049D-8905-4FCE-AF1E-E5798F4F15E2}"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383695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2D049D-8905-4FCE-AF1E-E5798F4F15E2}"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404150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D049D-8905-4FCE-AF1E-E5798F4F15E2}"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32779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2D049D-8905-4FCE-AF1E-E5798F4F15E2}"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217975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2D049D-8905-4FCE-AF1E-E5798F4F15E2}" type="datetimeFigureOut">
              <a:rPr lang="en-US" smtClean="0"/>
              <a:t>2/28/2024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71C26A4-57F2-4CFE-8238-A86D34F658ED}" type="slidenum">
              <a:rPr lang="en-US" smtClean="0"/>
              <a:t>‹#›</a:t>
            </a:fld>
            <a:endParaRPr lang="en-US"/>
          </a:p>
        </p:txBody>
      </p:sp>
    </p:spTree>
    <p:extLst>
      <p:ext uri="{BB962C8B-B14F-4D97-AF65-F5344CB8AC3E}">
        <p14:creationId xmlns:p14="http://schemas.microsoft.com/office/powerpoint/2010/main" val="139751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E2D049D-8905-4FCE-AF1E-E5798F4F15E2}" type="datetimeFigureOut">
              <a:rPr lang="en-US" smtClean="0"/>
              <a:t>2/28/2024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271C26A4-57F2-4CFE-8238-A86D34F658ED}" type="slidenum">
              <a:rPr lang="en-US" smtClean="0"/>
              <a:t>‹#›</a:t>
            </a:fld>
            <a:endParaRPr lang="en-US"/>
          </a:p>
        </p:txBody>
      </p:sp>
    </p:spTree>
    <p:extLst>
      <p:ext uri="{BB962C8B-B14F-4D97-AF65-F5344CB8AC3E}">
        <p14:creationId xmlns:p14="http://schemas.microsoft.com/office/powerpoint/2010/main" val="315963182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0.png"/><Relationship Id="rId7" Type="http://schemas.openxmlformats.org/officeDocument/2006/relationships/diagramData" Target="../diagrams/data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3.png"/><Relationship Id="rId7" Type="http://schemas.openxmlformats.org/officeDocument/2006/relationships/diagramLayout" Target="../diagrams/layout3.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png"/><Relationship Id="rId10" Type="http://schemas.microsoft.com/office/2007/relationships/diagramDrawing" Target="../diagrams/drawing3.xml"/><Relationship Id="rId4" Type="http://schemas.microsoft.com/office/2007/relationships/hdphoto" Target="../media/hdphoto2.wdp"/><Relationship Id="rId9" Type="http://schemas.openxmlformats.org/officeDocument/2006/relationships/diagramColors" Target="../diagrams/colors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72.sv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2.sv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en/question-mark-1106309/" TargetMode="External"/><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funandgames.org/category/mindbender/"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0.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FA112B-F45D-ABBF-58FC-17FC57B3478A}"/>
              </a:ext>
            </a:extLst>
          </p:cNvPr>
          <p:cNvSpPr txBox="1"/>
          <p:nvPr/>
        </p:nvSpPr>
        <p:spPr>
          <a:xfrm>
            <a:off x="1784647" y="1914258"/>
            <a:ext cx="8622706" cy="4524315"/>
          </a:xfrm>
          <a:prstGeom prst="rect">
            <a:avLst/>
          </a:prstGeom>
          <a:noFill/>
        </p:spPr>
        <p:txBody>
          <a:bodyPr wrap="square" rtlCol="0">
            <a:spAutoFit/>
          </a:bodyPr>
          <a:lstStyle/>
          <a:p>
            <a:pPr algn="ctr"/>
            <a:r>
              <a:rPr lang="en-US" sz="4800" dirty="0"/>
              <a:t>Cleaning, Sanitizing, and Foodborne Illnesses</a:t>
            </a:r>
          </a:p>
          <a:p>
            <a:pPr algn="ctr"/>
            <a:r>
              <a:rPr lang="en-US" sz="3200" dirty="0"/>
              <a:t>NM-AAA </a:t>
            </a:r>
          </a:p>
          <a:p>
            <a:pPr algn="ctr"/>
            <a:r>
              <a:rPr lang="en-US" sz="3200" dirty="0"/>
              <a:t>February 2024</a:t>
            </a:r>
          </a:p>
          <a:p>
            <a:pPr algn="ctr"/>
            <a:r>
              <a:rPr lang="en-US" sz="3200" dirty="0"/>
              <a:t>Constance Rudnicki MS, RDN, LD</a:t>
            </a:r>
          </a:p>
          <a:p>
            <a:pPr algn="ctr"/>
            <a:r>
              <a:rPr lang="en-US" sz="3200" dirty="0">
                <a:solidFill>
                  <a:srgbClr val="C00000"/>
                </a:solidFill>
              </a:rPr>
              <a:t>Registered Dietitian/Nutritionist</a:t>
            </a:r>
          </a:p>
          <a:p>
            <a:pPr algn="ctr"/>
            <a:r>
              <a:rPr lang="en-US" sz="3200" dirty="0"/>
              <a:t>Karen Zarrella - </a:t>
            </a:r>
            <a:r>
              <a:rPr lang="en-US" sz="3200" dirty="0">
                <a:solidFill>
                  <a:srgbClr val="C00000"/>
                </a:solidFill>
              </a:rPr>
              <a:t>Nutrition Education Intern</a:t>
            </a:r>
          </a:p>
          <a:p>
            <a:pPr algn="ctr"/>
            <a:endParaRPr lang="en-US" sz="3200" dirty="0"/>
          </a:p>
        </p:txBody>
      </p:sp>
      <p:pic>
        <p:nvPicPr>
          <p:cNvPr id="2" name="Picture 1">
            <a:extLst>
              <a:ext uri="{FF2B5EF4-FFF2-40B4-BE49-F238E27FC236}">
                <a16:creationId xmlns:a16="http://schemas.microsoft.com/office/drawing/2014/main" id="{BD4900EC-3F98-C2EC-410A-F3DCDFBA4062}"/>
              </a:ext>
            </a:extLst>
          </p:cNvPr>
          <p:cNvPicPr>
            <a:picLocks noChangeAspect="1"/>
          </p:cNvPicPr>
          <p:nvPr/>
        </p:nvPicPr>
        <p:blipFill>
          <a:blip r:embed="rId2"/>
          <a:stretch>
            <a:fillRect/>
          </a:stretch>
        </p:blipFill>
        <p:spPr>
          <a:xfrm>
            <a:off x="645479" y="122403"/>
            <a:ext cx="2493016" cy="1791855"/>
          </a:xfrm>
          <a:prstGeom prst="rect">
            <a:avLst/>
          </a:prstGeom>
        </p:spPr>
      </p:pic>
    </p:spTree>
    <p:extLst>
      <p:ext uri="{BB962C8B-B14F-4D97-AF65-F5344CB8AC3E}">
        <p14:creationId xmlns:p14="http://schemas.microsoft.com/office/powerpoint/2010/main" val="31915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C797-6ABF-2240-A661-C568A37B623F}"/>
              </a:ext>
            </a:extLst>
          </p:cNvPr>
          <p:cNvSpPr>
            <a:spLocks noGrp="1"/>
          </p:cNvSpPr>
          <p:nvPr>
            <p:ph type="title"/>
          </p:nvPr>
        </p:nvSpPr>
        <p:spPr>
          <a:xfrm>
            <a:off x="7865806" y="484632"/>
            <a:ext cx="3677264" cy="1609344"/>
          </a:xfrm>
        </p:spPr>
        <p:txBody>
          <a:bodyPr>
            <a:normAutofit/>
          </a:bodyPr>
          <a:lstStyle/>
          <a:p>
            <a:r>
              <a:rPr lang="en-US" sz="3600"/>
              <a:t>Foodborne illnesses</a:t>
            </a:r>
          </a:p>
        </p:txBody>
      </p:sp>
      <p:pic>
        <p:nvPicPr>
          <p:cNvPr id="5" name="Picture 4" descr="Person using microscope">
            <a:extLst>
              <a:ext uri="{FF2B5EF4-FFF2-40B4-BE49-F238E27FC236}">
                <a16:creationId xmlns:a16="http://schemas.microsoft.com/office/drawing/2014/main" id="{FE45CE4C-E2A8-B27F-7930-D1FD4F43511F}"/>
              </a:ext>
            </a:extLst>
          </p:cNvPr>
          <p:cNvPicPr>
            <a:picLocks noChangeAspect="1"/>
          </p:cNvPicPr>
          <p:nvPr/>
        </p:nvPicPr>
        <p:blipFill rotWithShape="1">
          <a:blip r:embed="rId2"/>
          <a:srcRect l="14515" r="31568" b="1"/>
          <a:stretch/>
        </p:blipFill>
        <p:spPr>
          <a:xfrm>
            <a:off x="1" y="10"/>
            <a:ext cx="7546216" cy="6857990"/>
          </a:xfrm>
          <a:prstGeom prst="rect">
            <a:avLst/>
          </a:prstGeom>
        </p:spPr>
      </p:pic>
      <p:sp>
        <p:nvSpPr>
          <p:cNvPr id="3" name="Content Placeholder 2">
            <a:extLst>
              <a:ext uri="{FF2B5EF4-FFF2-40B4-BE49-F238E27FC236}">
                <a16:creationId xmlns:a16="http://schemas.microsoft.com/office/drawing/2014/main" id="{14CE97D8-E512-6DAD-2FE8-332CA203E366}"/>
              </a:ext>
            </a:extLst>
          </p:cNvPr>
          <p:cNvSpPr>
            <a:spLocks noGrp="1"/>
          </p:cNvSpPr>
          <p:nvPr>
            <p:ph idx="1"/>
          </p:nvPr>
        </p:nvSpPr>
        <p:spPr>
          <a:xfrm>
            <a:off x="7865805" y="2121408"/>
            <a:ext cx="3677263" cy="4092579"/>
          </a:xfrm>
        </p:spPr>
        <p:txBody>
          <a:bodyPr>
            <a:normAutofit/>
          </a:bodyPr>
          <a:lstStyle/>
          <a:p>
            <a:pPr marL="0" indent="0">
              <a:buNone/>
            </a:pPr>
            <a:r>
              <a:rPr lang="en-US" sz="1600"/>
              <a:t> Disease transmitted to people through food</a:t>
            </a:r>
          </a:p>
          <a:p>
            <a:pPr marL="0" indent="0">
              <a:buNone/>
            </a:pPr>
            <a:endParaRPr lang="en-US" sz="1600"/>
          </a:p>
          <a:p>
            <a:pPr marL="0" indent="0">
              <a:buNone/>
            </a:pPr>
            <a:r>
              <a:rPr lang="en-US" sz="1600"/>
              <a:t>An illness is considered an outbreak when:</a:t>
            </a:r>
          </a:p>
          <a:p>
            <a:pPr>
              <a:buFont typeface="Arial" panose="020B0604020202020204" pitchFamily="34" charset="0"/>
              <a:buChar char="•"/>
            </a:pPr>
            <a:r>
              <a:rPr lang="en-US" sz="1600"/>
              <a:t>Two or more people have the same symptoms after eating the same food.</a:t>
            </a:r>
          </a:p>
          <a:p>
            <a:pPr>
              <a:buFont typeface="Arial" panose="020B0604020202020204" pitchFamily="34" charset="0"/>
              <a:buChar char="•"/>
            </a:pPr>
            <a:r>
              <a:rPr lang="en-US" sz="1600"/>
              <a:t>An investigation is conducted by state and local regulatory authorities.</a:t>
            </a:r>
          </a:p>
          <a:p>
            <a:pPr>
              <a:buFont typeface="Arial" panose="020B0604020202020204" pitchFamily="34" charset="0"/>
              <a:buChar char="•"/>
            </a:pPr>
            <a:r>
              <a:rPr lang="en-US" sz="1600"/>
              <a:t>The outbreak is confirmed by laboratory analysis.</a:t>
            </a:r>
          </a:p>
          <a:p>
            <a:endParaRPr lang="en-US" sz="1600"/>
          </a:p>
        </p:txBody>
      </p:sp>
    </p:spTree>
    <p:extLst>
      <p:ext uri="{BB962C8B-B14F-4D97-AF65-F5344CB8AC3E}">
        <p14:creationId xmlns:p14="http://schemas.microsoft.com/office/powerpoint/2010/main" val="86601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F15AE3-A549-4E9C-A62A-C6256C1EE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89832D-7426-4DC3-9DFD-E3E3BB473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38A7C6-2A60-4720-B4A8-8703EF35E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4"/>
            <a:ext cx="5149596" cy="5228279"/>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33FD8-A558-4D68-E5A0-90FD9743F98D}"/>
              </a:ext>
            </a:extLst>
          </p:cNvPr>
          <p:cNvSpPr>
            <a:spLocks noGrp="1"/>
          </p:cNvSpPr>
          <p:nvPr>
            <p:ph type="title"/>
          </p:nvPr>
        </p:nvSpPr>
        <p:spPr>
          <a:xfrm>
            <a:off x="7044268" y="1477131"/>
            <a:ext cx="3816126" cy="3915866"/>
          </a:xfrm>
        </p:spPr>
        <p:txBody>
          <a:bodyPr>
            <a:normAutofit/>
          </a:bodyPr>
          <a:lstStyle/>
          <a:p>
            <a:r>
              <a:rPr lang="en-US" sz="6000"/>
              <a:t>Top 5</a:t>
            </a:r>
          </a:p>
        </p:txBody>
      </p:sp>
      <p:sp>
        <p:nvSpPr>
          <p:cNvPr id="16" name="Rectangle 15">
            <a:extLst>
              <a:ext uri="{FF2B5EF4-FFF2-40B4-BE49-F238E27FC236}">
                <a16:creationId xmlns:a16="http://schemas.microsoft.com/office/drawing/2014/main" id="{F19A336F-42B4-43F8-B0F7-77F5CBD1E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9D183F-0A23-6B89-8D5E-FE46D8F51702}"/>
              </a:ext>
            </a:extLst>
          </p:cNvPr>
          <p:cNvSpPr>
            <a:spLocks/>
          </p:cNvSpPr>
          <p:nvPr/>
        </p:nvSpPr>
        <p:spPr>
          <a:xfrm>
            <a:off x="641350" y="2399492"/>
            <a:ext cx="5132388" cy="2066953"/>
          </a:xfrm>
          <a:prstGeom prst="rect">
            <a:avLst/>
          </a:prstGeom>
        </p:spPr>
        <p:txBody>
          <a:bodyPr/>
          <a:lstStyle/>
          <a:p>
            <a:pPr defTabSz="233172">
              <a:spcAft>
                <a:spcPts val="600"/>
              </a:spcAft>
            </a:pPr>
            <a:endParaRPr lang="en-US" sz="918" kern="1200">
              <a:solidFill>
                <a:schemeClr val="tx1"/>
              </a:solidFill>
              <a:latin typeface="+mn-lt"/>
              <a:ea typeface="+mn-ea"/>
              <a:cs typeface="+mn-cs"/>
            </a:endParaRPr>
          </a:p>
          <a:p>
            <a:pPr marL="0" indent="0">
              <a:spcAft>
                <a:spcPts val="600"/>
              </a:spcAft>
              <a:buNone/>
            </a:pPr>
            <a:endParaRPr lang="en-US"/>
          </a:p>
        </p:txBody>
      </p:sp>
      <p:sp>
        <p:nvSpPr>
          <p:cNvPr id="4" name="TextBox 3">
            <a:extLst>
              <a:ext uri="{FF2B5EF4-FFF2-40B4-BE49-F238E27FC236}">
                <a16:creationId xmlns:a16="http://schemas.microsoft.com/office/drawing/2014/main" id="{6C7BD8D6-EA8F-F181-808A-78C3A2DC9ADE}"/>
              </a:ext>
            </a:extLst>
          </p:cNvPr>
          <p:cNvSpPr txBox="1"/>
          <p:nvPr/>
        </p:nvSpPr>
        <p:spPr>
          <a:xfrm>
            <a:off x="473076" y="1035688"/>
            <a:ext cx="5454650" cy="4585871"/>
          </a:xfrm>
          <a:prstGeom prst="rect">
            <a:avLst/>
          </a:prstGeom>
          <a:noFill/>
        </p:spPr>
        <p:txBody>
          <a:bodyPr wrap="square" rtlCol="0">
            <a:spAutoFit/>
          </a:bodyPr>
          <a:lstStyle/>
          <a:p>
            <a:pPr defTabSz="233172">
              <a:spcAft>
                <a:spcPts val="600"/>
              </a:spcAft>
            </a:pPr>
            <a:r>
              <a:rPr lang="en-US" sz="918" kern="1200" dirty="0">
                <a:solidFill>
                  <a:schemeClr val="tx1"/>
                </a:solidFill>
                <a:latin typeface="+mn-lt"/>
                <a:ea typeface="+mn-ea"/>
                <a:cs typeface="+mn-cs"/>
              </a:rPr>
              <a:t>						</a:t>
            </a:r>
            <a:r>
              <a:rPr lang="en-US" sz="2800" kern="1200" dirty="0">
                <a:solidFill>
                  <a:schemeClr val="tx1"/>
                </a:solidFill>
                <a:latin typeface="+mn-lt"/>
                <a:ea typeface="+mn-ea"/>
                <a:cs typeface="+mn-cs"/>
              </a:rPr>
              <a:t>1.  Salmonella</a:t>
            </a:r>
          </a:p>
          <a:p>
            <a:pPr defTabSz="233172">
              <a:spcAft>
                <a:spcPts val="600"/>
              </a:spcAft>
            </a:pPr>
            <a:endParaRPr lang="en-US" sz="2800" kern="1200" dirty="0">
              <a:solidFill>
                <a:schemeClr val="tx1"/>
              </a:solidFill>
              <a:latin typeface="+mn-lt"/>
              <a:ea typeface="+mn-ea"/>
              <a:cs typeface="+mn-cs"/>
            </a:endParaRPr>
          </a:p>
          <a:p>
            <a:pPr defTabSz="233172">
              <a:spcAft>
                <a:spcPts val="600"/>
              </a:spcAft>
            </a:pPr>
            <a:r>
              <a:rPr lang="en-US" sz="2800" kern="1200" dirty="0">
                <a:solidFill>
                  <a:schemeClr val="tx1"/>
                </a:solidFill>
                <a:latin typeface="+mn-lt"/>
                <a:ea typeface="+mn-ea"/>
                <a:cs typeface="+mn-cs"/>
              </a:rPr>
              <a:t>						2.  </a:t>
            </a:r>
            <a:r>
              <a:rPr lang="en-US" sz="2800" kern="1200" dirty="0" err="1">
                <a:solidFill>
                  <a:schemeClr val="tx1"/>
                </a:solidFill>
                <a:latin typeface="+mn-lt"/>
                <a:ea typeface="+mn-ea"/>
                <a:cs typeface="+mn-cs"/>
              </a:rPr>
              <a:t>Shingella</a:t>
            </a:r>
            <a:endParaRPr lang="en-US" sz="2800" kern="1200" dirty="0">
              <a:solidFill>
                <a:schemeClr val="tx1"/>
              </a:solidFill>
              <a:latin typeface="+mn-lt"/>
              <a:ea typeface="+mn-ea"/>
              <a:cs typeface="+mn-cs"/>
            </a:endParaRPr>
          </a:p>
          <a:p>
            <a:pPr defTabSz="233172">
              <a:spcAft>
                <a:spcPts val="600"/>
              </a:spcAft>
            </a:pPr>
            <a:endParaRPr lang="en-US" sz="2800" kern="1200" dirty="0">
              <a:solidFill>
                <a:schemeClr val="tx1"/>
              </a:solidFill>
              <a:latin typeface="+mn-lt"/>
              <a:ea typeface="+mn-ea"/>
              <a:cs typeface="+mn-cs"/>
            </a:endParaRPr>
          </a:p>
          <a:p>
            <a:pPr defTabSz="233172">
              <a:spcAft>
                <a:spcPts val="600"/>
              </a:spcAft>
            </a:pPr>
            <a:r>
              <a:rPr lang="en-US" sz="2800" kern="1200" dirty="0">
                <a:solidFill>
                  <a:schemeClr val="tx1"/>
                </a:solidFill>
                <a:latin typeface="+mn-lt"/>
                <a:ea typeface="+mn-ea"/>
                <a:cs typeface="+mn-cs"/>
              </a:rPr>
              <a:t>						3.  E. coli</a:t>
            </a:r>
          </a:p>
          <a:p>
            <a:pPr defTabSz="233172">
              <a:spcAft>
                <a:spcPts val="600"/>
              </a:spcAft>
            </a:pPr>
            <a:endParaRPr lang="en-US" sz="2800" kern="1200" dirty="0">
              <a:solidFill>
                <a:schemeClr val="tx1"/>
              </a:solidFill>
              <a:latin typeface="+mn-lt"/>
              <a:ea typeface="+mn-ea"/>
              <a:cs typeface="+mn-cs"/>
            </a:endParaRPr>
          </a:p>
          <a:p>
            <a:pPr defTabSz="233172">
              <a:spcAft>
                <a:spcPts val="600"/>
              </a:spcAft>
            </a:pPr>
            <a:r>
              <a:rPr lang="en-US" sz="2800" kern="1200" dirty="0">
                <a:solidFill>
                  <a:schemeClr val="tx1"/>
                </a:solidFill>
                <a:latin typeface="+mn-lt"/>
                <a:ea typeface="+mn-ea"/>
                <a:cs typeface="+mn-cs"/>
              </a:rPr>
              <a:t>						4.  Hepatitis A</a:t>
            </a:r>
          </a:p>
          <a:p>
            <a:pPr defTabSz="233172">
              <a:spcAft>
                <a:spcPts val="600"/>
              </a:spcAft>
            </a:pPr>
            <a:endParaRPr lang="en-US" sz="2800" kern="1200" dirty="0">
              <a:solidFill>
                <a:schemeClr val="tx1"/>
              </a:solidFill>
              <a:latin typeface="+mn-lt"/>
              <a:ea typeface="+mn-ea"/>
              <a:cs typeface="+mn-cs"/>
            </a:endParaRPr>
          </a:p>
          <a:p>
            <a:pPr defTabSz="233172">
              <a:spcAft>
                <a:spcPts val="600"/>
              </a:spcAft>
            </a:pPr>
            <a:r>
              <a:rPr lang="en-US" sz="2800" kern="1200" dirty="0">
                <a:solidFill>
                  <a:schemeClr val="tx1"/>
                </a:solidFill>
                <a:latin typeface="+mn-lt"/>
                <a:ea typeface="+mn-ea"/>
                <a:cs typeface="+mn-cs"/>
              </a:rPr>
              <a:t>						5.  Norovirus</a:t>
            </a:r>
            <a:endParaRPr lang="en-US" sz="2800" dirty="0"/>
          </a:p>
        </p:txBody>
      </p:sp>
    </p:spTree>
    <p:extLst>
      <p:ext uri="{BB962C8B-B14F-4D97-AF65-F5344CB8AC3E}">
        <p14:creationId xmlns:p14="http://schemas.microsoft.com/office/powerpoint/2010/main" val="115647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5F75BA3-CD4F-23EA-484C-4D10A1BA7EDE}"/>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High Risk Populations</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572BB4B7-0167-C0A8-0CBC-E4ACA0C29A7D}"/>
              </a:ext>
            </a:extLst>
          </p:cNvPr>
          <p:cNvGraphicFramePr>
            <a:graphicFrameLocks noGrp="1"/>
          </p:cNvGraphicFramePr>
          <p:nvPr>
            <p:ph idx="1"/>
            <p:extLst>
              <p:ext uri="{D42A27DB-BD31-4B8C-83A1-F6EECF244321}">
                <p14:modId xmlns:p14="http://schemas.microsoft.com/office/powerpoint/2010/main" val="2215694920"/>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90288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9A05B-6397-AA81-87C9-0DCF325E6506}"/>
              </a:ext>
            </a:extLst>
          </p:cNvPr>
          <p:cNvSpPr>
            <a:spLocks noGrp="1"/>
          </p:cNvSpPr>
          <p:nvPr>
            <p:ph type="title"/>
          </p:nvPr>
        </p:nvSpPr>
        <p:spPr/>
        <p:txBody>
          <a:bodyPr/>
          <a:lstStyle/>
          <a:p>
            <a:pPr algn="ctr"/>
            <a:r>
              <a:rPr lang="en-US" dirty="0"/>
              <a:t>Take Action!</a:t>
            </a:r>
          </a:p>
        </p:txBody>
      </p:sp>
      <p:graphicFrame>
        <p:nvGraphicFramePr>
          <p:cNvPr id="5" name="Content Placeholder 2">
            <a:extLst>
              <a:ext uri="{FF2B5EF4-FFF2-40B4-BE49-F238E27FC236}">
                <a16:creationId xmlns:a16="http://schemas.microsoft.com/office/drawing/2014/main" id="{8235CFD1-084C-90D6-8A8E-10E6A9792F28}"/>
              </a:ext>
            </a:extLst>
          </p:cNvPr>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969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F49C74-54BB-EAE2-730B-6E6524F9E354}"/>
              </a:ext>
            </a:extLst>
          </p:cNvPr>
          <p:cNvPicPr>
            <a:picLocks noGrp="1" noChangeAspect="1"/>
          </p:cNvPicPr>
          <p:nvPr>
            <p:ph idx="1"/>
          </p:nvPr>
        </p:nvPicPr>
        <p:blipFill>
          <a:blip r:embed="rId2"/>
          <a:stretch>
            <a:fillRect/>
          </a:stretch>
        </p:blipFill>
        <p:spPr>
          <a:xfrm>
            <a:off x="3388020" y="595423"/>
            <a:ext cx="6128120" cy="5236535"/>
          </a:xfrm>
          <a:prstGeom prst="rect">
            <a:avLst/>
          </a:prstGeom>
        </p:spPr>
      </p:pic>
    </p:spTree>
    <p:extLst>
      <p:ext uri="{BB962C8B-B14F-4D97-AF65-F5344CB8AC3E}">
        <p14:creationId xmlns:p14="http://schemas.microsoft.com/office/powerpoint/2010/main" val="622237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9759BB-7660-F124-8F16-DB3624FCC00E}"/>
              </a:ext>
            </a:extLst>
          </p:cNvPr>
          <p:cNvSpPr>
            <a:spLocks noGrp="1"/>
          </p:cNvSpPr>
          <p:nvPr>
            <p:ph type="title"/>
          </p:nvPr>
        </p:nvSpPr>
        <p:spPr>
          <a:xfrm>
            <a:off x="6587544" y="1382165"/>
            <a:ext cx="4869179" cy="1517984"/>
          </a:xfrm>
        </p:spPr>
        <p:txBody>
          <a:bodyPr>
            <a:normAutofit/>
          </a:bodyPr>
          <a:lstStyle/>
          <a:p>
            <a:r>
              <a:rPr lang="en-US" sz="4800" dirty="0">
                <a:solidFill>
                  <a:srgbClr val="000000"/>
                </a:solidFill>
              </a:rPr>
              <a:t>Handwashing sink</a:t>
            </a:r>
          </a:p>
        </p:txBody>
      </p:sp>
      <p:pic>
        <p:nvPicPr>
          <p:cNvPr id="4" name="Content Placeholder 3" descr="A person washing their hands&#10;&#10;Description automatically generated">
            <a:extLst>
              <a:ext uri="{FF2B5EF4-FFF2-40B4-BE49-F238E27FC236}">
                <a16:creationId xmlns:a16="http://schemas.microsoft.com/office/drawing/2014/main" id="{A15F03A0-1E4F-B8E7-6E73-5F6218F1C796}"/>
              </a:ext>
            </a:extLst>
          </p:cNvPr>
          <p:cNvPicPr>
            <a:picLocks noChangeAspect="1"/>
          </p:cNvPicPr>
          <p:nvPr/>
        </p:nvPicPr>
        <p:blipFill rotWithShape="1">
          <a:blip r:embed="rId2"/>
          <a:srcRect l="2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3" name="Freeform: Shape 1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8" name="Content Placeholder 7">
            <a:extLst>
              <a:ext uri="{FF2B5EF4-FFF2-40B4-BE49-F238E27FC236}">
                <a16:creationId xmlns:a16="http://schemas.microsoft.com/office/drawing/2014/main" id="{A94A5AF9-EE50-EA77-C57B-4F73A19BC9B2}"/>
              </a:ext>
            </a:extLst>
          </p:cNvPr>
          <p:cNvSpPr>
            <a:spLocks noGrp="1"/>
          </p:cNvSpPr>
          <p:nvPr>
            <p:ph idx="1"/>
          </p:nvPr>
        </p:nvSpPr>
        <p:spPr>
          <a:xfrm>
            <a:off x="6587545" y="3007389"/>
            <a:ext cx="4869179" cy="3065865"/>
          </a:xfrm>
        </p:spPr>
        <p:txBody>
          <a:bodyPr anchor="t">
            <a:normAutofit/>
          </a:bodyPr>
          <a:lstStyle/>
          <a:p>
            <a:r>
              <a:rPr lang="en-US" sz="1800" dirty="0">
                <a:solidFill>
                  <a:srgbClr val="000000"/>
                </a:solidFill>
              </a:rPr>
              <a:t>Have dedicated handwashing sink</a:t>
            </a:r>
          </a:p>
          <a:p>
            <a:r>
              <a:rPr lang="en-US" sz="1800" dirty="0">
                <a:solidFill>
                  <a:srgbClr val="000000"/>
                </a:solidFill>
              </a:rPr>
              <a:t>Garbage can</a:t>
            </a:r>
          </a:p>
          <a:p>
            <a:r>
              <a:rPr lang="en-US" sz="1800" dirty="0">
                <a:solidFill>
                  <a:srgbClr val="000000"/>
                </a:solidFill>
              </a:rPr>
              <a:t>Single use paper towels</a:t>
            </a:r>
          </a:p>
          <a:p>
            <a:r>
              <a:rPr lang="en-US" sz="1800" dirty="0">
                <a:solidFill>
                  <a:srgbClr val="000000"/>
                </a:solidFill>
              </a:rPr>
              <a:t>Handwashing sign</a:t>
            </a:r>
          </a:p>
          <a:p>
            <a:r>
              <a:rPr lang="en-US" sz="1800" dirty="0">
                <a:solidFill>
                  <a:srgbClr val="000000"/>
                </a:solidFill>
              </a:rPr>
              <a:t>Posted at all handwashing sinks that are used by food service employees</a:t>
            </a:r>
          </a:p>
          <a:p>
            <a:pPr lvl="1"/>
            <a:r>
              <a:rPr lang="en-US" sz="1600" dirty="0">
                <a:solidFill>
                  <a:srgbClr val="000000"/>
                </a:solidFill>
              </a:rPr>
              <a:t>Clearly visible </a:t>
            </a:r>
          </a:p>
          <a:p>
            <a:pPr marL="0" indent="0">
              <a:buNone/>
            </a:pPr>
            <a:endParaRPr lang="en-US" sz="1800" dirty="0">
              <a:solidFill>
                <a:srgbClr val="000000"/>
              </a:solidFill>
            </a:endParaRPr>
          </a:p>
        </p:txBody>
      </p:sp>
      <p:grpSp>
        <p:nvGrpSpPr>
          <p:cNvPr id="15" name="Group 1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7" name="Oval 1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344976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4F17-06A7-2355-01DC-E3B0C1DEE3F9}"/>
              </a:ext>
            </a:extLst>
          </p:cNvPr>
          <p:cNvSpPr>
            <a:spLocks noGrp="1"/>
          </p:cNvSpPr>
          <p:nvPr>
            <p:ph type="title"/>
          </p:nvPr>
        </p:nvSpPr>
        <p:spPr>
          <a:xfrm>
            <a:off x="1069848" y="798394"/>
            <a:ext cx="4730451" cy="1637730"/>
          </a:xfrm>
        </p:spPr>
        <p:txBody>
          <a:bodyPr>
            <a:normAutofit/>
          </a:bodyPr>
          <a:lstStyle/>
          <a:p>
            <a:r>
              <a:rPr lang="en-US" sz="4400" dirty="0"/>
              <a:t>Fingernails</a:t>
            </a:r>
          </a:p>
        </p:txBody>
      </p:sp>
      <p:sp>
        <p:nvSpPr>
          <p:cNvPr id="3" name="Content Placeholder 2">
            <a:extLst>
              <a:ext uri="{FF2B5EF4-FFF2-40B4-BE49-F238E27FC236}">
                <a16:creationId xmlns:a16="http://schemas.microsoft.com/office/drawing/2014/main" id="{2E4C956A-783D-0211-77F2-00B57CB104F9}"/>
              </a:ext>
            </a:extLst>
          </p:cNvPr>
          <p:cNvSpPr>
            <a:spLocks noGrp="1"/>
          </p:cNvSpPr>
          <p:nvPr>
            <p:ph idx="1"/>
          </p:nvPr>
        </p:nvSpPr>
        <p:spPr>
          <a:xfrm>
            <a:off x="1069848" y="2578608"/>
            <a:ext cx="4730451" cy="3593592"/>
          </a:xfrm>
        </p:spPr>
        <p:txBody>
          <a:bodyPr>
            <a:normAutofit/>
          </a:bodyPr>
          <a:lstStyle/>
          <a:p>
            <a:r>
              <a:rPr lang="en-US" sz="1800" dirty="0"/>
              <a:t>Fingernails should be no longer than the tip of your finger</a:t>
            </a:r>
          </a:p>
          <a:p>
            <a:r>
              <a:rPr lang="en-US" sz="1800" dirty="0"/>
              <a:t>Fake nails and nail polish should not be worn (physical contaminant)</a:t>
            </a:r>
          </a:p>
          <a:p>
            <a:endParaRPr lang="en-US" sz="1800" dirty="0"/>
          </a:p>
        </p:txBody>
      </p:sp>
      <p:pic>
        <p:nvPicPr>
          <p:cNvPr id="4" name="Picture 3" descr="Close-up of a person's hand&#10;&#10;Description automatically generated">
            <a:extLst>
              <a:ext uri="{FF2B5EF4-FFF2-40B4-BE49-F238E27FC236}">
                <a16:creationId xmlns:a16="http://schemas.microsoft.com/office/drawing/2014/main" id="{27A59F62-37E2-2A72-D85A-3069E6566274}"/>
              </a:ext>
            </a:extLst>
          </p:cNvPr>
          <p:cNvPicPr>
            <a:picLocks noChangeAspect="1"/>
          </p:cNvPicPr>
          <p:nvPr/>
        </p:nvPicPr>
        <p:blipFill rotWithShape="1">
          <a:blip r:embed="rId2"/>
          <a:srcRect t="61" r="-2" b="-2"/>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9" name="Freeform: Shape 8">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1898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B1E9-CABF-BB5E-E01C-4E2AB03F2427}"/>
              </a:ext>
            </a:extLst>
          </p:cNvPr>
          <p:cNvSpPr>
            <a:spLocks noGrp="1"/>
          </p:cNvSpPr>
          <p:nvPr>
            <p:ph type="title"/>
          </p:nvPr>
        </p:nvSpPr>
        <p:spPr>
          <a:solidFill>
            <a:schemeClr val="bg1">
              <a:lumMod val="85000"/>
            </a:schemeClr>
          </a:solidFill>
        </p:spPr>
        <p:txBody>
          <a:bodyPr/>
          <a:lstStyle/>
          <a:p>
            <a:r>
              <a:rPr lang="en-US" dirty="0"/>
              <a:t>Hair</a:t>
            </a:r>
          </a:p>
        </p:txBody>
      </p:sp>
      <p:sp>
        <p:nvSpPr>
          <p:cNvPr id="3" name="Content Placeholder 2">
            <a:extLst>
              <a:ext uri="{FF2B5EF4-FFF2-40B4-BE49-F238E27FC236}">
                <a16:creationId xmlns:a16="http://schemas.microsoft.com/office/drawing/2014/main" id="{F78E6860-1011-D19C-A38E-9EDD5AB665EC}"/>
              </a:ext>
            </a:extLst>
          </p:cNvPr>
          <p:cNvSpPr>
            <a:spLocks noGrp="1"/>
          </p:cNvSpPr>
          <p:nvPr>
            <p:ph idx="1"/>
          </p:nvPr>
        </p:nvSpPr>
        <p:spPr/>
        <p:txBody>
          <a:bodyPr/>
          <a:lstStyle/>
          <a:p>
            <a:r>
              <a:rPr lang="en-US" dirty="0"/>
              <a:t>Physical contaminant</a:t>
            </a:r>
          </a:p>
          <a:p>
            <a:r>
              <a:rPr lang="en-US" dirty="0"/>
              <a:t>Wear hats, hairnets</a:t>
            </a:r>
          </a:p>
          <a:p>
            <a:r>
              <a:rPr lang="en-US" dirty="0"/>
              <a:t>ALL hair needs to be restrained </a:t>
            </a:r>
          </a:p>
          <a:p>
            <a:endParaRPr lang="en-US" dirty="0"/>
          </a:p>
        </p:txBody>
      </p:sp>
    </p:spTree>
    <p:extLst>
      <p:ext uri="{BB962C8B-B14F-4D97-AF65-F5344CB8AC3E}">
        <p14:creationId xmlns:p14="http://schemas.microsoft.com/office/powerpoint/2010/main" val="699317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3303-E9CB-1B12-7CCB-5388FD507B8D}"/>
              </a:ext>
            </a:extLst>
          </p:cNvPr>
          <p:cNvSpPr>
            <a:spLocks noGrp="1"/>
          </p:cNvSpPr>
          <p:nvPr>
            <p:ph type="title"/>
          </p:nvPr>
        </p:nvSpPr>
        <p:spPr/>
        <p:txBody>
          <a:bodyPr>
            <a:normAutofit/>
          </a:bodyPr>
          <a:lstStyle/>
          <a:p>
            <a:r>
              <a:rPr lang="en-US" dirty="0"/>
              <a:t>Jewelry</a:t>
            </a:r>
          </a:p>
        </p:txBody>
      </p:sp>
      <p:pic>
        <p:nvPicPr>
          <p:cNvPr id="4" name="Content Placeholder 3">
            <a:extLst>
              <a:ext uri="{FF2B5EF4-FFF2-40B4-BE49-F238E27FC236}">
                <a16:creationId xmlns:a16="http://schemas.microsoft.com/office/drawing/2014/main" id="{50CCD0EB-6D9E-3FD6-EEE2-77E7B2248C14}"/>
              </a:ext>
            </a:extLst>
          </p:cNvPr>
          <p:cNvPicPr>
            <a:picLocks noGrp="1" noChangeAspect="1"/>
          </p:cNvPicPr>
          <p:nvPr>
            <p:ph idx="1"/>
          </p:nvPr>
        </p:nvPicPr>
        <p:blipFill>
          <a:blip r:embed="rId2"/>
          <a:stretch>
            <a:fillRect/>
          </a:stretch>
        </p:blipFill>
        <p:spPr>
          <a:xfrm>
            <a:off x="1532109" y="2451431"/>
            <a:ext cx="670618" cy="670618"/>
          </a:xfrm>
          <a:prstGeom prst="rect">
            <a:avLst/>
          </a:prstGeom>
        </p:spPr>
      </p:pic>
      <p:sp>
        <p:nvSpPr>
          <p:cNvPr id="7" name="TextBox 6">
            <a:extLst>
              <a:ext uri="{FF2B5EF4-FFF2-40B4-BE49-F238E27FC236}">
                <a16:creationId xmlns:a16="http://schemas.microsoft.com/office/drawing/2014/main" id="{FC97EF4C-35F1-687A-D6B4-385EA465B8C5}"/>
              </a:ext>
            </a:extLst>
          </p:cNvPr>
          <p:cNvSpPr txBox="1"/>
          <p:nvPr/>
        </p:nvSpPr>
        <p:spPr>
          <a:xfrm>
            <a:off x="2686493" y="2451431"/>
            <a:ext cx="6432698" cy="670618"/>
          </a:xfrm>
          <a:prstGeom prst="rect">
            <a:avLst/>
          </a:prstGeom>
          <a:noFill/>
        </p:spPr>
        <p:txBody>
          <a:bodyPr wrap="square" rtlCol="0">
            <a:spAutoFit/>
          </a:bodyPr>
          <a:lstStyle/>
          <a:p>
            <a:r>
              <a:rPr lang="en-US" dirty="0"/>
              <a:t>Watches, earrings,  and rings can’t be worn except for a plain metal band or a medical bracelet</a:t>
            </a:r>
          </a:p>
        </p:txBody>
      </p:sp>
      <p:sp>
        <p:nvSpPr>
          <p:cNvPr id="9" name="TextBox 8">
            <a:extLst>
              <a:ext uri="{FF2B5EF4-FFF2-40B4-BE49-F238E27FC236}">
                <a16:creationId xmlns:a16="http://schemas.microsoft.com/office/drawing/2014/main" id="{7F296186-B6A9-DD3B-00C5-972095FE583A}"/>
              </a:ext>
            </a:extLst>
          </p:cNvPr>
          <p:cNvSpPr txBox="1"/>
          <p:nvPr/>
        </p:nvSpPr>
        <p:spPr>
          <a:xfrm>
            <a:off x="2604977" y="4093535"/>
            <a:ext cx="7102549" cy="369332"/>
          </a:xfrm>
          <a:prstGeom prst="rect">
            <a:avLst/>
          </a:prstGeom>
          <a:noFill/>
        </p:spPr>
        <p:txBody>
          <a:bodyPr wrap="square" rtlCol="0">
            <a:spAutoFit/>
          </a:bodyPr>
          <a:lstStyle/>
          <a:p>
            <a:r>
              <a:rPr lang="en-US"/>
              <a:t>No Gum or chewing tobacco in food prep areas</a:t>
            </a:r>
            <a:endParaRPr lang="en-US" dirty="0"/>
          </a:p>
        </p:txBody>
      </p:sp>
      <p:pic>
        <p:nvPicPr>
          <p:cNvPr id="11" name="Picture 10">
            <a:extLst>
              <a:ext uri="{FF2B5EF4-FFF2-40B4-BE49-F238E27FC236}">
                <a16:creationId xmlns:a16="http://schemas.microsoft.com/office/drawing/2014/main" id="{4BBC94DC-10A0-5A16-9AE1-DF02D7D414E7}"/>
              </a:ext>
            </a:extLst>
          </p:cNvPr>
          <p:cNvPicPr>
            <a:picLocks noChangeAspect="1"/>
          </p:cNvPicPr>
          <p:nvPr/>
        </p:nvPicPr>
        <p:blipFill>
          <a:blip r:embed="rId3"/>
          <a:stretch>
            <a:fillRect/>
          </a:stretch>
        </p:blipFill>
        <p:spPr>
          <a:xfrm>
            <a:off x="1411606" y="3894847"/>
            <a:ext cx="1072868" cy="766708"/>
          </a:xfrm>
          <a:prstGeom prst="rect">
            <a:avLst/>
          </a:prstGeom>
        </p:spPr>
      </p:pic>
    </p:spTree>
    <p:extLst>
      <p:ext uri="{BB962C8B-B14F-4D97-AF65-F5344CB8AC3E}">
        <p14:creationId xmlns:p14="http://schemas.microsoft.com/office/powerpoint/2010/main" val="288907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222CA5-113E-36C2-FA6E-C79856AC0B85}"/>
              </a:ext>
            </a:extLst>
          </p:cNvPr>
          <p:cNvSpPr>
            <a:spLocks noGrp="1"/>
          </p:cNvSpPr>
          <p:nvPr>
            <p:ph type="title"/>
          </p:nvPr>
        </p:nvSpPr>
        <p:spPr>
          <a:xfrm>
            <a:off x="6386284" y="484632"/>
            <a:ext cx="4741963" cy="1971964"/>
          </a:xfrm>
        </p:spPr>
        <p:txBody>
          <a:bodyPr>
            <a:normAutofit/>
          </a:bodyPr>
          <a:lstStyle/>
          <a:p>
            <a:r>
              <a:rPr lang="en-US" sz="4800">
                <a:solidFill>
                  <a:schemeClr val="tx1"/>
                </a:solidFill>
              </a:rPr>
              <a:t>Time and Temperature</a:t>
            </a:r>
          </a:p>
        </p:txBody>
      </p:sp>
      <p:sp>
        <p:nvSpPr>
          <p:cNvPr id="17" name="Freeform: Shape 16">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phic 11" descr="Thermometer">
            <a:extLst>
              <a:ext uri="{FF2B5EF4-FFF2-40B4-BE49-F238E27FC236}">
                <a16:creationId xmlns:a16="http://schemas.microsoft.com/office/drawing/2014/main" id="{2BC0E06F-3146-49E8-AE2C-E004670015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396" y="1687625"/>
            <a:ext cx="3573675" cy="3573675"/>
          </a:xfrm>
          <a:prstGeom prst="rect">
            <a:avLst/>
          </a:prstGeom>
        </p:spPr>
      </p:pic>
      <p:sp>
        <p:nvSpPr>
          <p:cNvPr id="8" name="Content Placeholder 7">
            <a:extLst>
              <a:ext uri="{FF2B5EF4-FFF2-40B4-BE49-F238E27FC236}">
                <a16:creationId xmlns:a16="http://schemas.microsoft.com/office/drawing/2014/main" id="{A04CA2CC-69C1-163F-8F2F-AC04524CA84B}"/>
              </a:ext>
            </a:extLst>
          </p:cNvPr>
          <p:cNvSpPr>
            <a:spLocks noGrp="1"/>
          </p:cNvSpPr>
          <p:nvPr>
            <p:ph idx="1"/>
          </p:nvPr>
        </p:nvSpPr>
        <p:spPr>
          <a:xfrm>
            <a:off x="6386286" y="2456596"/>
            <a:ext cx="4741962" cy="3715603"/>
          </a:xfrm>
        </p:spPr>
        <p:txBody>
          <a:bodyPr>
            <a:normAutofit/>
          </a:bodyPr>
          <a:lstStyle/>
          <a:p>
            <a:pPr lvl="1">
              <a:buFont typeface="Wingdings" panose="05000000000000000000" pitchFamily="2" charset="2"/>
              <a:buChar char="ü"/>
            </a:pPr>
            <a:r>
              <a:rPr lang="en-US"/>
              <a:t> Food should be cooked to its correct minimum internal cooking temperature</a:t>
            </a:r>
          </a:p>
          <a:p>
            <a:pPr marL="274320" lvl="1" indent="0">
              <a:buNone/>
            </a:pPr>
            <a:endParaRPr lang="en-US"/>
          </a:p>
          <a:p>
            <a:pPr lvl="1">
              <a:buFont typeface="Wingdings" panose="05000000000000000000" pitchFamily="2" charset="2"/>
              <a:buChar char="ü"/>
            </a:pPr>
            <a:r>
              <a:rPr lang="en-US"/>
              <a:t> Food should be held at the correct temperature</a:t>
            </a:r>
          </a:p>
          <a:p>
            <a:pPr marL="274320" lvl="1" indent="0">
              <a:buNone/>
            </a:pPr>
            <a:endParaRPr lang="en-US"/>
          </a:p>
          <a:p>
            <a:pPr lvl="1">
              <a:buFont typeface="Wingdings" panose="05000000000000000000" pitchFamily="2" charset="2"/>
              <a:buChar char="ü"/>
            </a:pPr>
            <a:r>
              <a:rPr lang="en-US"/>
              <a:t> Food should be cooled or reheated correctly</a:t>
            </a:r>
          </a:p>
        </p:txBody>
      </p:sp>
      <p:grpSp>
        <p:nvGrpSpPr>
          <p:cNvPr id="19" name="Group 18">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1" name="Oval 20">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92368938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514F43-6675-C53E-36F5-00C1B0A8543C}"/>
              </a:ext>
            </a:extLst>
          </p:cNvPr>
          <p:cNvSpPr>
            <a:spLocks noGrp="1"/>
          </p:cNvSpPr>
          <p:nvPr>
            <p:ph type="title"/>
          </p:nvPr>
        </p:nvSpPr>
        <p:spPr>
          <a:xfrm>
            <a:off x="6386284" y="484632"/>
            <a:ext cx="4741963" cy="1971964"/>
          </a:xfrm>
        </p:spPr>
        <p:txBody>
          <a:bodyPr>
            <a:normAutofit/>
          </a:bodyPr>
          <a:lstStyle/>
          <a:p>
            <a:r>
              <a:rPr lang="en-US" sz="4800">
                <a:solidFill>
                  <a:schemeClr val="tx1"/>
                </a:solidFill>
              </a:rPr>
              <a:t>Objectives</a:t>
            </a:r>
          </a:p>
        </p:txBody>
      </p:sp>
      <p:sp>
        <p:nvSpPr>
          <p:cNvPr id="35" name="Freeform: Shape 34">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kitchen with stainless steel appliances&#10;&#10;Description automatically generated">
            <a:extLst>
              <a:ext uri="{FF2B5EF4-FFF2-40B4-BE49-F238E27FC236}">
                <a16:creationId xmlns:a16="http://schemas.microsoft.com/office/drawing/2014/main" id="{E1498E46-FE00-2EFD-92A7-C5C82257F85B}"/>
              </a:ext>
            </a:extLst>
          </p:cNvPr>
          <p:cNvPicPr>
            <a:picLocks noChangeAspect="1"/>
          </p:cNvPicPr>
          <p:nvPr/>
        </p:nvPicPr>
        <p:blipFill>
          <a:blip r:embed="rId3"/>
          <a:stretch>
            <a:fillRect/>
          </a:stretch>
        </p:blipFill>
        <p:spPr>
          <a:xfrm>
            <a:off x="823396" y="2486377"/>
            <a:ext cx="3573675" cy="1976171"/>
          </a:xfrm>
          <a:prstGeom prst="rect">
            <a:avLst/>
          </a:prstGeom>
        </p:spPr>
      </p:pic>
      <p:sp>
        <p:nvSpPr>
          <p:cNvPr id="5" name="Content Placeholder 4">
            <a:extLst>
              <a:ext uri="{FF2B5EF4-FFF2-40B4-BE49-F238E27FC236}">
                <a16:creationId xmlns:a16="http://schemas.microsoft.com/office/drawing/2014/main" id="{B8BA4EA8-A238-6703-4C04-1486C3E08B29}"/>
              </a:ext>
            </a:extLst>
          </p:cNvPr>
          <p:cNvSpPr>
            <a:spLocks noGrp="1"/>
          </p:cNvSpPr>
          <p:nvPr>
            <p:ph idx="1"/>
          </p:nvPr>
        </p:nvSpPr>
        <p:spPr>
          <a:xfrm>
            <a:off x="6386286" y="2456596"/>
            <a:ext cx="4741962" cy="3715603"/>
          </a:xfrm>
        </p:spPr>
        <p:txBody>
          <a:bodyPr>
            <a:normAutofit/>
          </a:bodyPr>
          <a:lstStyle/>
          <a:p>
            <a:r>
              <a:rPr lang="en-US" dirty="0"/>
              <a:t>Define a foodborne illness</a:t>
            </a:r>
          </a:p>
          <a:p>
            <a:r>
              <a:rPr lang="en-US" dirty="0"/>
              <a:t>Know how food contamination can happen and how to avoid cross-contamination</a:t>
            </a:r>
          </a:p>
          <a:p>
            <a:r>
              <a:rPr lang="en-US" dirty="0"/>
              <a:t>Explain what the danger zone is</a:t>
            </a:r>
          </a:p>
          <a:p>
            <a:r>
              <a:rPr lang="en-US" dirty="0"/>
              <a:t>Know the difference between cleaning and sanitizing</a:t>
            </a:r>
          </a:p>
          <a:p>
            <a:r>
              <a:rPr lang="en-US" dirty="0"/>
              <a:t>Know the 5-step process for cleaning and sanitizing </a:t>
            </a:r>
          </a:p>
          <a:p>
            <a:endParaRPr lang="en-US" dirty="0"/>
          </a:p>
        </p:txBody>
      </p:sp>
      <p:grpSp>
        <p:nvGrpSpPr>
          <p:cNvPr id="36" name="Group 35">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7" name="Oval 36">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416726082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1CAB-EBDC-D8BB-ABAD-B8C39F954052}"/>
              </a:ext>
            </a:extLst>
          </p:cNvPr>
          <p:cNvSpPr>
            <a:spLocks noGrp="1"/>
          </p:cNvSpPr>
          <p:nvPr>
            <p:ph type="title"/>
          </p:nvPr>
        </p:nvSpPr>
        <p:spPr>
          <a:solidFill>
            <a:srgbClr val="FFC000"/>
          </a:solidFill>
          <a:effectLst>
            <a:glow rad="63500">
              <a:schemeClr val="accent2">
                <a:satMod val="175000"/>
                <a:alpha val="40000"/>
              </a:schemeClr>
            </a:glow>
          </a:effectLst>
        </p:spPr>
        <p:txBody>
          <a:bodyPr>
            <a:normAutofit/>
          </a:bodyPr>
          <a:lstStyle/>
          <a:p>
            <a:pPr algn="ctr"/>
            <a:r>
              <a:rPr lang="en-US" sz="8800" dirty="0"/>
              <a:t>danger</a:t>
            </a:r>
          </a:p>
        </p:txBody>
      </p:sp>
      <p:pic>
        <p:nvPicPr>
          <p:cNvPr id="4" name="Content Placeholder 3">
            <a:extLst>
              <a:ext uri="{FF2B5EF4-FFF2-40B4-BE49-F238E27FC236}">
                <a16:creationId xmlns:a16="http://schemas.microsoft.com/office/drawing/2014/main" id="{2E75561E-1027-0A42-205F-0F7C67119522}"/>
              </a:ext>
            </a:extLst>
          </p:cNvPr>
          <p:cNvPicPr>
            <a:picLocks noGrp="1" noChangeAspect="1"/>
          </p:cNvPicPr>
          <p:nvPr>
            <p:ph idx="1"/>
          </p:nvPr>
        </p:nvPicPr>
        <p:blipFill>
          <a:blip r:embed="rId3"/>
          <a:stretch>
            <a:fillRect/>
          </a:stretch>
        </p:blipFill>
        <p:spPr>
          <a:xfrm>
            <a:off x="2842806" y="2703386"/>
            <a:ext cx="6675699" cy="3755461"/>
          </a:xfrm>
          <a:prstGeom prst="rect">
            <a:avLst/>
          </a:prstGeom>
        </p:spPr>
      </p:pic>
    </p:spTree>
    <p:extLst>
      <p:ext uri="{BB962C8B-B14F-4D97-AF65-F5344CB8AC3E}">
        <p14:creationId xmlns:p14="http://schemas.microsoft.com/office/powerpoint/2010/main" val="3401483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CF60-870F-C8BC-DB8E-177D8B9B0EFD}"/>
              </a:ext>
            </a:extLst>
          </p:cNvPr>
          <p:cNvSpPr>
            <a:spLocks noGrp="1"/>
          </p:cNvSpPr>
          <p:nvPr>
            <p:ph type="title"/>
          </p:nvPr>
        </p:nvSpPr>
        <p:spPr>
          <a:xfrm>
            <a:off x="1069848" y="798394"/>
            <a:ext cx="4730451" cy="1637730"/>
          </a:xfrm>
        </p:spPr>
        <p:txBody>
          <a:bodyPr>
            <a:normAutofit/>
          </a:bodyPr>
          <a:lstStyle/>
          <a:p>
            <a:r>
              <a:rPr lang="en-US" sz="4400"/>
              <a:t>Cross-Contamination</a:t>
            </a:r>
          </a:p>
        </p:txBody>
      </p:sp>
      <p:sp>
        <p:nvSpPr>
          <p:cNvPr id="3" name="Content Placeholder 2">
            <a:extLst>
              <a:ext uri="{FF2B5EF4-FFF2-40B4-BE49-F238E27FC236}">
                <a16:creationId xmlns:a16="http://schemas.microsoft.com/office/drawing/2014/main" id="{9DA8F27F-4B24-34D6-8C35-D105C3C042F0}"/>
              </a:ext>
            </a:extLst>
          </p:cNvPr>
          <p:cNvSpPr>
            <a:spLocks noGrp="1"/>
          </p:cNvSpPr>
          <p:nvPr>
            <p:ph idx="1"/>
          </p:nvPr>
        </p:nvSpPr>
        <p:spPr>
          <a:xfrm>
            <a:off x="1069848" y="2578608"/>
            <a:ext cx="4730451" cy="3593592"/>
          </a:xfrm>
        </p:spPr>
        <p:txBody>
          <a:bodyPr>
            <a:normAutofit/>
          </a:bodyPr>
          <a:lstStyle/>
          <a:p>
            <a:pPr marL="0" indent="0">
              <a:buNone/>
            </a:pPr>
            <a:r>
              <a:rPr lang="en-US" sz="1500"/>
              <a:t>Cross-contamination occurs when bacteria are transferred from one food to another by a non-food surface, such as utensils, equipment, or human hands. It can also occur food to food, such as when thawing meat drips on ready-to-eat vegetables.</a:t>
            </a:r>
          </a:p>
          <a:p>
            <a:pPr marL="0" indent="0">
              <a:buNone/>
            </a:pPr>
            <a:endParaRPr lang="en-US" sz="1500"/>
          </a:p>
          <a:p>
            <a:pPr>
              <a:buFont typeface="Wingdings" panose="05000000000000000000" pitchFamily="2" charset="2"/>
              <a:buChar char="Ø"/>
            </a:pPr>
            <a:r>
              <a:rPr lang="en-US" sz="1500"/>
              <a:t>Follow proper handwashing and hygiene guidelines</a:t>
            </a:r>
          </a:p>
          <a:p>
            <a:pPr>
              <a:buFont typeface="Wingdings" panose="05000000000000000000" pitchFamily="2" charset="2"/>
              <a:buChar char="Ø"/>
            </a:pPr>
            <a:r>
              <a:rPr lang="en-US" sz="1500"/>
              <a:t>Store cooked food away from raw food</a:t>
            </a:r>
          </a:p>
          <a:p>
            <a:pPr>
              <a:buFont typeface="Wingdings" panose="05000000000000000000" pitchFamily="2" charset="2"/>
              <a:buChar char="Ø"/>
            </a:pPr>
            <a:r>
              <a:rPr lang="en-US" sz="1500"/>
              <a:t>Don’t prepare batches of food too far in advance</a:t>
            </a:r>
          </a:p>
          <a:p>
            <a:pPr>
              <a:buFont typeface="Wingdings" panose="05000000000000000000" pitchFamily="2" charset="2"/>
              <a:buChar char="Ø"/>
            </a:pPr>
            <a:r>
              <a:rPr lang="en-US" sz="1500"/>
              <a:t>Clean and sanitize equipment, utensils, and cutting boards</a:t>
            </a:r>
          </a:p>
        </p:txBody>
      </p:sp>
      <p:sp>
        <p:nvSpPr>
          <p:cNvPr id="9" name="Freeform: Shape 8">
            <a:extLst>
              <a:ext uri="{FF2B5EF4-FFF2-40B4-BE49-F238E27FC236}">
                <a16:creationId xmlns:a16="http://schemas.microsoft.com/office/drawing/2014/main" id="{B16070FD-9EB8-4AC8-A8E2-267228385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4"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CF00835-31CB-E5FA-4AA8-EB0085537AC4}"/>
              </a:ext>
            </a:extLst>
          </p:cNvPr>
          <p:cNvPicPr>
            <a:picLocks noChangeAspect="1"/>
          </p:cNvPicPr>
          <p:nvPr/>
        </p:nvPicPr>
        <p:blipFill>
          <a:blip r:embed="rId3"/>
          <a:stretch>
            <a:fillRect/>
          </a:stretch>
        </p:blipFill>
        <p:spPr>
          <a:xfrm>
            <a:off x="6096000" y="1398275"/>
            <a:ext cx="5340656" cy="3871976"/>
          </a:xfrm>
          <a:prstGeom prst="rect">
            <a:avLst/>
          </a:prstGeom>
        </p:spPr>
      </p:pic>
    </p:spTree>
    <p:extLst>
      <p:ext uri="{BB962C8B-B14F-4D97-AF65-F5344CB8AC3E}">
        <p14:creationId xmlns:p14="http://schemas.microsoft.com/office/powerpoint/2010/main" val="492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66AD9C23-92DF-C2FE-9D3D-8FD89628C6FF}"/>
              </a:ext>
            </a:extLst>
          </p:cNvPr>
          <p:cNvSpPr>
            <a:spLocks noGrp="1"/>
          </p:cNvSpPr>
          <p:nvPr>
            <p:ph idx="1"/>
          </p:nvPr>
        </p:nvSpPr>
        <p:spPr>
          <a:xfrm>
            <a:off x="1069850" y="340242"/>
            <a:ext cx="5818858" cy="5672856"/>
          </a:xfrm>
        </p:spPr>
        <p:txBody>
          <a:bodyPr anchor="ctr">
            <a:normAutofit/>
          </a:bodyPr>
          <a:lstStyle/>
          <a:p>
            <a:r>
              <a:rPr lang="en-US" sz="1900" dirty="0"/>
              <a:t>Wash hands before putting on gloves </a:t>
            </a:r>
          </a:p>
          <a:p>
            <a:r>
              <a:rPr lang="en-US" sz="1900" dirty="0"/>
              <a:t>Use the correct glove and size</a:t>
            </a:r>
          </a:p>
          <a:p>
            <a:r>
              <a:rPr lang="en-US" sz="1900" dirty="0"/>
              <a:t>Make sure that the fit</a:t>
            </a:r>
          </a:p>
          <a:p>
            <a:r>
              <a:rPr lang="en-US" sz="1900" dirty="0"/>
              <a:t>	not too tight or loose</a:t>
            </a:r>
          </a:p>
          <a:p>
            <a:r>
              <a:rPr lang="en-US" sz="1900" dirty="0"/>
              <a:t>Change gloves regularly</a:t>
            </a:r>
          </a:p>
          <a:p>
            <a:r>
              <a:rPr lang="en-US" sz="1900" dirty="0"/>
              <a:t>	don’t wash or reuse gloves</a:t>
            </a:r>
          </a:p>
          <a:p>
            <a:r>
              <a:rPr lang="en-US" sz="1900" dirty="0"/>
              <a:t>When changing into a new pair </a:t>
            </a:r>
          </a:p>
          <a:p>
            <a:r>
              <a:rPr lang="en-US" sz="1900" dirty="0"/>
              <a:t>Gloves should be changed when torn or ripped</a:t>
            </a:r>
          </a:p>
          <a:p>
            <a:r>
              <a:rPr lang="en-US" sz="1900" dirty="0"/>
              <a:t>Starting a new task</a:t>
            </a:r>
          </a:p>
          <a:p>
            <a:r>
              <a:rPr lang="en-US" sz="1900" dirty="0"/>
              <a:t>After handling raw meat, seafood, or poultry</a:t>
            </a:r>
          </a:p>
          <a:p>
            <a:r>
              <a:rPr lang="en-US" sz="1900" dirty="0"/>
              <a:t>Handling ready to eat food</a:t>
            </a:r>
          </a:p>
          <a:p>
            <a:r>
              <a:rPr lang="en-US" sz="1900" dirty="0"/>
              <a:t>Change gloves every at least every two hours during continually use </a:t>
            </a:r>
          </a:p>
          <a:p>
            <a:endParaRPr lang="en-US" sz="1900" dirty="0"/>
          </a:p>
        </p:txBody>
      </p:sp>
      <p:sp>
        <p:nvSpPr>
          <p:cNvPr id="10" name="Rectangle 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874218B7-7E0F-BAB8-6EC9-9E6440F9E281}"/>
              </a:ext>
            </a:extLst>
          </p:cNvPr>
          <p:cNvSpPr>
            <a:spLocks noGrp="1"/>
          </p:cNvSpPr>
          <p:nvPr>
            <p:ph type="title"/>
          </p:nvPr>
        </p:nvSpPr>
        <p:spPr>
          <a:xfrm>
            <a:off x="8371968" y="2376862"/>
            <a:ext cx="2640646" cy="2104273"/>
          </a:xfrm>
          <a:noFill/>
        </p:spPr>
        <p:txBody>
          <a:bodyPr>
            <a:normAutofit/>
          </a:bodyPr>
          <a:lstStyle/>
          <a:p>
            <a:pPr algn="ctr"/>
            <a:r>
              <a:rPr lang="en-US" sz="3000" dirty="0">
                <a:solidFill>
                  <a:schemeClr val="bg1">
                    <a:shade val="97000"/>
                    <a:satMod val="150000"/>
                  </a:schemeClr>
                </a:solidFill>
              </a:rPr>
              <a:t>How to use single use gloves</a:t>
            </a:r>
          </a:p>
        </p:txBody>
      </p:sp>
    </p:spTree>
    <p:extLst>
      <p:ext uri="{BB962C8B-B14F-4D97-AF65-F5344CB8AC3E}">
        <p14:creationId xmlns:p14="http://schemas.microsoft.com/office/powerpoint/2010/main" val="1172131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2" name="Oval 21">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23" name="Oval 22">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useBgFill="1">
        <p:nvSpPr>
          <p:cNvPr id="25" name="Rectangle 24">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B24AF43-FE8D-C600-6B91-BA516D97CA2D}"/>
              </a:ext>
            </a:extLst>
          </p:cNvPr>
          <p:cNvSpPr>
            <a:spLocks noGrp="1"/>
          </p:cNvSpPr>
          <p:nvPr>
            <p:ph type="title"/>
          </p:nvPr>
        </p:nvSpPr>
        <p:spPr>
          <a:xfrm>
            <a:off x="7534654" y="702365"/>
            <a:ext cx="3896264" cy="3765666"/>
          </a:xfrm>
        </p:spPr>
        <p:txBody>
          <a:bodyPr vert="horz" lIns="91440" tIns="45720" rIns="91440" bIns="45720" rtlCol="0" anchor="b">
            <a:normAutofit/>
          </a:bodyPr>
          <a:lstStyle/>
          <a:p>
            <a:pPr>
              <a:lnSpc>
                <a:spcPct val="80000"/>
              </a:lnSpc>
            </a:pPr>
            <a:r>
              <a:rPr lang="en-US" sz="7200">
                <a:blipFill dpi="0" rotWithShape="1">
                  <a:blip r:embed="rId4"/>
                  <a:srcRect/>
                  <a:tile tx="6350" ty="-127000" sx="65000" sy="64000" flip="none" algn="tl"/>
                </a:blipFill>
              </a:rPr>
              <a:t>Cleaning and sanitizing</a:t>
            </a:r>
          </a:p>
        </p:txBody>
      </p:sp>
      <p:pic>
        <p:nvPicPr>
          <p:cNvPr id="11" name="Picture 10" descr="Person sanitising hand">
            <a:extLst>
              <a:ext uri="{FF2B5EF4-FFF2-40B4-BE49-F238E27FC236}">
                <a16:creationId xmlns:a16="http://schemas.microsoft.com/office/drawing/2014/main" id="{C719B9B5-55B3-66FC-FDB2-A1541B5CC96D}"/>
              </a:ext>
            </a:extLst>
          </p:cNvPr>
          <p:cNvPicPr>
            <a:picLocks noChangeAspect="1"/>
          </p:cNvPicPr>
          <p:nvPr/>
        </p:nvPicPr>
        <p:blipFill rotWithShape="1">
          <a:blip r:embed="rId6"/>
          <a:srcRect l="11152" r="19666" b="-1"/>
          <a:stretch/>
        </p:blipFill>
        <p:spPr>
          <a:xfrm>
            <a:off x="20" y="10"/>
            <a:ext cx="6901088" cy="6857990"/>
          </a:xfrm>
          <a:prstGeom prst="rect">
            <a:avLst/>
          </a:prstGeom>
        </p:spPr>
      </p:pic>
      <p:grpSp>
        <p:nvGrpSpPr>
          <p:cNvPr id="29" name="Group 28">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30" name="Oval 29">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570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870A-5384-7371-67C2-8241C9965B5B}"/>
              </a:ext>
            </a:extLst>
          </p:cNvPr>
          <p:cNvSpPr>
            <a:spLocks noGrp="1"/>
          </p:cNvSpPr>
          <p:nvPr>
            <p:ph type="title"/>
          </p:nvPr>
        </p:nvSpPr>
        <p:spPr/>
        <p:txBody>
          <a:bodyPr/>
          <a:lstStyle/>
          <a:p>
            <a:pPr algn="ctr"/>
            <a:r>
              <a:rPr lang="en-US" dirty="0"/>
              <a:t>What’s the Difference?</a:t>
            </a:r>
          </a:p>
        </p:txBody>
      </p:sp>
      <p:graphicFrame>
        <p:nvGraphicFramePr>
          <p:cNvPr id="5" name="Table 4">
            <a:extLst>
              <a:ext uri="{FF2B5EF4-FFF2-40B4-BE49-F238E27FC236}">
                <a16:creationId xmlns:a16="http://schemas.microsoft.com/office/drawing/2014/main" id="{7355FCEE-D773-4E36-EC82-F40CB31E727F}"/>
              </a:ext>
            </a:extLst>
          </p:cNvPr>
          <p:cNvGraphicFramePr>
            <a:graphicFrameLocks noGrp="1"/>
          </p:cNvGraphicFramePr>
          <p:nvPr>
            <p:extLst>
              <p:ext uri="{D42A27DB-BD31-4B8C-83A1-F6EECF244321}">
                <p14:modId xmlns:p14="http://schemas.microsoft.com/office/powerpoint/2010/main" val="1773872046"/>
              </p:ext>
            </p:extLst>
          </p:nvPr>
        </p:nvGraphicFramePr>
        <p:xfrm>
          <a:off x="1937996" y="2093976"/>
          <a:ext cx="8128000" cy="1463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29688804"/>
                    </a:ext>
                  </a:extLst>
                </a:gridCol>
                <a:gridCol w="4064000">
                  <a:extLst>
                    <a:ext uri="{9D8B030D-6E8A-4147-A177-3AD203B41FA5}">
                      <a16:colId xmlns:a16="http://schemas.microsoft.com/office/drawing/2014/main" val="3277591611"/>
                    </a:ext>
                  </a:extLst>
                </a:gridCol>
              </a:tblGrid>
              <a:tr h="370840">
                <a:tc>
                  <a:txBody>
                    <a:bodyPr/>
                    <a:lstStyle/>
                    <a:p>
                      <a:pPr algn="ctr"/>
                      <a:r>
                        <a:rPr lang="en-US" dirty="0"/>
                        <a:t>Cleaning</a:t>
                      </a:r>
                    </a:p>
                    <a:p>
                      <a:endParaRPr lang="en-US" dirty="0"/>
                    </a:p>
                    <a:p>
                      <a:r>
                        <a:rPr lang="en-US" dirty="0"/>
                        <a:t>Removes food and other types of soil from a surface such as countertop, plates, or utensils.</a:t>
                      </a:r>
                    </a:p>
                  </a:txBody>
                  <a:tcPr/>
                </a:tc>
                <a:tc>
                  <a:txBody>
                    <a:bodyPr/>
                    <a:lstStyle/>
                    <a:p>
                      <a:pPr algn="ctr"/>
                      <a:r>
                        <a:rPr lang="en-US" dirty="0"/>
                        <a:t>Sanitizing</a:t>
                      </a:r>
                    </a:p>
                    <a:p>
                      <a:pPr algn="ctr"/>
                      <a:endParaRPr lang="en-US" dirty="0"/>
                    </a:p>
                    <a:p>
                      <a:pPr algn="l"/>
                      <a:r>
                        <a:rPr lang="en-US" dirty="0"/>
                        <a:t>Reduces the number of pathogens on the clean surface to safe levels.</a:t>
                      </a:r>
                    </a:p>
                  </a:txBody>
                  <a:tcPr/>
                </a:tc>
                <a:extLst>
                  <a:ext uri="{0D108BD9-81ED-4DB2-BD59-A6C34878D82A}">
                    <a16:rowId xmlns:a16="http://schemas.microsoft.com/office/drawing/2014/main" val="2229276900"/>
                  </a:ext>
                </a:extLst>
              </a:tr>
            </a:tbl>
          </a:graphicData>
        </a:graphic>
      </p:graphicFrame>
      <p:pic>
        <p:nvPicPr>
          <p:cNvPr id="6" name="Picture 5">
            <a:extLst>
              <a:ext uri="{FF2B5EF4-FFF2-40B4-BE49-F238E27FC236}">
                <a16:creationId xmlns:a16="http://schemas.microsoft.com/office/drawing/2014/main" id="{2018A846-63DE-2D9C-2076-1CE20B98B331}"/>
              </a:ext>
            </a:extLst>
          </p:cNvPr>
          <p:cNvPicPr>
            <a:picLocks noChangeAspect="1"/>
          </p:cNvPicPr>
          <p:nvPr/>
        </p:nvPicPr>
        <p:blipFill>
          <a:blip r:embed="rId3"/>
          <a:stretch>
            <a:fillRect/>
          </a:stretch>
        </p:blipFill>
        <p:spPr>
          <a:xfrm>
            <a:off x="2791492" y="3899998"/>
            <a:ext cx="2305609" cy="1653078"/>
          </a:xfrm>
          <a:prstGeom prst="rect">
            <a:avLst/>
          </a:prstGeom>
        </p:spPr>
      </p:pic>
      <p:pic>
        <p:nvPicPr>
          <p:cNvPr id="7" name="Picture 6">
            <a:extLst>
              <a:ext uri="{FF2B5EF4-FFF2-40B4-BE49-F238E27FC236}">
                <a16:creationId xmlns:a16="http://schemas.microsoft.com/office/drawing/2014/main" id="{FBECDCB9-80EE-7189-0E51-B4DE4940BFFD}"/>
              </a:ext>
            </a:extLst>
          </p:cNvPr>
          <p:cNvPicPr>
            <a:picLocks noChangeAspect="1"/>
          </p:cNvPicPr>
          <p:nvPr/>
        </p:nvPicPr>
        <p:blipFill>
          <a:blip r:embed="rId4"/>
          <a:stretch>
            <a:fillRect/>
          </a:stretch>
        </p:blipFill>
        <p:spPr>
          <a:xfrm>
            <a:off x="6781134" y="3810001"/>
            <a:ext cx="2305610" cy="1534279"/>
          </a:xfrm>
          <a:prstGeom prst="rect">
            <a:avLst/>
          </a:prstGeom>
        </p:spPr>
      </p:pic>
      <p:sp>
        <p:nvSpPr>
          <p:cNvPr id="9" name="TextBox 8">
            <a:extLst>
              <a:ext uri="{FF2B5EF4-FFF2-40B4-BE49-F238E27FC236}">
                <a16:creationId xmlns:a16="http://schemas.microsoft.com/office/drawing/2014/main" id="{64AC99A5-0A07-9A92-72AB-36C913F0233A}"/>
              </a:ext>
            </a:extLst>
          </p:cNvPr>
          <p:cNvSpPr txBox="1"/>
          <p:nvPr/>
        </p:nvSpPr>
        <p:spPr>
          <a:xfrm>
            <a:off x="1069848" y="5803271"/>
            <a:ext cx="10058400" cy="646331"/>
          </a:xfrm>
          <a:prstGeom prst="rect">
            <a:avLst/>
          </a:prstGeom>
          <a:noFill/>
        </p:spPr>
        <p:txBody>
          <a:bodyPr wrap="square" rtlCol="0">
            <a:spAutoFit/>
          </a:bodyPr>
          <a:lstStyle/>
          <a:p>
            <a:pPr algn="ctr"/>
            <a:r>
              <a:rPr lang="en-US" dirty="0">
                <a:solidFill>
                  <a:srgbClr val="C00000"/>
                </a:solidFill>
              </a:rPr>
              <a:t>Everything in your facility must be kept </a:t>
            </a:r>
            <a:r>
              <a:rPr lang="en-US" u="sng" dirty="0">
                <a:solidFill>
                  <a:srgbClr val="C00000"/>
                </a:solidFill>
              </a:rPr>
              <a:t>clean</a:t>
            </a:r>
            <a:r>
              <a:rPr lang="en-US" dirty="0">
                <a:solidFill>
                  <a:srgbClr val="C00000"/>
                </a:solidFill>
              </a:rPr>
              <a:t>, but any surface that comes in contact with food must be </a:t>
            </a:r>
            <a:r>
              <a:rPr lang="en-US" u="sng" dirty="0">
                <a:solidFill>
                  <a:srgbClr val="C00000"/>
                </a:solidFill>
              </a:rPr>
              <a:t>cleaned AND sanitized</a:t>
            </a:r>
            <a:r>
              <a:rPr lang="en-US" dirty="0">
                <a:solidFill>
                  <a:srgbClr val="C00000"/>
                </a:solidFill>
              </a:rPr>
              <a:t>.</a:t>
            </a:r>
          </a:p>
        </p:txBody>
      </p:sp>
    </p:spTree>
    <p:extLst>
      <p:ext uri="{BB962C8B-B14F-4D97-AF65-F5344CB8AC3E}">
        <p14:creationId xmlns:p14="http://schemas.microsoft.com/office/powerpoint/2010/main" val="4076304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28F31-9709-D8E5-5A85-4213CA884AA2}"/>
              </a:ext>
            </a:extLst>
          </p:cNvPr>
          <p:cNvSpPr>
            <a:spLocks noGrp="1"/>
          </p:cNvSpPr>
          <p:nvPr>
            <p:ph type="title"/>
          </p:nvPr>
        </p:nvSpPr>
        <p:spPr>
          <a:xfrm>
            <a:off x="6400800" y="484632"/>
            <a:ext cx="5299586" cy="1609344"/>
          </a:xfrm>
          <a:ln>
            <a:noFill/>
          </a:ln>
        </p:spPr>
        <p:txBody>
          <a:bodyPr>
            <a:normAutofit/>
          </a:bodyPr>
          <a:lstStyle/>
          <a:p>
            <a:r>
              <a:rPr lang="en-US" sz="4000"/>
              <a:t>When to clean and Sanitize</a:t>
            </a:r>
          </a:p>
        </p:txBody>
      </p:sp>
      <p:pic>
        <p:nvPicPr>
          <p:cNvPr id="5" name="Picture 4" descr="Plastic containers in bright colours">
            <a:extLst>
              <a:ext uri="{FF2B5EF4-FFF2-40B4-BE49-F238E27FC236}">
                <a16:creationId xmlns:a16="http://schemas.microsoft.com/office/drawing/2014/main" id="{DB9FBBD8-3B84-7C72-FCAA-6E2704209A43}"/>
              </a:ext>
            </a:extLst>
          </p:cNvPr>
          <p:cNvPicPr>
            <a:picLocks noChangeAspect="1"/>
          </p:cNvPicPr>
          <p:nvPr/>
        </p:nvPicPr>
        <p:blipFill rotWithShape="1">
          <a:blip r:embed="rId3"/>
          <a:srcRect l="19254" r="21699" b="-1"/>
          <a:stretch/>
        </p:blipFill>
        <p:spPr>
          <a:xfrm>
            <a:off x="1" y="10"/>
            <a:ext cx="6066502" cy="6857989"/>
          </a:xfrm>
          <a:prstGeom prst="rect">
            <a:avLst/>
          </a:prstGeom>
        </p:spPr>
      </p:pic>
      <p:sp>
        <p:nvSpPr>
          <p:cNvPr id="3" name="Content Placeholder 2">
            <a:extLst>
              <a:ext uri="{FF2B5EF4-FFF2-40B4-BE49-F238E27FC236}">
                <a16:creationId xmlns:a16="http://schemas.microsoft.com/office/drawing/2014/main" id="{BE58DDF5-1CEE-1878-6ADA-3175727DB297}"/>
              </a:ext>
            </a:extLst>
          </p:cNvPr>
          <p:cNvSpPr>
            <a:spLocks noGrp="1"/>
          </p:cNvSpPr>
          <p:nvPr>
            <p:ph idx="1"/>
          </p:nvPr>
        </p:nvSpPr>
        <p:spPr>
          <a:xfrm>
            <a:off x="6400799" y="2121408"/>
            <a:ext cx="5299585" cy="4050792"/>
          </a:xfrm>
        </p:spPr>
        <p:txBody>
          <a:bodyPr>
            <a:normAutofit/>
          </a:bodyPr>
          <a:lstStyle/>
          <a:p>
            <a:r>
              <a:rPr lang="en-US" sz="1800" dirty="0"/>
              <a:t>Food Contact surfaces must be cleaned and sanitized:</a:t>
            </a:r>
          </a:p>
          <a:p>
            <a:pPr lvl="1"/>
            <a:r>
              <a:rPr lang="en-US" dirty="0"/>
              <a:t>After they are used</a:t>
            </a:r>
          </a:p>
          <a:p>
            <a:pPr lvl="1"/>
            <a:r>
              <a:rPr lang="en-US" dirty="0"/>
              <a:t>Before working with a different type of food</a:t>
            </a:r>
          </a:p>
          <a:p>
            <a:pPr lvl="1"/>
            <a:r>
              <a:rPr lang="en-US" sz="1800" dirty="0"/>
              <a:t>Between prepping raw chicken and cutting lettuce</a:t>
            </a:r>
          </a:p>
          <a:p>
            <a:pPr lvl="1"/>
            <a:r>
              <a:rPr lang="en-US" sz="1600" dirty="0"/>
              <a:t>After handling different raw TCS Fruits and vegetables</a:t>
            </a:r>
          </a:p>
          <a:p>
            <a:pPr lvl="1"/>
            <a:r>
              <a:rPr lang="en-US" dirty="0"/>
              <a:t>Between cutting melons and leafy greens</a:t>
            </a:r>
          </a:p>
          <a:p>
            <a:pPr lvl="1"/>
            <a:r>
              <a:rPr lang="en-US" sz="1600" dirty="0"/>
              <a:t>Any time a task was interrupted, and the items may have been contaminated</a:t>
            </a:r>
          </a:p>
          <a:p>
            <a:pPr lvl="1"/>
            <a:r>
              <a:rPr lang="en-US" dirty="0"/>
              <a:t>At 4-hour intervals if the items are in constant use</a:t>
            </a:r>
          </a:p>
        </p:txBody>
      </p:sp>
      <p:grpSp>
        <p:nvGrpSpPr>
          <p:cNvPr id="31" name="Group 30">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9466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057BAA-CAD8-42D7-8DDF-E2075435D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DFD94-8046-A3F1-7572-432C48792333}"/>
              </a:ext>
            </a:extLst>
          </p:cNvPr>
          <p:cNvSpPr>
            <a:spLocks noGrp="1"/>
          </p:cNvSpPr>
          <p:nvPr>
            <p:ph type="title"/>
          </p:nvPr>
        </p:nvSpPr>
        <p:spPr>
          <a:xfrm>
            <a:off x="6400800" y="484632"/>
            <a:ext cx="5299586" cy="1609344"/>
          </a:xfrm>
          <a:ln>
            <a:noFill/>
          </a:ln>
        </p:spPr>
        <p:txBody>
          <a:bodyPr>
            <a:normAutofit/>
          </a:bodyPr>
          <a:lstStyle/>
          <a:p>
            <a:r>
              <a:rPr lang="en-US" sz="4000"/>
              <a:t>Cleaners</a:t>
            </a:r>
          </a:p>
        </p:txBody>
      </p:sp>
      <p:pic>
        <p:nvPicPr>
          <p:cNvPr id="4" name="Picture 2" descr="A green bucket with a handle&#10;&#10;Description automatically generated">
            <a:extLst>
              <a:ext uri="{FF2B5EF4-FFF2-40B4-BE49-F238E27FC236}">
                <a16:creationId xmlns:a16="http://schemas.microsoft.com/office/drawing/2014/main" id="{0A302B0C-700A-7D51-8D8E-60EB0907A3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r="6502" b="-2"/>
          <a:stretch/>
        </p:blipFill>
        <p:spPr bwMode="auto">
          <a:xfrm>
            <a:off x="633999" y="640080"/>
            <a:ext cx="4794199" cy="5588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745647-DB44-94FB-EAB9-53BB4A158479}"/>
              </a:ext>
            </a:extLst>
          </p:cNvPr>
          <p:cNvSpPr>
            <a:spLocks noGrp="1"/>
          </p:cNvSpPr>
          <p:nvPr>
            <p:ph idx="1"/>
          </p:nvPr>
        </p:nvSpPr>
        <p:spPr>
          <a:xfrm>
            <a:off x="6400799" y="2121408"/>
            <a:ext cx="5299585" cy="4050792"/>
          </a:xfrm>
        </p:spPr>
        <p:txBody>
          <a:bodyPr>
            <a:normAutofit/>
          </a:bodyPr>
          <a:lstStyle/>
          <a:p>
            <a:r>
              <a:rPr lang="en-US" sz="1800" dirty="0"/>
              <a:t>Must be stable, non-corrosive and safe to use</a:t>
            </a:r>
          </a:p>
          <a:p>
            <a:r>
              <a:rPr lang="en-US" sz="1800" dirty="0"/>
              <a:t>Follow manufactures instructions carefully on how to use product</a:t>
            </a:r>
          </a:p>
          <a:p>
            <a:r>
              <a:rPr lang="en-US" sz="1800" dirty="0"/>
              <a:t>Only use products for their intended use</a:t>
            </a:r>
          </a:p>
          <a:p>
            <a:r>
              <a:rPr lang="en-US" sz="1800" dirty="0"/>
              <a:t>Never combine cleaners</a:t>
            </a:r>
          </a:p>
          <a:p>
            <a:pPr marL="274320" lvl="1" indent="0">
              <a:buNone/>
            </a:pPr>
            <a:endParaRPr lang="en-US" dirty="0"/>
          </a:p>
        </p:txBody>
      </p:sp>
      <p:grpSp>
        <p:nvGrpSpPr>
          <p:cNvPr id="55" name="Group 54">
            <a:extLst>
              <a:ext uri="{FF2B5EF4-FFF2-40B4-BE49-F238E27FC236}">
                <a16:creationId xmlns:a16="http://schemas.microsoft.com/office/drawing/2014/main" id="{ECBD3C71-5915-4215-B435-9334BCE4BE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6" name="Oval 55">
              <a:extLst>
                <a:ext uri="{FF2B5EF4-FFF2-40B4-BE49-F238E27FC236}">
                  <a16:creationId xmlns:a16="http://schemas.microsoft.com/office/drawing/2014/main" id="{118961C7-3F52-4908-BA1D-EE6B50734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7" name="Oval 56">
              <a:extLst>
                <a:ext uri="{FF2B5EF4-FFF2-40B4-BE49-F238E27FC236}">
                  <a16:creationId xmlns:a16="http://schemas.microsoft.com/office/drawing/2014/main" id="{C640DAE0-FDB1-4C88-B414-A361A75EA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44907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C7A3C75-7B05-42DB-AC2B-69BC83C8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FD180-E760-65B5-D289-1716A84A7BC0}"/>
              </a:ext>
            </a:extLst>
          </p:cNvPr>
          <p:cNvSpPr>
            <a:spLocks noGrp="1"/>
          </p:cNvSpPr>
          <p:nvPr>
            <p:ph type="title"/>
          </p:nvPr>
        </p:nvSpPr>
        <p:spPr>
          <a:xfrm>
            <a:off x="644893" y="484632"/>
            <a:ext cx="5168168" cy="1609344"/>
          </a:xfrm>
        </p:spPr>
        <p:txBody>
          <a:bodyPr>
            <a:normAutofit/>
          </a:bodyPr>
          <a:lstStyle/>
          <a:p>
            <a:r>
              <a:rPr lang="en-US" sz="4400"/>
              <a:t>Types of Cleaners </a:t>
            </a:r>
          </a:p>
        </p:txBody>
      </p:sp>
      <p:sp>
        <p:nvSpPr>
          <p:cNvPr id="3" name="Content Placeholder 2">
            <a:extLst>
              <a:ext uri="{FF2B5EF4-FFF2-40B4-BE49-F238E27FC236}">
                <a16:creationId xmlns:a16="http://schemas.microsoft.com/office/drawing/2014/main" id="{257E5EE9-2EB2-8C01-602C-5C4CAFDD64AF}"/>
              </a:ext>
            </a:extLst>
          </p:cNvPr>
          <p:cNvSpPr>
            <a:spLocks noGrp="1"/>
          </p:cNvSpPr>
          <p:nvPr>
            <p:ph idx="1"/>
          </p:nvPr>
        </p:nvSpPr>
        <p:spPr>
          <a:xfrm>
            <a:off x="644893" y="2121408"/>
            <a:ext cx="5168168" cy="3759628"/>
          </a:xfrm>
        </p:spPr>
        <p:txBody>
          <a:bodyPr>
            <a:normAutofit/>
          </a:bodyPr>
          <a:lstStyle/>
          <a:p>
            <a:pPr lvl="1"/>
            <a:r>
              <a:rPr lang="en-US" sz="1400"/>
              <a:t>Detergents</a:t>
            </a:r>
          </a:p>
          <a:p>
            <a:pPr lvl="2"/>
            <a:r>
              <a:rPr lang="en-US" sz="1400"/>
              <a:t>General purpose-Removes dirt from floors, walls, ceiling, prep surfaces and most equipment surfaces</a:t>
            </a:r>
          </a:p>
          <a:p>
            <a:pPr lvl="2"/>
            <a:r>
              <a:rPr lang="en-US" sz="1400"/>
              <a:t>Heavy duty detergents-remove wax, aged or dried dirt, wax, baked on grease</a:t>
            </a:r>
          </a:p>
          <a:p>
            <a:pPr lvl="1"/>
            <a:r>
              <a:rPr lang="en-US" sz="1400"/>
              <a:t>Degreasers</a:t>
            </a:r>
          </a:p>
          <a:p>
            <a:pPr lvl="2"/>
            <a:r>
              <a:rPr lang="en-US" sz="1400"/>
              <a:t>backsplashes, oven doors, range hoods</a:t>
            </a:r>
          </a:p>
          <a:p>
            <a:pPr lvl="1"/>
            <a:r>
              <a:rPr lang="en-US" sz="1400"/>
              <a:t>Delimers-Acid cleaners used on mineral deposits and dirt that other cleaners can’t remove-</a:t>
            </a:r>
          </a:p>
          <a:p>
            <a:pPr lvl="2"/>
            <a:r>
              <a:rPr lang="en-US" sz="1400"/>
              <a:t>steam tables, dishwashers</a:t>
            </a:r>
          </a:p>
          <a:p>
            <a:pPr lvl="1"/>
            <a:r>
              <a:rPr lang="en-US" sz="1400"/>
              <a:t>Abrasive cleaners-Have a scouring agent that helps scrub hard to remove dirt</a:t>
            </a:r>
          </a:p>
          <a:p>
            <a:pPr lvl="2"/>
            <a:r>
              <a:rPr lang="en-US" sz="1400"/>
              <a:t>used to remove baked on food</a:t>
            </a:r>
          </a:p>
          <a:p>
            <a:pPr lvl="2"/>
            <a:r>
              <a:rPr lang="en-US" sz="1400"/>
              <a:t>Can scratch surfaces</a:t>
            </a:r>
          </a:p>
          <a:p>
            <a:endParaRPr lang="en-US" sz="1400"/>
          </a:p>
        </p:txBody>
      </p:sp>
      <p:pic>
        <p:nvPicPr>
          <p:cNvPr id="5" name="Picture 10" descr="A white jug with green label&#10;&#10;Description automatically generated">
            <a:extLst>
              <a:ext uri="{FF2B5EF4-FFF2-40B4-BE49-F238E27FC236}">
                <a16:creationId xmlns:a16="http://schemas.microsoft.com/office/drawing/2014/main" id="{A9BC96E5-50F5-A69F-DBFC-2237C614E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52" r="2973" b="-3"/>
          <a:stretch/>
        </p:blipFill>
        <p:spPr bwMode="auto">
          <a:xfrm>
            <a:off x="6241217" y="321733"/>
            <a:ext cx="2380871" cy="284207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FFCAEE24-2C20-4031-A481-C2EFB67B8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4">
              <a:duotone>
                <a:schemeClr val="accent5">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6" name="Picture 8" descr="A gallon of greasecutter plus">
            <a:extLst>
              <a:ext uri="{FF2B5EF4-FFF2-40B4-BE49-F238E27FC236}">
                <a16:creationId xmlns:a16="http://schemas.microsoft.com/office/drawing/2014/main" id="{DE6F9AE1-54AD-7676-C918-8DE882C306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69" r="4814" b="-5"/>
          <a:stretch/>
        </p:blipFill>
        <p:spPr bwMode="auto">
          <a:xfrm>
            <a:off x="6241217" y="3324679"/>
            <a:ext cx="2380871" cy="2777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A gallon of blue liquid&#10;&#10;Description automatically generated">
            <a:extLst>
              <a:ext uri="{FF2B5EF4-FFF2-40B4-BE49-F238E27FC236}">
                <a16:creationId xmlns:a16="http://schemas.microsoft.com/office/drawing/2014/main" id="{AA2376B7-5BB1-5DB0-8D92-BB7FEAFBAA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000" r="5644" b="1"/>
          <a:stretch/>
        </p:blipFill>
        <p:spPr bwMode="auto">
          <a:xfrm>
            <a:off x="8776087" y="2330472"/>
            <a:ext cx="3106457" cy="377194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0AAF5F9E-10A7-46B6-A994-C63963ED32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4" name="Oval 43">
              <a:extLst>
                <a:ext uri="{FF2B5EF4-FFF2-40B4-BE49-F238E27FC236}">
                  <a16:creationId xmlns:a16="http://schemas.microsoft.com/office/drawing/2014/main" id="{F7F883EF-349F-43AD-BB68-4EAD67488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5" name="Oval 44">
              <a:extLst>
                <a:ext uri="{FF2B5EF4-FFF2-40B4-BE49-F238E27FC236}">
                  <a16:creationId xmlns:a16="http://schemas.microsoft.com/office/drawing/2014/main" id="{DD199575-7A7A-4A54-8699-E7D977965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69107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7" name="Rectangle 410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2F8DF5C4-2BFB-08C8-5CCB-A31D4CD146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0689" y="65049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1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493CB28F-187B-80B4-28CD-0571ED87D5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5519" y="643467"/>
            <a:ext cx="2475653" cy="2475653"/>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411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08E1ECC2-FFC3-9E2A-5867-FE339BD16E8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7530" y="3748194"/>
            <a:ext cx="2471631" cy="247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427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5B057BAA-CAD8-42D7-8DDF-E2075435D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C545D-08C5-9566-F329-D12065959C4E}"/>
              </a:ext>
            </a:extLst>
          </p:cNvPr>
          <p:cNvSpPr>
            <a:spLocks noGrp="1"/>
          </p:cNvSpPr>
          <p:nvPr>
            <p:ph type="title"/>
          </p:nvPr>
        </p:nvSpPr>
        <p:spPr>
          <a:xfrm>
            <a:off x="6400800" y="484632"/>
            <a:ext cx="5299586" cy="1609344"/>
          </a:xfrm>
          <a:ln>
            <a:noFill/>
          </a:ln>
        </p:spPr>
        <p:txBody>
          <a:bodyPr>
            <a:normAutofit/>
          </a:bodyPr>
          <a:lstStyle/>
          <a:p>
            <a:r>
              <a:rPr lang="en-US" sz="4000"/>
              <a:t>Sanitizers</a:t>
            </a:r>
          </a:p>
        </p:txBody>
      </p:sp>
      <p:pic>
        <p:nvPicPr>
          <p:cNvPr id="6146" name="Picture 2">
            <a:extLst>
              <a:ext uri="{FF2B5EF4-FFF2-40B4-BE49-F238E27FC236}">
                <a16:creationId xmlns:a16="http://schemas.microsoft.com/office/drawing/2014/main" id="{34DCE786-CAD6-1837-0F8D-BD4408E47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53" r="6653" b="-2"/>
          <a:stretch/>
        </p:blipFill>
        <p:spPr bwMode="auto">
          <a:xfrm>
            <a:off x="633999" y="640080"/>
            <a:ext cx="4794199" cy="5588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8578A0F-D83D-7A13-D73D-ABFA0ABB6A6B}"/>
              </a:ext>
            </a:extLst>
          </p:cNvPr>
          <p:cNvSpPr>
            <a:spLocks noGrp="1"/>
          </p:cNvSpPr>
          <p:nvPr>
            <p:ph idx="1"/>
          </p:nvPr>
        </p:nvSpPr>
        <p:spPr>
          <a:xfrm>
            <a:off x="6400799" y="2121408"/>
            <a:ext cx="5299585" cy="4050792"/>
          </a:xfrm>
        </p:spPr>
        <p:txBody>
          <a:bodyPr>
            <a:normAutofit/>
          </a:bodyPr>
          <a:lstStyle/>
          <a:p>
            <a:r>
              <a:rPr lang="en-US" sz="1800"/>
              <a:t>Food contact surfaces must be sanitized after they have been cleaned and rinsed</a:t>
            </a:r>
          </a:p>
          <a:p>
            <a:r>
              <a:rPr lang="en-US" sz="1800"/>
              <a:t>Can be done either by using heat or chemicals</a:t>
            </a:r>
          </a:p>
        </p:txBody>
      </p:sp>
      <p:grpSp>
        <p:nvGrpSpPr>
          <p:cNvPr id="6153" name="Group 6152">
            <a:extLst>
              <a:ext uri="{FF2B5EF4-FFF2-40B4-BE49-F238E27FC236}">
                <a16:creationId xmlns:a16="http://schemas.microsoft.com/office/drawing/2014/main" id="{ECBD3C71-5915-4215-B435-9334BCE4BE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154" name="Oval 6153">
              <a:extLst>
                <a:ext uri="{FF2B5EF4-FFF2-40B4-BE49-F238E27FC236}">
                  <a16:creationId xmlns:a16="http://schemas.microsoft.com/office/drawing/2014/main" id="{118961C7-3F52-4908-BA1D-EE6B50734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155" name="Oval 6154">
              <a:extLst>
                <a:ext uri="{FF2B5EF4-FFF2-40B4-BE49-F238E27FC236}">
                  <a16:creationId xmlns:a16="http://schemas.microsoft.com/office/drawing/2014/main" id="{C640DAE0-FDB1-4C88-B414-A361A75EA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7701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9" name="Rectangle 88">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90" name="Group 89">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91" name="Oval 90">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92" name="Oval 91">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useBgFill="1">
        <p:nvSpPr>
          <p:cNvPr id="93" name="Rectangle 92">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B65CE500-1770-7F0F-BEEB-530EA60FD871}"/>
              </a:ext>
            </a:extLst>
          </p:cNvPr>
          <p:cNvSpPr>
            <a:spLocks noGrp="1"/>
          </p:cNvSpPr>
          <p:nvPr>
            <p:ph type="title"/>
          </p:nvPr>
        </p:nvSpPr>
        <p:spPr>
          <a:xfrm>
            <a:off x="1051560" y="1110054"/>
            <a:ext cx="6558608" cy="4580300"/>
          </a:xfrm>
        </p:spPr>
        <p:txBody>
          <a:bodyPr vert="horz" lIns="91440" tIns="45720" rIns="91440" bIns="45720" rtlCol="0" anchor="ctr">
            <a:normAutofit/>
          </a:bodyPr>
          <a:lstStyle/>
          <a:p>
            <a:pPr algn="r">
              <a:lnSpc>
                <a:spcPct val="80000"/>
              </a:lnSpc>
            </a:pPr>
            <a:r>
              <a:rPr lang="en-US" sz="8800">
                <a:blipFill dpi="0" rotWithShape="1">
                  <a:blip r:embed="rId4"/>
                  <a:srcRect/>
                  <a:tile tx="6350" ty="-127000" sx="65000" sy="64000" flip="none" algn="tl"/>
                </a:blipFill>
              </a:rPr>
              <a:t>Food contamination </a:t>
            </a:r>
            <a:endParaRPr lang="en-US" sz="8800" dirty="0">
              <a:blipFill dpi="0" rotWithShape="1">
                <a:blip r:embed="rId4"/>
                <a:srcRect/>
                <a:tile tx="6350" ty="-127000" sx="65000" sy="64000" flip="none" algn="tl"/>
              </a:blipFill>
            </a:endParaRPr>
          </a:p>
        </p:txBody>
      </p:sp>
      <p:sp>
        <p:nvSpPr>
          <p:cNvPr id="94" name="Rectangle 93">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85" name="Oval 84">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6" name="Oval 85">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7053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C2BA67-F00D-A3EB-D079-17915FC3BF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92" r="-6" b="-6"/>
          <a:stretch/>
        </p:blipFill>
        <p:spPr bwMode="auto">
          <a:xfrm>
            <a:off x="2930184" y="-2655"/>
            <a:ext cx="2996169" cy="3358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odine Test Strips-Iodophor Sanitizers for Homebrewer Glassware, Dishwashers from Indigo">
            <a:extLst>
              <a:ext uri="{FF2B5EF4-FFF2-40B4-BE49-F238E27FC236}">
                <a16:creationId xmlns:a16="http://schemas.microsoft.com/office/drawing/2014/main" id="{800AADD6-17C0-340B-31D9-EE294C7472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42" r="1" b="21019"/>
          <a:stretch/>
        </p:blipFill>
        <p:spPr bwMode="auto">
          <a:xfrm>
            <a:off x="20" y="3504904"/>
            <a:ext cx="5926333" cy="3353096"/>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11564CA4-59C9-4DAC-950E-61D1FA278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DBD5ED-E093-047F-CE48-FBA78C2C6813}"/>
              </a:ext>
            </a:extLst>
          </p:cNvPr>
          <p:cNvSpPr>
            <a:spLocks noGrp="1"/>
          </p:cNvSpPr>
          <p:nvPr>
            <p:ph type="title"/>
          </p:nvPr>
        </p:nvSpPr>
        <p:spPr>
          <a:xfrm>
            <a:off x="6400800" y="484632"/>
            <a:ext cx="5299586" cy="1609344"/>
          </a:xfrm>
          <a:ln>
            <a:noFill/>
          </a:ln>
        </p:spPr>
        <p:txBody>
          <a:bodyPr>
            <a:normAutofit/>
          </a:bodyPr>
          <a:lstStyle/>
          <a:p>
            <a:r>
              <a:rPr lang="en-US" sz="4000"/>
              <a:t>Chemical Sanitizing</a:t>
            </a:r>
          </a:p>
        </p:txBody>
      </p:sp>
      <p:pic>
        <p:nvPicPr>
          <p:cNvPr id="1032" name="Picture 8" descr="Amazon.com: LaMotte Sanitizer Strength Iodine Test Strips: Industrial &amp; Scientific">
            <a:extLst>
              <a:ext uri="{FF2B5EF4-FFF2-40B4-BE49-F238E27FC236}">
                <a16:creationId xmlns:a16="http://schemas.microsoft.com/office/drawing/2014/main" id="{09BD0C0F-7FAF-3969-0C2E-D0017FD1E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 r="2" b="2"/>
          <a:stretch/>
        </p:blipFill>
        <p:spPr bwMode="auto">
          <a:xfrm>
            <a:off x="20" y="10"/>
            <a:ext cx="2769297" cy="33559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9932FE0-F40C-DBEC-7F5E-5772AC196E36}"/>
              </a:ext>
            </a:extLst>
          </p:cNvPr>
          <p:cNvSpPr>
            <a:spLocks noGrp="1"/>
          </p:cNvSpPr>
          <p:nvPr>
            <p:ph idx="1"/>
          </p:nvPr>
        </p:nvSpPr>
        <p:spPr>
          <a:xfrm>
            <a:off x="6400799" y="2121408"/>
            <a:ext cx="5299585" cy="4050792"/>
          </a:xfrm>
        </p:spPr>
        <p:txBody>
          <a:bodyPr>
            <a:normAutofit/>
          </a:bodyPr>
          <a:lstStyle/>
          <a:p>
            <a:r>
              <a:rPr lang="en-US" sz="1800"/>
              <a:t>Tableware, utensils and equipment can be sanitized by soaking them in chemical sanitizing solution</a:t>
            </a:r>
          </a:p>
          <a:p>
            <a:r>
              <a:rPr lang="en-US" sz="1800"/>
              <a:t>Can also rinse, swab, or spray them with a sanitizing solution</a:t>
            </a:r>
          </a:p>
          <a:p>
            <a:r>
              <a:rPr lang="en-US" sz="1800"/>
              <a:t>3 common types of chemical sanitizers</a:t>
            </a:r>
          </a:p>
          <a:p>
            <a:pPr lvl="1"/>
            <a:r>
              <a:rPr lang="en-US"/>
              <a:t>Chlorine</a:t>
            </a:r>
          </a:p>
          <a:p>
            <a:pPr lvl="1"/>
            <a:r>
              <a:rPr lang="en-US"/>
              <a:t>Iodine</a:t>
            </a:r>
          </a:p>
          <a:p>
            <a:pPr lvl="1"/>
            <a:r>
              <a:rPr lang="en-US"/>
              <a:t>Quaternary ammonium compounds</a:t>
            </a:r>
          </a:p>
          <a:p>
            <a:pPr lvl="1"/>
            <a:endParaRPr lang="en-US"/>
          </a:p>
          <a:p>
            <a:r>
              <a:rPr lang="en-US" sz="1800"/>
              <a:t>Different chemicals have different requirements</a:t>
            </a:r>
          </a:p>
        </p:txBody>
      </p:sp>
      <p:grpSp>
        <p:nvGrpSpPr>
          <p:cNvPr id="1048" name="Group 1047">
            <a:extLst>
              <a:ext uri="{FF2B5EF4-FFF2-40B4-BE49-F238E27FC236}">
                <a16:creationId xmlns:a16="http://schemas.microsoft.com/office/drawing/2014/main" id="{E74380E0-C298-4F18-9189-C236E8B82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49" name="Oval 1048">
              <a:extLst>
                <a:ext uri="{FF2B5EF4-FFF2-40B4-BE49-F238E27FC236}">
                  <a16:creationId xmlns:a16="http://schemas.microsoft.com/office/drawing/2014/main" id="{979684C7-75DC-42F1-850A-E9C49ECA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50" name="Oval 1049">
              <a:extLst>
                <a:ext uri="{FF2B5EF4-FFF2-40B4-BE49-F238E27FC236}">
                  <a16:creationId xmlns:a16="http://schemas.microsoft.com/office/drawing/2014/main" id="{4130853F-4D98-4539-8461-9F2028367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47534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A5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2A04AC-E0AF-1AD7-9D63-77DC1B8074CB}"/>
              </a:ext>
            </a:extLst>
          </p:cNvPr>
          <p:cNvPicPr>
            <a:picLocks noChangeAspect="1"/>
          </p:cNvPicPr>
          <p:nvPr/>
        </p:nvPicPr>
        <p:blipFill>
          <a:blip r:embed="rId3"/>
          <a:stretch>
            <a:fillRect/>
          </a:stretch>
        </p:blipFill>
        <p:spPr>
          <a:xfrm>
            <a:off x="1593410" y="603541"/>
            <a:ext cx="8926717" cy="5638435"/>
          </a:xfrm>
          <a:prstGeom prst="rect">
            <a:avLst/>
          </a:prstGeom>
        </p:spPr>
      </p:pic>
    </p:spTree>
    <p:extLst>
      <p:ext uri="{BB962C8B-B14F-4D97-AF65-F5344CB8AC3E}">
        <p14:creationId xmlns:p14="http://schemas.microsoft.com/office/powerpoint/2010/main" val="686759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5" name="Oval 14">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0A989C22-EAEB-915A-4FAB-FD2CADE80275}"/>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Sanitizer Effectiveness </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EBA4EE3-8BE7-3824-ED17-E41F0A852276}"/>
              </a:ext>
            </a:extLst>
          </p:cNvPr>
          <p:cNvSpPr>
            <a:spLocks noGrp="1"/>
          </p:cNvSpPr>
          <p:nvPr>
            <p:ph idx="1"/>
          </p:nvPr>
        </p:nvSpPr>
        <p:spPr>
          <a:xfrm>
            <a:off x="6081089" y="725394"/>
            <a:ext cx="5142658" cy="5407212"/>
          </a:xfrm>
        </p:spPr>
        <p:txBody>
          <a:bodyPr anchor="ctr">
            <a:normAutofit/>
          </a:bodyPr>
          <a:lstStyle/>
          <a:p>
            <a:r>
              <a:rPr lang="en-US"/>
              <a:t>Concentration	</a:t>
            </a:r>
          </a:p>
          <a:p>
            <a:pPr lvl="1"/>
            <a:r>
              <a:rPr lang="en-US"/>
              <a:t>Mix of chemical sanitizer and water</a:t>
            </a:r>
          </a:p>
          <a:p>
            <a:pPr lvl="1"/>
            <a:r>
              <a:rPr lang="en-US"/>
              <a:t>Proper amount of this mix is critical</a:t>
            </a:r>
          </a:p>
          <a:p>
            <a:pPr lvl="2"/>
            <a:r>
              <a:rPr lang="en-US"/>
              <a:t>Too much solution to strong and unsafe and corrode metal</a:t>
            </a:r>
          </a:p>
          <a:p>
            <a:pPr lvl="2"/>
            <a:r>
              <a:rPr lang="en-US"/>
              <a:t>Too little solution-weak and useless </a:t>
            </a:r>
          </a:p>
          <a:p>
            <a:pPr lvl="1"/>
            <a:r>
              <a:rPr lang="en-US"/>
              <a:t>Measured in Parts per million (ppm)</a:t>
            </a:r>
          </a:p>
          <a:p>
            <a:pPr lvl="2"/>
            <a:r>
              <a:rPr lang="en-US"/>
              <a:t>Use the proper test strip for the right sanitizer</a:t>
            </a:r>
          </a:p>
          <a:p>
            <a:pPr lvl="2"/>
            <a:r>
              <a:rPr lang="en-US"/>
              <a:t>Available from chemical manufacturer or supplier (Ecolab)</a:t>
            </a:r>
          </a:p>
          <a:p>
            <a:pPr lvl="1"/>
            <a:r>
              <a:rPr lang="en-US"/>
              <a:t>Hard water, food bits and leftover detergent can reduce the effectiveness</a:t>
            </a:r>
          </a:p>
          <a:p>
            <a:pPr lvl="1"/>
            <a:r>
              <a:rPr lang="en-US"/>
              <a:t>Change the solution when it looks dirty or its concentration too low</a:t>
            </a:r>
            <a:endParaRPr lang="en-US" dirty="0"/>
          </a:p>
        </p:txBody>
      </p:sp>
    </p:spTree>
    <p:extLst>
      <p:ext uri="{BB962C8B-B14F-4D97-AF65-F5344CB8AC3E}">
        <p14:creationId xmlns:p14="http://schemas.microsoft.com/office/powerpoint/2010/main" val="2343637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9" name="Oval 18">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091AB073-F901-91D8-6D87-0839D3CBB3A0}"/>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Sanitizers Continued</a:t>
            </a:r>
          </a:p>
        </p:txBody>
      </p:sp>
      <p:sp>
        <p:nvSpPr>
          <p:cNvPr id="21" name="Rectangle 2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Content Placeholder 2">
            <a:extLst>
              <a:ext uri="{FF2B5EF4-FFF2-40B4-BE49-F238E27FC236}">
                <a16:creationId xmlns:a16="http://schemas.microsoft.com/office/drawing/2014/main" id="{D72914D6-094E-FC60-AE64-52C7113A5D0D}"/>
              </a:ext>
            </a:extLst>
          </p:cNvPr>
          <p:cNvSpPr>
            <a:spLocks noGrp="1"/>
          </p:cNvSpPr>
          <p:nvPr>
            <p:ph idx="1"/>
          </p:nvPr>
        </p:nvSpPr>
        <p:spPr>
          <a:xfrm>
            <a:off x="6081089" y="725394"/>
            <a:ext cx="5142658" cy="5407212"/>
          </a:xfrm>
        </p:spPr>
        <p:txBody>
          <a:bodyPr anchor="ctr">
            <a:normAutofit/>
          </a:bodyPr>
          <a:lstStyle/>
          <a:p>
            <a:r>
              <a:rPr lang="en-US" dirty="0"/>
              <a:t>Temperature</a:t>
            </a:r>
          </a:p>
          <a:p>
            <a:pPr lvl="1"/>
            <a:r>
              <a:rPr lang="en-US" dirty="0"/>
              <a:t>Follow manufactures instructions</a:t>
            </a:r>
          </a:p>
          <a:p>
            <a:r>
              <a:rPr lang="en-US" dirty="0"/>
              <a:t>Contact time: </a:t>
            </a:r>
          </a:p>
          <a:p>
            <a:pPr lvl="1"/>
            <a:r>
              <a:rPr lang="en-US" dirty="0"/>
              <a:t>To kill pathogens, it must make contact with the object being sanitized for a specific amount of time (contact time)</a:t>
            </a:r>
          </a:p>
          <a:p>
            <a:pPr lvl="1"/>
            <a:r>
              <a:rPr lang="en-US" dirty="0"/>
              <a:t>Water Hardness</a:t>
            </a:r>
          </a:p>
          <a:p>
            <a:pPr lvl="2"/>
            <a:r>
              <a:rPr lang="en-US" dirty="0"/>
              <a:t>Can affect how well sanitizer works</a:t>
            </a:r>
          </a:p>
          <a:p>
            <a:pPr lvl="2"/>
            <a:r>
              <a:rPr lang="en-US" dirty="0"/>
              <a:t>Amount of minerals in your water</a:t>
            </a:r>
          </a:p>
          <a:p>
            <a:pPr lvl="2"/>
            <a:r>
              <a:rPr lang="en-US" dirty="0"/>
              <a:t>Find out water hardness from your municipality </a:t>
            </a:r>
          </a:p>
          <a:p>
            <a:pPr lvl="1"/>
            <a:r>
              <a:rPr lang="en-US" dirty="0"/>
              <a:t>PH</a:t>
            </a:r>
          </a:p>
          <a:p>
            <a:pPr lvl="2"/>
            <a:r>
              <a:rPr lang="en-US" dirty="0"/>
              <a:t>Find out your water pH from your municipality </a:t>
            </a:r>
          </a:p>
          <a:p>
            <a:pPr lvl="1"/>
            <a:endParaRPr lang="en-US" dirty="0"/>
          </a:p>
          <a:p>
            <a:pPr marL="0" indent="0">
              <a:buNone/>
            </a:pPr>
            <a:endParaRPr lang="en-US" dirty="0"/>
          </a:p>
        </p:txBody>
      </p:sp>
    </p:spTree>
    <p:extLst>
      <p:ext uri="{BB962C8B-B14F-4D97-AF65-F5344CB8AC3E}">
        <p14:creationId xmlns:p14="http://schemas.microsoft.com/office/powerpoint/2010/main" val="3169410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0A7A37D2-0DFF-D89E-637B-896064D4E563}"/>
              </a:ext>
            </a:extLst>
          </p:cNvPr>
          <p:cNvPicPr>
            <a:picLocks noChangeAspect="1"/>
          </p:cNvPicPr>
          <p:nvPr/>
        </p:nvPicPr>
        <p:blipFill>
          <a:blip r:embed="rId3"/>
          <a:stretch>
            <a:fillRect/>
          </a:stretch>
        </p:blipFill>
        <p:spPr>
          <a:xfrm>
            <a:off x="7202101" y="505224"/>
            <a:ext cx="3299644" cy="3299644"/>
          </a:xfrm>
          <a:prstGeom prst="rect">
            <a:avLst/>
          </a:prstGeom>
        </p:spPr>
      </p:pic>
      <p:sp>
        <p:nvSpPr>
          <p:cNvPr id="15" name="Rectangle 1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CB5DF32-5D7A-F09C-9909-77F530666C52}"/>
              </a:ext>
            </a:extLst>
          </p:cNvPr>
          <p:cNvSpPr>
            <a:spLocks noGrp="1"/>
          </p:cNvSpPr>
          <p:nvPr>
            <p:ph type="title"/>
          </p:nvPr>
        </p:nvSpPr>
        <p:spPr>
          <a:xfrm>
            <a:off x="1285456" y="4162031"/>
            <a:ext cx="4543683" cy="1767141"/>
          </a:xfrm>
        </p:spPr>
        <p:txBody>
          <a:bodyPr>
            <a:normAutofit/>
          </a:bodyPr>
          <a:lstStyle/>
          <a:p>
            <a:pPr algn="r"/>
            <a:r>
              <a:rPr lang="en-US"/>
              <a:t>Test Solutions</a:t>
            </a:r>
          </a:p>
        </p:txBody>
      </p:sp>
      <p:pic>
        <p:nvPicPr>
          <p:cNvPr id="7" name="Picture 6">
            <a:extLst>
              <a:ext uri="{FF2B5EF4-FFF2-40B4-BE49-F238E27FC236}">
                <a16:creationId xmlns:a16="http://schemas.microsoft.com/office/drawing/2014/main" id="{9BD3FEFF-7CBD-B93F-7179-D94044CEDEE1}"/>
              </a:ext>
            </a:extLst>
          </p:cNvPr>
          <p:cNvPicPr>
            <a:picLocks noChangeAspect="1"/>
          </p:cNvPicPr>
          <p:nvPr/>
        </p:nvPicPr>
        <p:blipFill>
          <a:blip r:embed="rId6"/>
          <a:stretch>
            <a:fillRect/>
          </a:stretch>
        </p:blipFill>
        <p:spPr>
          <a:xfrm>
            <a:off x="1509387" y="205053"/>
            <a:ext cx="3427353" cy="3427353"/>
          </a:xfrm>
          <a:prstGeom prst="rect">
            <a:avLst/>
          </a:prstGeom>
        </p:spPr>
      </p:pic>
      <p:sp>
        <p:nvSpPr>
          <p:cNvPr id="3" name="Content Placeholder 2">
            <a:extLst>
              <a:ext uri="{FF2B5EF4-FFF2-40B4-BE49-F238E27FC236}">
                <a16:creationId xmlns:a16="http://schemas.microsoft.com/office/drawing/2014/main" id="{3733E21C-BAA8-58ED-451B-4B1666C6DB72}"/>
              </a:ext>
            </a:extLst>
          </p:cNvPr>
          <p:cNvSpPr>
            <a:spLocks noGrp="1"/>
          </p:cNvSpPr>
          <p:nvPr>
            <p:ph idx="1"/>
          </p:nvPr>
        </p:nvSpPr>
        <p:spPr>
          <a:xfrm>
            <a:off x="6217920" y="4170410"/>
            <a:ext cx="4699221" cy="1767141"/>
          </a:xfrm>
        </p:spPr>
        <p:txBody>
          <a:bodyPr anchor="ctr">
            <a:normAutofit/>
          </a:bodyPr>
          <a:lstStyle/>
          <a:p>
            <a:pPr marL="0" indent="0">
              <a:buNone/>
            </a:pPr>
            <a:endParaRPr lang="en-US" sz="1800"/>
          </a:p>
          <a:p>
            <a:pPr marL="0" indent="0">
              <a:buNone/>
            </a:pPr>
            <a:r>
              <a:rPr lang="en-US" sz="1800"/>
              <a:t>Concentrations can be checked with a test kit.</a:t>
            </a:r>
          </a:p>
        </p:txBody>
      </p:sp>
      <p:sp>
        <p:nvSpPr>
          <p:cNvPr id="19" name="Rectangle 1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E2B64B-2103-B923-FEF2-F85DEC98AD8A}"/>
              </a:ext>
            </a:extLst>
          </p:cNvPr>
          <p:cNvSpPr txBox="1"/>
          <p:nvPr/>
        </p:nvSpPr>
        <p:spPr>
          <a:xfrm>
            <a:off x="7202101" y="3259368"/>
            <a:ext cx="3060160" cy="306016"/>
          </a:xfrm>
          <a:prstGeom prst="rect">
            <a:avLst/>
          </a:prstGeom>
          <a:solidFill>
            <a:srgbClr val="000000">
              <a:alpha val="50000"/>
            </a:srgbClr>
          </a:solidFill>
          <a:ln>
            <a:noFill/>
          </a:ln>
        </p:spPr>
        <p:txBody>
          <a:bodyPr wrap="square" rtlCol="0">
            <a:noAutofit/>
          </a:bodyPr>
          <a:lstStyle/>
          <a:p>
            <a:pPr algn="ctr">
              <a:spcAft>
                <a:spcPts val="600"/>
              </a:spcAft>
            </a:pPr>
            <a:r>
              <a:rPr lang="en-US" sz="950">
                <a:solidFill>
                  <a:srgbClr val="FFFFFF"/>
                </a:solidFill>
              </a:rPr>
              <a:t>This test kit tests the concentration of Quats. </a:t>
            </a:r>
          </a:p>
        </p:txBody>
      </p:sp>
      <p:sp>
        <p:nvSpPr>
          <p:cNvPr id="8" name="TextBox 7">
            <a:extLst>
              <a:ext uri="{FF2B5EF4-FFF2-40B4-BE49-F238E27FC236}">
                <a16:creationId xmlns:a16="http://schemas.microsoft.com/office/drawing/2014/main" id="{FB8ACB79-42C5-7802-5D9A-C0ED2E3E2F72}"/>
              </a:ext>
            </a:extLst>
          </p:cNvPr>
          <p:cNvSpPr txBox="1"/>
          <p:nvPr/>
        </p:nvSpPr>
        <p:spPr>
          <a:xfrm>
            <a:off x="1929738" y="3259367"/>
            <a:ext cx="3060160" cy="306016"/>
          </a:xfrm>
          <a:prstGeom prst="rect">
            <a:avLst/>
          </a:prstGeom>
          <a:solidFill>
            <a:srgbClr val="000000">
              <a:alpha val="50000"/>
            </a:srgbClr>
          </a:solidFill>
          <a:ln>
            <a:noFill/>
          </a:ln>
        </p:spPr>
        <p:txBody>
          <a:bodyPr wrap="square" rtlCol="0">
            <a:noAutofit/>
          </a:bodyPr>
          <a:lstStyle/>
          <a:p>
            <a:pPr algn="ctr">
              <a:spcAft>
                <a:spcPts val="600"/>
              </a:spcAft>
            </a:pPr>
            <a:r>
              <a:rPr lang="en-US" sz="950">
                <a:solidFill>
                  <a:srgbClr val="FFFFFF"/>
                </a:solidFill>
              </a:rPr>
              <a:t>This tests the concentration of Chlorine.</a:t>
            </a:r>
          </a:p>
        </p:txBody>
      </p:sp>
    </p:spTree>
    <p:extLst>
      <p:ext uri="{BB962C8B-B14F-4D97-AF65-F5344CB8AC3E}">
        <p14:creationId xmlns:p14="http://schemas.microsoft.com/office/powerpoint/2010/main" val="392048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40575F-2FEF-DDD3-9371-E7CA6C2CDFCE}"/>
              </a:ext>
            </a:extLst>
          </p:cNvPr>
          <p:cNvSpPr>
            <a:spLocks noGrp="1"/>
          </p:cNvSpPr>
          <p:nvPr>
            <p:ph type="title"/>
          </p:nvPr>
        </p:nvSpPr>
        <p:spPr/>
        <p:txBody>
          <a:bodyPr/>
          <a:lstStyle/>
          <a:p>
            <a:r>
              <a:rPr lang="en-US" dirty="0"/>
              <a:t>Personal protective equipment</a:t>
            </a:r>
          </a:p>
        </p:txBody>
      </p:sp>
      <p:pic>
        <p:nvPicPr>
          <p:cNvPr id="2060" name="Picture 12">
            <a:extLst>
              <a:ext uri="{FF2B5EF4-FFF2-40B4-BE49-F238E27FC236}">
                <a16:creationId xmlns:a16="http://schemas.microsoft.com/office/drawing/2014/main" id="{D4D06044-C60B-AA3D-0A4F-6169173F6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72" y="1722747"/>
            <a:ext cx="3799002" cy="379900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B964D8E-3034-4078-4BDC-8CAFF55AD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347" y="1722747"/>
            <a:ext cx="4312763" cy="4312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a:extLst>
              <a:ext uri="{FF2B5EF4-FFF2-40B4-BE49-F238E27FC236}">
                <a16:creationId xmlns:a16="http://schemas.microsoft.com/office/drawing/2014/main" id="{DCD247F6-BDD0-D534-C43D-73BCDFC85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373" y="2012622"/>
            <a:ext cx="2832755" cy="283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812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9" name="Rectangle 3088">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a:extLst>
              <a:ext uri="{FF2B5EF4-FFF2-40B4-BE49-F238E27FC236}">
                <a16:creationId xmlns:a16="http://schemas.microsoft.com/office/drawing/2014/main" id="{8E625D5F-17B9-963D-2143-C4CD684E1D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0" r="-1" b="50"/>
          <a:stretch/>
        </p:blipFill>
        <p:spPr bwMode="auto">
          <a:xfrm>
            <a:off x="321734" y="321733"/>
            <a:ext cx="3084025" cy="30214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AE8AEF39-479E-4D5D-7F84-BD4687F37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2" r="-1" b="8202"/>
          <a:stretch/>
        </p:blipFill>
        <p:spPr bwMode="auto">
          <a:xfrm>
            <a:off x="321734" y="3514854"/>
            <a:ext cx="3084025" cy="27859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A2A71B8-91BF-210E-754A-83F00B5091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85" r="16393" b="2"/>
          <a:stretch/>
        </p:blipFill>
        <p:spPr bwMode="auto">
          <a:xfrm>
            <a:off x="3598286" y="321733"/>
            <a:ext cx="4043250" cy="59790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ECA10B6-526B-C0D8-4053-0016C78BE7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23" r="21873" b="2"/>
          <a:stretch/>
        </p:blipFill>
        <p:spPr bwMode="auto">
          <a:xfrm>
            <a:off x="7834063" y="321733"/>
            <a:ext cx="4036201"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98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42DBDF5-A241-8AAE-5505-EFBF4119A2DC}"/>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22422" b="21328"/>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8199" name="Rectangle 8198">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10D55-50F3-7DDF-5B0C-05C554320B3B}"/>
              </a:ext>
            </a:extLst>
          </p:cNvPr>
          <p:cNvSpPr>
            <a:spLocks noGrp="1"/>
          </p:cNvSpPr>
          <p:nvPr>
            <p:ph type="title"/>
          </p:nvPr>
        </p:nvSpPr>
        <p:spPr>
          <a:xfrm>
            <a:off x="1069848" y="484632"/>
            <a:ext cx="10058400" cy="1609344"/>
          </a:xfrm>
        </p:spPr>
        <p:txBody>
          <a:bodyPr anchor="ctr">
            <a:normAutofit/>
          </a:bodyPr>
          <a:lstStyle/>
          <a:p>
            <a:r>
              <a:rPr lang="en-US">
                <a:solidFill>
                  <a:schemeClr val="tx1"/>
                </a:solidFill>
              </a:rPr>
              <a:t>Heat Sanitizing</a:t>
            </a:r>
          </a:p>
        </p:txBody>
      </p:sp>
      <p:grpSp>
        <p:nvGrpSpPr>
          <p:cNvPr id="8203" name="Group 8202">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204" name="Oval 8203">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205" name="Oval 8204">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9" name="Content Placeholder 2">
            <a:extLst>
              <a:ext uri="{FF2B5EF4-FFF2-40B4-BE49-F238E27FC236}">
                <a16:creationId xmlns:a16="http://schemas.microsoft.com/office/drawing/2014/main" id="{F5A98BE1-7828-4E31-B2CF-1F66C3083483}"/>
              </a:ext>
            </a:extLst>
          </p:cNvPr>
          <p:cNvGraphicFramePr>
            <a:graphicFrameLocks noGrp="1"/>
          </p:cNvGraphicFramePr>
          <p:nvPr>
            <p:ph idx="1"/>
            <p:extLst>
              <p:ext uri="{D42A27DB-BD31-4B8C-83A1-F6EECF244321}">
                <p14:modId xmlns:p14="http://schemas.microsoft.com/office/powerpoint/2010/main" val="877499350"/>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6046003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3FB2-DC23-DBCC-FDBD-6627A3C7141A}"/>
              </a:ext>
            </a:extLst>
          </p:cNvPr>
          <p:cNvSpPr>
            <a:spLocks noGrp="1"/>
          </p:cNvSpPr>
          <p:nvPr>
            <p:ph type="title"/>
          </p:nvPr>
        </p:nvSpPr>
        <p:spPr/>
        <p:txBody>
          <a:bodyPr/>
          <a:lstStyle/>
          <a:p>
            <a:r>
              <a:rPr lang="en-US" dirty="0"/>
              <a:t>Dishwashing</a:t>
            </a:r>
          </a:p>
        </p:txBody>
      </p:sp>
      <p:graphicFrame>
        <p:nvGraphicFramePr>
          <p:cNvPr id="5" name="Content Placeholder 2">
            <a:extLst>
              <a:ext uri="{FF2B5EF4-FFF2-40B4-BE49-F238E27FC236}">
                <a16:creationId xmlns:a16="http://schemas.microsoft.com/office/drawing/2014/main" id="{E64CA941-8B31-4F74-5D39-8E2634CDCE6B}"/>
              </a:ext>
            </a:extLst>
          </p:cNvPr>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780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6" name="Picture 8">
            <a:extLst>
              <a:ext uri="{FF2B5EF4-FFF2-40B4-BE49-F238E27FC236}">
                <a16:creationId xmlns:a16="http://schemas.microsoft.com/office/drawing/2014/main" id="{3432CFBA-F76D-3905-F903-89BB37467B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384" r="1" b="20931"/>
          <a:stretch/>
        </p:blipFill>
        <p:spPr bwMode="auto">
          <a:xfrm>
            <a:off x="3344" y="4679245"/>
            <a:ext cx="4475150" cy="2178754"/>
          </a:xfrm>
          <a:prstGeom prst="rect">
            <a:avLst/>
          </a:prstGeom>
          <a:noFill/>
          <a:extLst>
            <a:ext uri="{909E8E84-426E-40DD-AFC4-6F175D3DCCD1}">
              <a14:hiddenFill xmlns:a14="http://schemas.microsoft.com/office/drawing/2010/main">
                <a:solidFill>
                  <a:srgbClr val="FFFFFF"/>
                </a:solidFill>
              </a14:hiddenFill>
            </a:ext>
          </a:extLst>
        </p:spPr>
      </p:pic>
      <p:sp>
        <p:nvSpPr>
          <p:cNvPr id="12322" name="Rectangle 12321">
            <a:extLst>
              <a:ext uri="{FF2B5EF4-FFF2-40B4-BE49-F238E27FC236}">
                <a16:creationId xmlns:a16="http://schemas.microsoft.com/office/drawing/2014/main" id="{75697405-D261-4D6B-8E15-0FF5AE9DD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01177-20C1-4AF7-C30F-6E4AD5E070FF}"/>
              </a:ext>
            </a:extLst>
          </p:cNvPr>
          <p:cNvSpPr>
            <a:spLocks noGrp="1"/>
          </p:cNvSpPr>
          <p:nvPr>
            <p:ph type="title"/>
          </p:nvPr>
        </p:nvSpPr>
        <p:spPr>
          <a:xfrm>
            <a:off x="4970109" y="484632"/>
            <a:ext cx="6730277" cy="1609344"/>
          </a:xfrm>
          <a:ln>
            <a:noFill/>
          </a:ln>
        </p:spPr>
        <p:txBody>
          <a:bodyPr>
            <a:normAutofit/>
          </a:bodyPr>
          <a:lstStyle/>
          <a:p>
            <a:r>
              <a:rPr lang="en-US" sz="4800"/>
              <a:t>Dishwashing operation </a:t>
            </a:r>
          </a:p>
        </p:txBody>
      </p:sp>
      <p:pic>
        <p:nvPicPr>
          <p:cNvPr id="12294" name="Picture 6">
            <a:extLst>
              <a:ext uri="{FF2B5EF4-FFF2-40B4-BE49-F238E27FC236}">
                <a16:creationId xmlns:a16="http://schemas.microsoft.com/office/drawing/2014/main" id="{D644DFAC-75CF-55C6-CF86-500D2B642F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443" r="1" b="27872"/>
          <a:stretch/>
        </p:blipFill>
        <p:spPr bwMode="auto">
          <a:xfrm>
            <a:off x="3344" y="10"/>
            <a:ext cx="4475150" cy="2178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86A05B2-0BB1-FCC5-863D-D6A0CF7BCA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914" r="1" b="20401"/>
          <a:stretch/>
        </p:blipFill>
        <p:spPr bwMode="auto">
          <a:xfrm>
            <a:off x="3344" y="2339622"/>
            <a:ext cx="4475150" cy="21787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DEDF866-26E8-7CD6-B0F6-EA3F912F3D60}"/>
              </a:ext>
            </a:extLst>
          </p:cNvPr>
          <p:cNvSpPr>
            <a:spLocks noGrp="1"/>
          </p:cNvSpPr>
          <p:nvPr>
            <p:ph idx="1"/>
          </p:nvPr>
        </p:nvSpPr>
        <p:spPr>
          <a:xfrm>
            <a:off x="4970109" y="2121408"/>
            <a:ext cx="6730276" cy="4050792"/>
          </a:xfrm>
        </p:spPr>
        <p:txBody>
          <a:bodyPr>
            <a:normAutofit/>
          </a:bodyPr>
          <a:lstStyle/>
          <a:p>
            <a:r>
              <a:rPr lang="en-US" sz="1800" dirty="0"/>
              <a:t>Guidelines</a:t>
            </a:r>
          </a:p>
          <a:p>
            <a:pPr lvl="1"/>
            <a:r>
              <a:rPr lang="en-US" dirty="0"/>
              <a:t>Clean the machine as often as needed</a:t>
            </a:r>
          </a:p>
          <a:p>
            <a:pPr lvl="1"/>
            <a:r>
              <a:rPr lang="en-US" dirty="0"/>
              <a:t>Scrape, rinse or soak items before washing</a:t>
            </a:r>
          </a:p>
          <a:p>
            <a:pPr lvl="1"/>
            <a:r>
              <a:rPr lang="en-US" dirty="0"/>
              <a:t>Use the right rack for the items being washed </a:t>
            </a:r>
          </a:p>
          <a:p>
            <a:pPr lvl="1"/>
            <a:r>
              <a:rPr lang="en-US" dirty="0"/>
              <a:t>Check racks as they come out of the machine</a:t>
            </a:r>
          </a:p>
          <a:p>
            <a:pPr lvl="1"/>
            <a:r>
              <a:rPr lang="en-US" dirty="0"/>
              <a:t>Air-dry all items</a:t>
            </a:r>
          </a:p>
          <a:p>
            <a:pPr lvl="1"/>
            <a:r>
              <a:rPr lang="en-US" dirty="0"/>
              <a:t>Check the machine’s water temperature and pressure</a:t>
            </a:r>
          </a:p>
          <a:p>
            <a:pPr lvl="1"/>
            <a:endParaRPr lang="en-US" dirty="0"/>
          </a:p>
          <a:p>
            <a:pPr lvl="1"/>
            <a:endParaRPr lang="en-US" dirty="0"/>
          </a:p>
        </p:txBody>
      </p:sp>
      <p:grpSp>
        <p:nvGrpSpPr>
          <p:cNvPr id="12323" name="Group 12322">
            <a:extLst>
              <a:ext uri="{FF2B5EF4-FFF2-40B4-BE49-F238E27FC236}">
                <a16:creationId xmlns:a16="http://schemas.microsoft.com/office/drawing/2014/main" id="{19373530-15FD-4390-A707-0FA6DA4D5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324" name="Oval 12323">
              <a:extLst>
                <a:ext uri="{FF2B5EF4-FFF2-40B4-BE49-F238E27FC236}">
                  <a16:creationId xmlns:a16="http://schemas.microsoft.com/office/drawing/2014/main" id="{03054FEE-E83D-4966-B2E7-594F3F4C0F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325" name="Oval 12324">
              <a:extLst>
                <a:ext uri="{FF2B5EF4-FFF2-40B4-BE49-F238E27FC236}">
                  <a16:creationId xmlns:a16="http://schemas.microsoft.com/office/drawing/2014/main" id="{68741C56-588D-4397-A8F3-E84E946E0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73270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56CD-94EE-4703-241D-42B6F9812122}"/>
              </a:ext>
            </a:extLst>
          </p:cNvPr>
          <p:cNvSpPr>
            <a:spLocks noGrp="1"/>
          </p:cNvSpPr>
          <p:nvPr>
            <p:ph type="title"/>
          </p:nvPr>
        </p:nvSpPr>
        <p:spPr>
          <a:solidFill>
            <a:schemeClr val="bg1">
              <a:lumMod val="85000"/>
            </a:schemeClr>
          </a:solidFill>
        </p:spPr>
        <p:txBody>
          <a:bodyPr/>
          <a:lstStyle/>
          <a:p>
            <a:pPr algn="ctr"/>
            <a:r>
              <a:rPr lang="en-US" dirty="0"/>
              <a:t>Types of food Contamination</a:t>
            </a:r>
          </a:p>
        </p:txBody>
      </p:sp>
      <p:sp>
        <p:nvSpPr>
          <p:cNvPr id="3" name="Content Placeholder 2">
            <a:extLst>
              <a:ext uri="{FF2B5EF4-FFF2-40B4-BE49-F238E27FC236}">
                <a16:creationId xmlns:a16="http://schemas.microsoft.com/office/drawing/2014/main" id="{B49C2B1C-DEC7-EAE9-6B00-1FC893472904}"/>
              </a:ext>
            </a:extLst>
          </p:cNvPr>
          <p:cNvSpPr>
            <a:spLocks noGrp="1"/>
          </p:cNvSpPr>
          <p:nvPr>
            <p:ph idx="1"/>
          </p:nvPr>
        </p:nvSpPr>
        <p:spPr/>
        <p:txBody>
          <a:bodyPr/>
          <a:lstStyle/>
          <a:p>
            <a:pPr marL="0" indent="0">
              <a:buNone/>
            </a:pPr>
            <a:endParaRPr lang="en-US" dirty="0"/>
          </a:p>
          <a:p>
            <a:pPr marL="742950" indent="-742950">
              <a:buAutoNum type="arabicPeriod"/>
            </a:pPr>
            <a:r>
              <a:rPr lang="en-US" sz="4000" dirty="0">
                <a:solidFill>
                  <a:schemeClr val="accent1"/>
                </a:solidFill>
              </a:rPr>
              <a:t>Biological</a:t>
            </a:r>
          </a:p>
          <a:p>
            <a:pPr marL="742950" indent="-742950">
              <a:buAutoNum type="arabicPeriod"/>
            </a:pPr>
            <a:r>
              <a:rPr lang="en-US" sz="4000" dirty="0">
                <a:solidFill>
                  <a:schemeClr val="accent1"/>
                </a:solidFill>
              </a:rPr>
              <a:t>Physical</a:t>
            </a:r>
          </a:p>
          <a:p>
            <a:pPr marL="742950" indent="-742950">
              <a:buAutoNum type="arabicPeriod"/>
            </a:pPr>
            <a:r>
              <a:rPr lang="en-US" sz="4000" dirty="0">
                <a:solidFill>
                  <a:schemeClr val="accent1"/>
                </a:solidFill>
              </a:rPr>
              <a:t>Chemical</a:t>
            </a:r>
          </a:p>
        </p:txBody>
      </p:sp>
      <p:pic>
        <p:nvPicPr>
          <p:cNvPr id="4" name="Picture 3">
            <a:extLst>
              <a:ext uri="{FF2B5EF4-FFF2-40B4-BE49-F238E27FC236}">
                <a16:creationId xmlns:a16="http://schemas.microsoft.com/office/drawing/2014/main" id="{76174519-4746-D4E8-B298-1D43C1D7FAD3}"/>
              </a:ext>
            </a:extLst>
          </p:cNvPr>
          <p:cNvPicPr>
            <a:picLocks noChangeAspect="1"/>
          </p:cNvPicPr>
          <p:nvPr/>
        </p:nvPicPr>
        <p:blipFill>
          <a:blip r:embed="rId3"/>
          <a:stretch>
            <a:fillRect/>
          </a:stretch>
        </p:blipFill>
        <p:spPr>
          <a:xfrm>
            <a:off x="4534911" y="2255838"/>
            <a:ext cx="958418" cy="958418"/>
          </a:xfrm>
          <a:prstGeom prst="rect">
            <a:avLst/>
          </a:prstGeom>
        </p:spPr>
      </p:pic>
    </p:spTree>
    <p:extLst>
      <p:ext uri="{BB962C8B-B14F-4D97-AF65-F5344CB8AC3E}">
        <p14:creationId xmlns:p14="http://schemas.microsoft.com/office/powerpoint/2010/main" val="415490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E398-C144-143E-5B43-5ECB9ADDFBB2}"/>
              </a:ext>
            </a:extLst>
          </p:cNvPr>
          <p:cNvSpPr>
            <a:spLocks noGrp="1"/>
          </p:cNvSpPr>
          <p:nvPr>
            <p:ph type="title"/>
          </p:nvPr>
        </p:nvSpPr>
        <p:spPr/>
        <p:txBody>
          <a:bodyPr/>
          <a:lstStyle/>
          <a:p>
            <a:r>
              <a:rPr lang="en-US" dirty="0"/>
              <a:t>Manual dishwashing</a:t>
            </a:r>
          </a:p>
        </p:txBody>
      </p:sp>
      <p:sp>
        <p:nvSpPr>
          <p:cNvPr id="3" name="Content Placeholder 2">
            <a:extLst>
              <a:ext uri="{FF2B5EF4-FFF2-40B4-BE49-F238E27FC236}">
                <a16:creationId xmlns:a16="http://schemas.microsoft.com/office/drawing/2014/main" id="{719FD8D9-5817-6652-308E-9349F0B7A28D}"/>
              </a:ext>
            </a:extLst>
          </p:cNvPr>
          <p:cNvSpPr>
            <a:spLocks noGrp="1"/>
          </p:cNvSpPr>
          <p:nvPr>
            <p:ph idx="1"/>
          </p:nvPr>
        </p:nvSpPr>
        <p:spPr/>
        <p:txBody>
          <a:bodyPr/>
          <a:lstStyle/>
          <a:p>
            <a:r>
              <a:rPr lang="en-US" dirty="0"/>
              <a:t>Preparing a Three Compartment Sink</a:t>
            </a:r>
          </a:p>
          <a:p>
            <a:pPr lvl="1"/>
            <a:r>
              <a:rPr lang="en-US" dirty="0"/>
              <a:t>Clean and sanitize each sink and drain board</a:t>
            </a:r>
          </a:p>
          <a:p>
            <a:pPr lvl="1"/>
            <a:r>
              <a:rPr lang="en-US" dirty="0"/>
              <a:t>Fill the first sink with detergent and water</a:t>
            </a:r>
          </a:p>
          <a:p>
            <a:pPr lvl="1"/>
            <a:r>
              <a:rPr lang="en-US" dirty="0"/>
              <a:t>Water Temperature must be at least 110˚F.  </a:t>
            </a:r>
          </a:p>
          <a:p>
            <a:pPr lvl="2"/>
            <a:r>
              <a:rPr lang="en-US" dirty="0"/>
              <a:t>Follow the manufacturer’s recommendations</a:t>
            </a:r>
          </a:p>
          <a:p>
            <a:pPr lvl="1"/>
            <a:r>
              <a:rPr lang="en-US" dirty="0"/>
              <a:t>Fill the second sink with clean water</a:t>
            </a:r>
          </a:p>
          <a:p>
            <a:pPr lvl="1"/>
            <a:r>
              <a:rPr lang="en-US" dirty="0"/>
              <a:t>Fill the third sink with water and sanitizer to the correct solution</a:t>
            </a:r>
          </a:p>
          <a:p>
            <a:pPr lvl="2"/>
            <a:r>
              <a:rPr lang="en-US" dirty="0"/>
              <a:t>Hot water can be used as an alternative</a:t>
            </a:r>
          </a:p>
          <a:p>
            <a:pPr lvl="1"/>
            <a:r>
              <a:rPr lang="en-US" dirty="0"/>
              <a:t>Provide a clock with a second hand. This will let food handlers know how long items have a been in the sanitizer</a:t>
            </a:r>
          </a:p>
          <a:p>
            <a:pPr lvl="1"/>
            <a:endParaRPr lang="en-US" dirty="0"/>
          </a:p>
        </p:txBody>
      </p:sp>
    </p:spTree>
    <p:extLst>
      <p:ext uri="{BB962C8B-B14F-4D97-AF65-F5344CB8AC3E}">
        <p14:creationId xmlns:p14="http://schemas.microsoft.com/office/powerpoint/2010/main" val="22436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anual dishwashing">
            <a:extLst>
              <a:ext uri="{FF2B5EF4-FFF2-40B4-BE49-F238E27FC236}">
                <a16:creationId xmlns:a16="http://schemas.microsoft.com/office/drawing/2014/main" id="{F1EA45E0-5889-E89F-4890-C376FB63C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722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16">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76B48163-C1BF-8CAA-2D69-D791A648AFA3}"/>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Storing Tableware and Equipment</a:t>
            </a:r>
          </a:p>
        </p:txBody>
      </p:sp>
      <p:sp>
        <p:nvSpPr>
          <p:cNvPr id="19" name="Rectangle 1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9745276-186C-9C7C-0837-DFD77319C22E}"/>
              </a:ext>
            </a:extLst>
          </p:cNvPr>
          <p:cNvSpPr>
            <a:spLocks noGrp="1"/>
          </p:cNvSpPr>
          <p:nvPr>
            <p:ph idx="1"/>
          </p:nvPr>
        </p:nvSpPr>
        <p:spPr>
          <a:xfrm>
            <a:off x="6081089" y="725394"/>
            <a:ext cx="5142658" cy="5407212"/>
          </a:xfrm>
        </p:spPr>
        <p:txBody>
          <a:bodyPr anchor="ctr">
            <a:normAutofit/>
          </a:bodyPr>
          <a:lstStyle/>
          <a:p>
            <a:r>
              <a:rPr lang="en-US" dirty="0"/>
              <a:t>When storing clean and sanitized tableware and equipment</a:t>
            </a:r>
          </a:p>
          <a:p>
            <a:pPr lvl="1"/>
            <a:r>
              <a:rPr lang="en-US" dirty="0"/>
              <a:t>Store them at least 6” off the floor</a:t>
            </a:r>
          </a:p>
          <a:p>
            <a:pPr lvl="1"/>
            <a:r>
              <a:rPr lang="en-US" dirty="0"/>
              <a:t>Clean and sanitize drawers and shelves before items are stored</a:t>
            </a:r>
          </a:p>
          <a:p>
            <a:pPr lvl="1"/>
            <a:r>
              <a:rPr lang="en-US" dirty="0"/>
              <a:t>Store glasses and cups upside down on a clean and sanitized shelf or rack</a:t>
            </a:r>
          </a:p>
          <a:p>
            <a:pPr lvl="1"/>
            <a:r>
              <a:rPr lang="en-US" dirty="0"/>
              <a:t>Store utensils with handles up</a:t>
            </a:r>
          </a:p>
          <a:p>
            <a:pPr lvl="1"/>
            <a:r>
              <a:rPr lang="en-US" dirty="0"/>
              <a:t>Cover the food-contact surface of stationary equipment until ready for use</a:t>
            </a:r>
          </a:p>
        </p:txBody>
      </p:sp>
    </p:spTree>
    <p:extLst>
      <p:ext uri="{BB962C8B-B14F-4D97-AF65-F5344CB8AC3E}">
        <p14:creationId xmlns:p14="http://schemas.microsoft.com/office/powerpoint/2010/main" val="2057961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AAE0B2AE-0F0A-F0C8-49CE-EDD11B6F65E2}"/>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Cleaning and Sanitizing stationary equipment</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BB731FE-CAEE-ED8E-64E9-1BC756F31A01}"/>
              </a:ext>
            </a:extLst>
          </p:cNvPr>
          <p:cNvSpPr>
            <a:spLocks noGrp="1"/>
          </p:cNvSpPr>
          <p:nvPr>
            <p:ph idx="1"/>
          </p:nvPr>
        </p:nvSpPr>
        <p:spPr>
          <a:xfrm>
            <a:off x="6081089" y="725394"/>
            <a:ext cx="5142658" cy="5407212"/>
          </a:xfrm>
        </p:spPr>
        <p:txBody>
          <a:bodyPr anchor="ctr">
            <a:normAutofit/>
          </a:bodyPr>
          <a:lstStyle/>
          <a:p>
            <a:r>
              <a:rPr lang="en-US"/>
              <a:t>Unplug the equipment</a:t>
            </a:r>
          </a:p>
          <a:p>
            <a:pPr lvl="2">
              <a:buFont typeface="Wingdings" panose="05000000000000000000" pitchFamily="2" charset="2"/>
              <a:buChar char="ü"/>
            </a:pPr>
            <a:r>
              <a:rPr lang="en-US"/>
              <a:t>Take the removable parts off the equipment</a:t>
            </a:r>
          </a:p>
          <a:p>
            <a:pPr lvl="2">
              <a:buFont typeface="Wingdings" panose="05000000000000000000" pitchFamily="2" charset="2"/>
              <a:buChar char="ü"/>
            </a:pPr>
            <a:r>
              <a:rPr lang="en-US"/>
              <a:t>Wash, rinse, and sanitize them by hand or run the parts through a dishwasher if allowed</a:t>
            </a:r>
          </a:p>
          <a:p>
            <a:r>
              <a:rPr lang="en-US"/>
              <a:t>Scrape or remove food from the equipment surfaces</a:t>
            </a:r>
          </a:p>
          <a:p>
            <a:r>
              <a:rPr lang="en-US"/>
              <a:t>Wash the equipment surfaces</a:t>
            </a:r>
          </a:p>
          <a:p>
            <a:r>
              <a:rPr lang="en-US"/>
              <a:t>Rinse the equipment surfaces with clean water use a cloth towel or other correct tool.</a:t>
            </a:r>
          </a:p>
          <a:p>
            <a:r>
              <a:rPr lang="en-US"/>
              <a:t>Sanitize the equipment surfaces</a:t>
            </a:r>
          </a:p>
          <a:p>
            <a:pPr lvl="2">
              <a:buFont typeface="Wingdings" panose="05000000000000000000" pitchFamily="2" charset="2"/>
              <a:buChar char="ü"/>
            </a:pPr>
            <a:r>
              <a:rPr lang="en-US"/>
              <a:t>Make sure the sanitizer comes in contact with each surface</a:t>
            </a:r>
          </a:p>
          <a:p>
            <a:r>
              <a:rPr lang="en-US"/>
              <a:t>Allow all surfaces to air-dry</a:t>
            </a:r>
          </a:p>
          <a:p>
            <a:r>
              <a:rPr lang="en-US"/>
              <a:t>Put the unit back together</a:t>
            </a:r>
          </a:p>
          <a:p>
            <a:endParaRPr lang="en-US" dirty="0"/>
          </a:p>
        </p:txBody>
      </p:sp>
    </p:spTree>
    <p:extLst>
      <p:ext uri="{BB962C8B-B14F-4D97-AF65-F5344CB8AC3E}">
        <p14:creationId xmlns:p14="http://schemas.microsoft.com/office/powerpoint/2010/main" val="3589745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8658F-7DBF-1382-3FED-E5641D359E74}"/>
              </a:ext>
            </a:extLst>
          </p:cNvPr>
          <p:cNvSpPr>
            <a:spLocks noGrp="1"/>
          </p:cNvSpPr>
          <p:nvPr>
            <p:ph type="title"/>
          </p:nvPr>
        </p:nvSpPr>
        <p:spPr>
          <a:xfrm>
            <a:off x="1286934" y="1465790"/>
            <a:ext cx="3860798" cy="3941345"/>
          </a:xfrm>
        </p:spPr>
        <p:txBody>
          <a:bodyPr>
            <a:normAutofit/>
          </a:bodyPr>
          <a:lstStyle/>
          <a:p>
            <a:r>
              <a:rPr lang="en-US" sz="5600"/>
              <a:t>Cleaning and sanitizing in the operation</a:t>
            </a:r>
          </a:p>
        </p:txBody>
      </p:sp>
      <p:sp>
        <p:nvSpPr>
          <p:cNvPr id="3" name="Content Placeholder 2">
            <a:extLst>
              <a:ext uri="{FF2B5EF4-FFF2-40B4-BE49-F238E27FC236}">
                <a16:creationId xmlns:a16="http://schemas.microsoft.com/office/drawing/2014/main" id="{49AFFBBB-D183-33EA-6170-359DCC18700D}"/>
              </a:ext>
            </a:extLst>
          </p:cNvPr>
          <p:cNvSpPr>
            <a:spLocks noGrp="1"/>
          </p:cNvSpPr>
          <p:nvPr>
            <p:ph idx="1"/>
          </p:nvPr>
        </p:nvSpPr>
        <p:spPr>
          <a:xfrm>
            <a:off x="6417733" y="1359090"/>
            <a:ext cx="5132665" cy="4048046"/>
          </a:xfrm>
        </p:spPr>
        <p:txBody>
          <a:bodyPr anchor="ctr">
            <a:normAutofit lnSpcReduction="10000"/>
          </a:bodyPr>
          <a:lstStyle/>
          <a:p>
            <a:r>
              <a:rPr lang="en-US" dirty="0"/>
              <a:t>When cleaning the premises</a:t>
            </a:r>
          </a:p>
          <a:p>
            <a:pPr lvl="1"/>
            <a:r>
              <a:rPr lang="en-US" dirty="0"/>
              <a:t>Clean nonfood contact surfaces regularly</a:t>
            </a:r>
          </a:p>
          <a:p>
            <a:pPr lvl="2"/>
            <a:r>
              <a:rPr lang="en-US" dirty="0"/>
              <a:t>Includes floor, ceilings, walls, equipment exteriors </a:t>
            </a:r>
            <a:r>
              <a:rPr lang="en-US" dirty="0" err="1"/>
              <a:t>etc</a:t>
            </a:r>
            <a:endParaRPr lang="en-US" dirty="0"/>
          </a:p>
          <a:p>
            <a:pPr lvl="2"/>
            <a:r>
              <a:rPr lang="en-US" dirty="0"/>
              <a:t>Prevents dust, dirt, food residue, and other debris from building up </a:t>
            </a:r>
          </a:p>
          <a:p>
            <a:r>
              <a:rPr lang="en-US" dirty="0"/>
              <a:t>Prevent cleaning tools from contaminating surfaces</a:t>
            </a:r>
          </a:p>
          <a:p>
            <a:pPr lvl="1"/>
            <a:r>
              <a:rPr lang="en-US" dirty="0"/>
              <a:t>Clean tools before storing them</a:t>
            </a:r>
          </a:p>
          <a:p>
            <a:pPr lvl="1"/>
            <a:r>
              <a:rPr lang="en-US" dirty="0"/>
              <a:t>Assigning tools for specific tasks</a:t>
            </a:r>
          </a:p>
          <a:p>
            <a:pPr lvl="1"/>
            <a:r>
              <a:rPr lang="en-US" dirty="0"/>
              <a:t>Replace worn tools</a:t>
            </a:r>
          </a:p>
          <a:p>
            <a:pPr lvl="1"/>
            <a:r>
              <a:rPr lang="en-US" dirty="0"/>
              <a:t>Never use towels for cleaning food spills for any other purpose</a:t>
            </a:r>
          </a:p>
          <a:p>
            <a:pPr lvl="2"/>
            <a:r>
              <a:rPr lang="en-US" dirty="0"/>
              <a:t>Store towels in a sanitizer solution between uses</a:t>
            </a:r>
          </a:p>
        </p:txBody>
      </p:sp>
      <p:sp>
        <p:nvSpPr>
          <p:cNvPr id="19" name="Rectangle 18">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521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0D53-DDB7-EA0B-4EBF-9A83BCFD0D2B}"/>
              </a:ext>
            </a:extLst>
          </p:cNvPr>
          <p:cNvSpPr>
            <a:spLocks noGrp="1"/>
          </p:cNvSpPr>
          <p:nvPr>
            <p:ph type="title"/>
          </p:nvPr>
        </p:nvSpPr>
        <p:spPr/>
        <p:txBody>
          <a:bodyPr/>
          <a:lstStyle/>
          <a:p>
            <a:pPr algn="ctr"/>
            <a:r>
              <a:rPr lang="en-US" dirty="0"/>
              <a:t>5-STEP PROCESS</a:t>
            </a:r>
            <a:br>
              <a:rPr lang="en-US" dirty="0"/>
            </a:br>
            <a:r>
              <a:rPr lang="en-US" dirty="0"/>
              <a:t>For food contact areas</a:t>
            </a:r>
          </a:p>
        </p:txBody>
      </p:sp>
      <p:graphicFrame>
        <p:nvGraphicFramePr>
          <p:cNvPr id="4" name="Content Placeholder 3">
            <a:extLst>
              <a:ext uri="{FF2B5EF4-FFF2-40B4-BE49-F238E27FC236}">
                <a16:creationId xmlns:a16="http://schemas.microsoft.com/office/drawing/2014/main" id="{BE1DEC69-BD31-71DF-AF2C-B12F2E47BF59}"/>
              </a:ext>
            </a:extLst>
          </p:cNvPr>
          <p:cNvGraphicFramePr>
            <a:graphicFrameLocks noGrp="1"/>
          </p:cNvGraphicFramePr>
          <p:nvPr>
            <p:ph idx="1"/>
            <p:extLst>
              <p:ext uri="{D42A27DB-BD31-4B8C-83A1-F6EECF244321}">
                <p14:modId xmlns:p14="http://schemas.microsoft.com/office/powerpoint/2010/main" val="3984219412"/>
              </p:ext>
            </p:extLst>
          </p:nvPr>
        </p:nvGraphicFramePr>
        <p:xfrm>
          <a:off x="1069975" y="2120899"/>
          <a:ext cx="7105304" cy="3854694"/>
        </p:xfrm>
        <a:graphic>
          <a:graphicData uri="http://schemas.openxmlformats.org/drawingml/2006/table">
            <a:tbl>
              <a:tblPr firstRow="1" bandRow="1">
                <a:tableStyleId>{5C22544A-7EE6-4342-B048-85BDC9FD1C3A}</a:tableStyleId>
              </a:tblPr>
              <a:tblGrid>
                <a:gridCol w="7105304">
                  <a:extLst>
                    <a:ext uri="{9D8B030D-6E8A-4147-A177-3AD203B41FA5}">
                      <a16:colId xmlns:a16="http://schemas.microsoft.com/office/drawing/2014/main" val="3598103183"/>
                    </a:ext>
                  </a:extLst>
                </a:gridCol>
              </a:tblGrid>
              <a:tr h="441614">
                <a:tc>
                  <a:txBody>
                    <a:bodyPr/>
                    <a:lstStyle/>
                    <a:p>
                      <a:endParaRPr lang="en-US"/>
                    </a:p>
                  </a:txBody>
                  <a:tcPr/>
                </a:tc>
                <a:extLst>
                  <a:ext uri="{0D108BD9-81ED-4DB2-BD59-A6C34878D82A}">
                    <a16:rowId xmlns:a16="http://schemas.microsoft.com/office/drawing/2014/main" val="1194134445"/>
                  </a:ext>
                </a:extLst>
              </a:tr>
              <a:tr h="617050">
                <a:tc>
                  <a:txBody>
                    <a:bodyPr/>
                    <a:lstStyle/>
                    <a:p>
                      <a:pPr marL="514350" indent="-514350">
                        <a:buAutoNum type="arabicPeriod"/>
                      </a:pPr>
                      <a:r>
                        <a:rPr lang="en-US" sz="2800" dirty="0"/>
                        <a:t>Scrape or remove food from the surface</a:t>
                      </a:r>
                    </a:p>
                  </a:txBody>
                  <a:tcPr/>
                </a:tc>
                <a:extLst>
                  <a:ext uri="{0D108BD9-81ED-4DB2-BD59-A6C34878D82A}">
                    <a16:rowId xmlns:a16="http://schemas.microsoft.com/office/drawing/2014/main" val="2960661994"/>
                  </a:ext>
                </a:extLst>
              </a:tr>
              <a:tr h="617050">
                <a:tc>
                  <a:txBody>
                    <a:bodyPr/>
                    <a:lstStyle/>
                    <a:p>
                      <a:r>
                        <a:rPr lang="en-US" sz="2800" dirty="0"/>
                        <a:t>2.  Wash the surface</a:t>
                      </a:r>
                    </a:p>
                  </a:txBody>
                  <a:tcPr/>
                </a:tc>
                <a:extLst>
                  <a:ext uri="{0D108BD9-81ED-4DB2-BD59-A6C34878D82A}">
                    <a16:rowId xmlns:a16="http://schemas.microsoft.com/office/drawing/2014/main" val="397298884"/>
                  </a:ext>
                </a:extLst>
              </a:tr>
              <a:tr h="617050">
                <a:tc>
                  <a:txBody>
                    <a:bodyPr/>
                    <a:lstStyle/>
                    <a:p>
                      <a:r>
                        <a:rPr lang="en-US" sz="2800" dirty="0"/>
                        <a:t>3.  Rinse the surface</a:t>
                      </a:r>
                    </a:p>
                  </a:txBody>
                  <a:tcPr/>
                </a:tc>
                <a:extLst>
                  <a:ext uri="{0D108BD9-81ED-4DB2-BD59-A6C34878D82A}">
                    <a16:rowId xmlns:a16="http://schemas.microsoft.com/office/drawing/2014/main" val="2951690860"/>
                  </a:ext>
                </a:extLst>
              </a:tr>
              <a:tr h="617050">
                <a:tc>
                  <a:txBody>
                    <a:bodyPr/>
                    <a:lstStyle/>
                    <a:p>
                      <a:r>
                        <a:rPr lang="en-US" sz="2800" dirty="0"/>
                        <a:t>4.  Sanitize the surface</a:t>
                      </a:r>
                    </a:p>
                  </a:txBody>
                  <a:tcPr/>
                </a:tc>
                <a:extLst>
                  <a:ext uri="{0D108BD9-81ED-4DB2-BD59-A6C34878D82A}">
                    <a16:rowId xmlns:a16="http://schemas.microsoft.com/office/drawing/2014/main" val="2009273461"/>
                  </a:ext>
                </a:extLst>
              </a:tr>
              <a:tr h="617050">
                <a:tc>
                  <a:txBody>
                    <a:bodyPr/>
                    <a:lstStyle/>
                    <a:p>
                      <a:r>
                        <a:rPr lang="en-US" sz="2800" dirty="0"/>
                        <a:t>5.  Allow the surface to dry</a:t>
                      </a:r>
                    </a:p>
                  </a:txBody>
                  <a:tcPr/>
                </a:tc>
                <a:extLst>
                  <a:ext uri="{0D108BD9-81ED-4DB2-BD59-A6C34878D82A}">
                    <a16:rowId xmlns:a16="http://schemas.microsoft.com/office/drawing/2014/main" val="1385318854"/>
                  </a:ext>
                </a:extLst>
              </a:tr>
            </a:tbl>
          </a:graphicData>
        </a:graphic>
      </p:graphicFrame>
      <p:pic>
        <p:nvPicPr>
          <p:cNvPr id="5" name="Picture 4">
            <a:extLst>
              <a:ext uri="{FF2B5EF4-FFF2-40B4-BE49-F238E27FC236}">
                <a16:creationId xmlns:a16="http://schemas.microsoft.com/office/drawing/2014/main" id="{060A3CCF-07E1-5D60-160B-E0AB2FA8403A}"/>
              </a:ext>
            </a:extLst>
          </p:cNvPr>
          <p:cNvPicPr>
            <a:picLocks noChangeAspect="1"/>
          </p:cNvPicPr>
          <p:nvPr/>
        </p:nvPicPr>
        <p:blipFill>
          <a:blip r:embed="rId3"/>
          <a:stretch>
            <a:fillRect/>
          </a:stretch>
        </p:blipFill>
        <p:spPr>
          <a:xfrm>
            <a:off x="8371061" y="2120899"/>
            <a:ext cx="2853076" cy="4584701"/>
          </a:xfrm>
          <a:prstGeom prst="rect">
            <a:avLst/>
          </a:prstGeom>
        </p:spPr>
      </p:pic>
    </p:spTree>
    <p:extLst>
      <p:ext uri="{BB962C8B-B14F-4D97-AF65-F5344CB8AC3E}">
        <p14:creationId xmlns:p14="http://schemas.microsoft.com/office/powerpoint/2010/main" val="2839110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3883A591-D348-F7E2-660A-649413978460}"/>
              </a:ext>
            </a:extLst>
          </p:cNvPr>
          <p:cNvSpPr>
            <a:spLocks noGrp="1"/>
          </p:cNvSpPr>
          <p:nvPr>
            <p:ph idx="1"/>
          </p:nvPr>
        </p:nvSpPr>
        <p:spPr>
          <a:xfrm>
            <a:off x="1069850" y="844902"/>
            <a:ext cx="5818858" cy="5168196"/>
          </a:xfrm>
        </p:spPr>
        <p:txBody>
          <a:bodyPr anchor="ctr">
            <a:normAutofit/>
          </a:bodyPr>
          <a:lstStyle/>
          <a:p>
            <a:r>
              <a:rPr lang="en-US" dirty="0"/>
              <a:t>There are three methods of using heat to sanitize surfaces </a:t>
            </a:r>
          </a:p>
          <a:p>
            <a:pPr lvl="1"/>
            <a:r>
              <a:rPr lang="en-US" dirty="0"/>
              <a:t>steam</a:t>
            </a:r>
          </a:p>
          <a:p>
            <a:pPr lvl="1"/>
            <a:r>
              <a:rPr lang="en-US" dirty="0"/>
              <a:t>hot water</a:t>
            </a:r>
          </a:p>
          <a:p>
            <a:pPr lvl="1"/>
            <a:r>
              <a:rPr lang="en-US" dirty="0"/>
              <a:t>hot air</a:t>
            </a:r>
          </a:p>
          <a:p>
            <a:pPr lvl="1"/>
            <a:r>
              <a:rPr lang="en-US" dirty="0"/>
              <a:t>Hot water is the most common method used in restaurants.  If hot water is used in the third compartment of a three-compartment sink, it must be at least 171 degrees F (77C). </a:t>
            </a:r>
          </a:p>
          <a:p>
            <a:pPr lvl="1"/>
            <a:r>
              <a:rPr lang="en-US" dirty="0"/>
              <a:t> If a high-temperature ware washing machine is used to sanitize cleaned dishes, the final sanitizing rinse must be at least 180oF (82oC). </a:t>
            </a:r>
          </a:p>
          <a:p>
            <a:pPr lvl="1"/>
            <a:r>
              <a:rPr lang="en-US" dirty="0"/>
              <a:t>For stationary rack, single temperature machines, it must be at least 165oF (74oC). </a:t>
            </a:r>
          </a:p>
          <a:p>
            <a:pPr lvl="1"/>
            <a:r>
              <a:rPr lang="en-US" dirty="0"/>
              <a:t>Cleaned items must be exposed to these temperatures for at least 30 seconds. </a:t>
            </a:r>
          </a:p>
        </p:txBody>
      </p:sp>
      <p:sp>
        <p:nvSpPr>
          <p:cNvPr id="19" name="Rectangle 1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3A119E09-EA3E-BE78-2582-9A718410E1C7}"/>
              </a:ext>
            </a:extLst>
          </p:cNvPr>
          <p:cNvSpPr>
            <a:spLocks noGrp="1"/>
          </p:cNvSpPr>
          <p:nvPr>
            <p:ph type="title"/>
          </p:nvPr>
        </p:nvSpPr>
        <p:spPr>
          <a:xfrm>
            <a:off x="8371968" y="2376862"/>
            <a:ext cx="2640646" cy="2104273"/>
          </a:xfrm>
          <a:noFill/>
        </p:spPr>
        <p:txBody>
          <a:bodyPr>
            <a:normAutofit/>
          </a:bodyPr>
          <a:lstStyle/>
          <a:p>
            <a:pPr algn="ctr"/>
            <a:r>
              <a:rPr lang="en-US" sz="3000">
                <a:solidFill>
                  <a:schemeClr val="bg1">
                    <a:shade val="97000"/>
                    <a:satMod val="150000"/>
                  </a:schemeClr>
                </a:solidFill>
              </a:rPr>
              <a:t>Using Heat</a:t>
            </a:r>
          </a:p>
        </p:txBody>
      </p:sp>
    </p:spTree>
    <p:extLst>
      <p:ext uri="{BB962C8B-B14F-4D97-AF65-F5344CB8AC3E}">
        <p14:creationId xmlns:p14="http://schemas.microsoft.com/office/powerpoint/2010/main" val="3285623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8D79E03-CA60-F867-4F7A-39181F5B7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371600"/>
            <a:ext cx="5715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82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5" name="Rectangle 11274">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6D4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Rectangle 11276">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a:extLst>
              <a:ext uri="{FF2B5EF4-FFF2-40B4-BE49-F238E27FC236}">
                <a16:creationId xmlns:a16="http://schemas.microsoft.com/office/drawing/2014/main" id="{ACF9CCF8-23F5-5DA3-2841-E41FFC2622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3001" y="806754"/>
            <a:ext cx="5243929" cy="5243929"/>
          </a:xfrm>
          <a:prstGeom prst="rect">
            <a:avLst/>
          </a:prstGeom>
          <a:noFill/>
          <a:extLst>
            <a:ext uri="{909E8E84-426E-40DD-AFC4-6F175D3DCCD1}">
              <a14:hiddenFill xmlns:a14="http://schemas.microsoft.com/office/drawing/2010/main">
                <a:solidFill>
                  <a:srgbClr val="FFFFFF"/>
                </a:solidFill>
              </a14:hiddenFill>
            </a:ext>
          </a:extLst>
        </p:spPr>
      </p:pic>
      <p:sp>
        <p:nvSpPr>
          <p:cNvPr id="11279" name="Rectangle 11278">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a:extLst>
              <a:ext uri="{FF2B5EF4-FFF2-40B4-BE49-F238E27FC236}">
                <a16:creationId xmlns:a16="http://schemas.microsoft.com/office/drawing/2014/main" id="{8BBA89C0-57F0-139A-203F-AB0E46D4F5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3059" y="881122"/>
            <a:ext cx="3502643" cy="2705791"/>
          </a:xfrm>
          <a:prstGeom prst="rect">
            <a:avLst/>
          </a:prstGeom>
          <a:noFill/>
          <a:extLst>
            <a:ext uri="{909E8E84-426E-40DD-AFC4-6F175D3DCCD1}">
              <a14:hiddenFill xmlns:a14="http://schemas.microsoft.com/office/drawing/2010/main">
                <a:solidFill>
                  <a:srgbClr val="FFFFFF"/>
                </a:solidFill>
              </a14:hiddenFill>
            </a:ext>
          </a:extLst>
        </p:spPr>
      </p:pic>
      <p:sp>
        <p:nvSpPr>
          <p:cNvPr id="11281" name="Rectangle 11280">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F6F43998-3C28-E2E3-8C58-DA32280443B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83059" y="4462498"/>
            <a:ext cx="3502643" cy="157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8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D57F7-5B9C-C5A5-238D-1B43E765FEC8}"/>
              </a:ext>
            </a:extLst>
          </p:cNvPr>
          <p:cNvSpPr>
            <a:spLocks noGrp="1"/>
          </p:cNvSpPr>
          <p:nvPr>
            <p:ph type="title"/>
          </p:nvPr>
        </p:nvSpPr>
        <p:spPr>
          <a:xfrm>
            <a:off x="6386284" y="484632"/>
            <a:ext cx="4741963" cy="1971964"/>
          </a:xfrm>
        </p:spPr>
        <p:txBody>
          <a:bodyPr vert="horz" lIns="91440" tIns="45720" rIns="91440" bIns="45720" rtlCol="0" anchor="ctr">
            <a:normAutofit/>
          </a:bodyPr>
          <a:lstStyle/>
          <a:p>
            <a:r>
              <a:rPr lang="en-US" sz="4800"/>
              <a:t>storage</a:t>
            </a:r>
          </a:p>
        </p:txBody>
      </p:sp>
      <p:sp>
        <p:nvSpPr>
          <p:cNvPr id="50" name="Freeform: Shape 49">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F253503E-A13C-1BFA-5156-959982A6355B}"/>
              </a:ext>
            </a:extLst>
          </p:cNvPr>
          <p:cNvPicPr>
            <a:picLocks noChangeAspect="1"/>
          </p:cNvPicPr>
          <p:nvPr/>
        </p:nvPicPr>
        <p:blipFill rotWithShape="1">
          <a:blip r:embed="rId2"/>
          <a:srcRect l="26379" r="4270" b="-1"/>
          <a:stretch/>
        </p:blipFill>
        <p:spPr>
          <a:xfrm>
            <a:off x="823396" y="2102540"/>
            <a:ext cx="3573675" cy="2743844"/>
          </a:xfrm>
          <a:prstGeom prst="rect">
            <a:avLst/>
          </a:prstGeom>
        </p:spPr>
      </p:pic>
      <p:sp>
        <p:nvSpPr>
          <p:cNvPr id="5" name="TextBox 4">
            <a:extLst>
              <a:ext uri="{FF2B5EF4-FFF2-40B4-BE49-F238E27FC236}">
                <a16:creationId xmlns:a16="http://schemas.microsoft.com/office/drawing/2014/main" id="{BADA528E-AF1F-5C8A-1C90-B24432C7B8A6}"/>
              </a:ext>
            </a:extLst>
          </p:cNvPr>
          <p:cNvSpPr txBox="1"/>
          <p:nvPr/>
        </p:nvSpPr>
        <p:spPr>
          <a:xfrm>
            <a:off x="6386286" y="2456596"/>
            <a:ext cx="4741962" cy="3715603"/>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dirty="0"/>
              <a:t>Store all cleaning tools and chemicals away from food and prep areas.</a:t>
            </a:r>
          </a:p>
          <a:p>
            <a:pPr indent="-182880" defTabSz="914400">
              <a:lnSpc>
                <a:spcPct val="90000"/>
              </a:lnSpc>
              <a:spcAft>
                <a:spcPts val="600"/>
              </a:spcAft>
              <a:buClr>
                <a:schemeClr val="accent1">
                  <a:lumMod val="75000"/>
                </a:schemeClr>
              </a:buClr>
              <a:buSzPct val="85000"/>
              <a:buFont typeface="Wingdings" pitchFamily="2" charset="2"/>
              <a:buChar char="§"/>
            </a:pPr>
            <a:r>
              <a:rPr lang="en-US" dirty="0"/>
              <a:t>Only Purchase those approved for use in food service operation</a:t>
            </a:r>
          </a:p>
          <a:p>
            <a:pPr indent="-182880" defTabSz="914400">
              <a:lnSpc>
                <a:spcPct val="90000"/>
              </a:lnSpc>
              <a:spcAft>
                <a:spcPts val="600"/>
              </a:spcAft>
              <a:buClr>
                <a:schemeClr val="accent1">
                  <a:lumMod val="75000"/>
                </a:schemeClr>
              </a:buClr>
              <a:buSzPct val="85000"/>
              <a:buFont typeface="Wingdings" pitchFamily="2" charset="2"/>
              <a:buChar char="§"/>
            </a:pPr>
            <a:r>
              <a:rPr lang="en-US" dirty="0"/>
              <a:t>Store them in their original containers away from food and food prep areas </a:t>
            </a:r>
          </a:p>
          <a:p>
            <a:pPr indent="-182880" defTabSz="914400">
              <a:lnSpc>
                <a:spcPct val="90000"/>
              </a:lnSpc>
              <a:spcAft>
                <a:spcPts val="600"/>
              </a:spcAft>
              <a:buClr>
                <a:schemeClr val="accent1">
                  <a:lumMod val="75000"/>
                </a:schemeClr>
              </a:buClr>
              <a:buSzPct val="85000"/>
              <a:buFont typeface="Wingdings" pitchFamily="2" charset="2"/>
              <a:buChar char="§"/>
            </a:pPr>
            <a:r>
              <a:rPr lang="en-US" dirty="0"/>
              <a:t>If transferring them to a new container, label it with the common name of the chemical</a:t>
            </a:r>
          </a:p>
          <a:p>
            <a:pPr indent="-182880" defTabSz="914400">
              <a:lnSpc>
                <a:spcPct val="90000"/>
              </a:lnSpc>
              <a:spcAft>
                <a:spcPts val="600"/>
              </a:spcAft>
              <a:buClr>
                <a:schemeClr val="accent1">
                  <a:lumMod val="75000"/>
                </a:schemeClr>
              </a:buClr>
              <a:buSzPct val="85000"/>
              <a:buFont typeface="Wingdings" pitchFamily="2" charset="2"/>
              <a:buChar char="§"/>
            </a:pPr>
            <a:endParaRPr lang="en-US" dirty="0"/>
          </a:p>
        </p:txBody>
      </p:sp>
      <p:grpSp>
        <p:nvGrpSpPr>
          <p:cNvPr id="52" name="Group 51">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3" name="Oval 52">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54" name="Oval 53">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3" name="Content Placeholder 2">
            <a:extLst>
              <a:ext uri="{FF2B5EF4-FFF2-40B4-BE49-F238E27FC236}">
                <a16:creationId xmlns:a16="http://schemas.microsoft.com/office/drawing/2014/main" id="{1DE4FF3E-6568-3726-245E-CB60A7606CDB}"/>
              </a:ext>
            </a:extLst>
          </p:cNvPr>
          <p:cNvSpPr>
            <a:spLocks/>
          </p:cNvSpPr>
          <p:nvPr/>
        </p:nvSpPr>
        <p:spPr>
          <a:xfrm>
            <a:off x="2637498" y="926074"/>
            <a:ext cx="6791218" cy="2735009"/>
          </a:xfrm>
          <a:prstGeom prst="rect">
            <a:avLst/>
          </a:prstGeom>
        </p:spPr>
        <p:txBody>
          <a:bodyPr/>
          <a:lstStyle/>
          <a:p>
            <a:pPr defTabSz="306324">
              <a:spcAft>
                <a:spcPts val="600"/>
              </a:spcAft>
            </a:pPr>
            <a:endParaRPr lang="en-US" sz="1206" kern="1200">
              <a:solidFill>
                <a:schemeClr val="tx1"/>
              </a:solidFill>
              <a:latin typeface="+mn-lt"/>
              <a:ea typeface="+mn-ea"/>
              <a:cs typeface="+mn-cs"/>
            </a:endParaRPr>
          </a:p>
          <a:p>
            <a:pPr marL="0" indent="0">
              <a:spcAft>
                <a:spcPts val="600"/>
              </a:spcAft>
              <a:buNone/>
            </a:pPr>
            <a:endParaRPr lang="en-US"/>
          </a:p>
        </p:txBody>
      </p:sp>
    </p:spTree>
    <p:extLst>
      <p:ext uri="{BB962C8B-B14F-4D97-AF65-F5344CB8AC3E}">
        <p14:creationId xmlns:p14="http://schemas.microsoft.com/office/powerpoint/2010/main" val="2143019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D1EB-76FF-A7EF-4515-F8D962837326}"/>
              </a:ext>
            </a:extLst>
          </p:cNvPr>
          <p:cNvSpPr>
            <a:spLocks noGrp="1"/>
          </p:cNvSpPr>
          <p:nvPr>
            <p:ph type="title"/>
          </p:nvPr>
        </p:nvSpPr>
        <p:spPr>
          <a:xfrm>
            <a:off x="2553077" y="484632"/>
            <a:ext cx="5133316" cy="1609344"/>
          </a:xfrm>
        </p:spPr>
        <p:txBody>
          <a:bodyPr/>
          <a:lstStyle/>
          <a:p>
            <a:pPr algn="ctr"/>
            <a:r>
              <a:rPr lang="en-US" dirty="0"/>
              <a:t>Fun Facts</a:t>
            </a:r>
          </a:p>
        </p:txBody>
      </p:sp>
      <p:sp>
        <p:nvSpPr>
          <p:cNvPr id="3" name="Content Placeholder 2">
            <a:extLst>
              <a:ext uri="{FF2B5EF4-FFF2-40B4-BE49-F238E27FC236}">
                <a16:creationId xmlns:a16="http://schemas.microsoft.com/office/drawing/2014/main" id="{97B24A76-C241-34CA-8593-55719A14A73D}"/>
              </a:ext>
            </a:extLst>
          </p:cNvPr>
          <p:cNvSpPr>
            <a:spLocks noGrp="1"/>
          </p:cNvSpPr>
          <p:nvPr>
            <p:ph idx="1"/>
          </p:nvPr>
        </p:nvSpPr>
        <p:spPr>
          <a:xfrm>
            <a:off x="1069848" y="2121408"/>
            <a:ext cx="7965510" cy="2885158"/>
          </a:xfrm>
        </p:spPr>
        <p:txBody>
          <a:bodyPr>
            <a:normAutofit/>
          </a:bodyPr>
          <a:lstStyle/>
          <a:p>
            <a:pPr algn="ctr"/>
            <a:r>
              <a:rPr lang="en-US" dirty="0"/>
              <a:t>Toilet seat: 1,201 bacteria per square inch</a:t>
            </a:r>
          </a:p>
          <a:p>
            <a:pPr algn="ctr"/>
            <a:r>
              <a:rPr lang="en-US" dirty="0"/>
              <a:t>Checkout screen: 4,500 bacteria per square inch</a:t>
            </a:r>
          </a:p>
          <a:p>
            <a:pPr algn="ctr"/>
            <a:r>
              <a:rPr lang="en-US" dirty="0"/>
              <a:t>Kitchen counter: 1,736 bacteria per square inch</a:t>
            </a:r>
          </a:p>
          <a:p>
            <a:pPr algn="ctr"/>
            <a:r>
              <a:rPr lang="en-US" dirty="0"/>
              <a:t>Doorknob: 8,643 bacteria per square inch</a:t>
            </a:r>
          </a:p>
          <a:p>
            <a:pPr algn="ctr"/>
            <a:r>
              <a:rPr lang="en-US" dirty="0"/>
              <a:t>Pet food dish: 2,110 bacteria per square inch</a:t>
            </a:r>
          </a:p>
          <a:p>
            <a:pPr algn="ctr"/>
            <a:r>
              <a:rPr lang="en-US" dirty="0"/>
              <a:t>Cell Phone:				 </a:t>
            </a:r>
          </a:p>
        </p:txBody>
      </p:sp>
      <p:sp>
        <p:nvSpPr>
          <p:cNvPr id="4" name="TextBox 3">
            <a:extLst>
              <a:ext uri="{FF2B5EF4-FFF2-40B4-BE49-F238E27FC236}">
                <a16:creationId xmlns:a16="http://schemas.microsoft.com/office/drawing/2014/main" id="{896270EB-1AD4-6BB2-5C4B-40D42221772F}"/>
              </a:ext>
            </a:extLst>
          </p:cNvPr>
          <p:cNvSpPr txBox="1"/>
          <p:nvPr/>
        </p:nvSpPr>
        <p:spPr>
          <a:xfrm>
            <a:off x="4327556" y="4205993"/>
            <a:ext cx="4065005" cy="400110"/>
          </a:xfrm>
          <a:prstGeom prst="rect">
            <a:avLst/>
          </a:prstGeom>
          <a:noFill/>
        </p:spPr>
        <p:txBody>
          <a:bodyPr wrap="square" rtlCol="0">
            <a:spAutoFit/>
          </a:bodyPr>
          <a:lstStyle/>
          <a:p>
            <a:r>
              <a:rPr lang="en-US" sz="2000" dirty="0">
                <a:solidFill>
                  <a:srgbClr val="C00000"/>
                </a:solidFill>
              </a:rPr>
              <a:t>25,127 bacteria per square inch</a:t>
            </a:r>
          </a:p>
        </p:txBody>
      </p:sp>
      <p:pic>
        <p:nvPicPr>
          <p:cNvPr id="5" name="Picture 4">
            <a:extLst>
              <a:ext uri="{FF2B5EF4-FFF2-40B4-BE49-F238E27FC236}">
                <a16:creationId xmlns:a16="http://schemas.microsoft.com/office/drawing/2014/main" id="{346425BB-682E-A298-ACDD-3C12E8610CCE}"/>
              </a:ext>
            </a:extLst>
          </p:cNvPr>
          <p:cNvPicPr>
            <a:picLocks noChangeAspect="1"/>
          </p:cNvPicPr>
          <p:nvPr/>
        </p:nvPicPr>
        <p:blipFill>
          <a:blip r:embed="rId3"/>
          <a:stretch>
            <a:fillRect/>
          </a:stretch>
        </p:blipFill>
        <p:spPr>
          <a:xfrm>
            <a:off x="8392561" y="331586"/>
            <a:ext cx="2457167" cy="1284068"/>
          </a:xfrm>
          <a:prstGeom prst="rect">
            <a:avLst/>
          </a:prstGeom>
        </p:spPr>
      </p:pic>
      <p:pic>
        <p:nvPicPr>
          <p:cNvPr id="6" name="Picture 5">
            <a:extLst>
              <a:ext uri="{FF2B5EF4-FFF2-40B4-BE49-F238E27FC236}">
                <a16:creationId xmlns:a16="http://schemas.microsoft.com/office/drawing/2014/main" id="{E2A62D48-DA3E-E9F8-52D6-75239DCB66F8}"/>
              </a:ext>
            </a:extLst>
          </p:cNvPr>
          <p:cNvPicPr>
            <a:picLocks noChangeAspect="1"/>
          </p:cNvPicPr>
          <p:nvPr/>
        </p:nvPicPr>
        <p:blipFill>
          <a:blip r:embed="rId4"/>
          <a:stretch>
            <a:fillRect/>
          </a:stretch>
        </p:blipFill>
        <p:spPr>
          <a:xfrm>
            <a:off x="516801" y="633315"/>
            <a:ext cx="1954796" cy="1300828"/>
          </a:xfrm>
          <a:prstGeom prst="rect">
            <a:avLst/>
          </a:prstGeom>
        </p:spPr>
      </p:pic>
      <p:pic>
        <p:nvPicPr>
          <p:cNvPr id="7" name="Picture 6">
            <a:extLst>
              <a:ext uri="{FF2B5EF4-FFF2-40B4-BE49-F238E27FC236}">
                <a16:creationId xmlns:a16="http://schemas.microsoft.com/office/drawing/2014/main" id="{06858918-FBC6-BE61-B7DD-A2C646EF0860}"/>
              </a:ext>
            </a:extLst>
          </p:cNvPr>
          <p:cNvPicPr>
            <a:picLocks noChangeAspect="1"/>
          </p:cNvPicPr>
          <p:nvPr/>
        </p:nvPicPr>
        <p:blipFill>
          <a:blip r:embed="rId5"/>
          <a:stretch>
            <a:fillRect/>
          </a:stretch>
        </p:blipFill>
        <p:spPr>
          <a:xfrm>
            <a:off x="9035358" y="2780064"/>
            <a:ext cx="2236206" cy="1492344"/>
          </a:xfrm>
          <a:prstGeom prst="rect">
            <a:avLst/>
          </a:prstGeom>
        </p:spPr>
      </p:pic>
      <p:pic>
        <p:nvPicPr>
          <p:cNvPr id="8" name="Picture 7">
            <a:extLst>
              <a:ext uri="{FF2B5EF4-FFF2-40B4-BE49-F238E27FC236}">
                <a16:creationId xmlns:a16="http://schemas.microsoft.com/office/drawing/2014/main" id="{150E3BA4-4AD4-531C-A611-517B2906765F}"/>
              </a:ext>
            </a:extLst>
          </p:cNvPr>
          <p:cNvPicPr>
            <a:picLocks noChangeAspect="1"/>
          </p:cNvPicPr>
          <p:nvPr/>
        </p:nvPicPr>
        <p:blipFill>
          <a:blip r:embed="rId6"/>
          <a:stretch>
            <a:fillRect/>
          </a:stretch>
        </p:blipFill>
        <p:spPr>
          <a:xfrm>
            <a:off x="3286409" y="5193831"/>
            <a:ext cx="2236206" cy="1488093"/>
          </a:xfrm>
          <a:prstGeom prst="rect">
            <a:avLst/>
          </a:prstGeom>
        </p:spPr>
      </p:pic>
      <p:pic>
        <p:nvPicPr>
          <p:cNvPr id="9" name="Picture 8">
            <a:extLst>
              <a:ext uri="{FF2B5EF4-FFF2-40B4-BE49-F238E27FC236}">
                <a16:creationId xmlns:a16="http://schemas.microsoft.com/office/drawing/2014/main" id="{F857C3DE-A83D-BD19-C6B7-227511ABFD98}"/>
              </a:ext>
            </a:extLst>
          </p:cNvPr>
          <p:cNvPicPr>
            <a:picLocks noChangeAspect="1"/>
          </p:cNvPicPr>
          <p:nvPr/>
        </p:nvPicPr>
        <p:blipFill>
          <a:blip r:embed="rId7"/>
          <a:stretch>
            <a:fillRect/>
          </a:stretch>
        </p:blipFill>
        <p:spPr>
          <a:xfrm>
            <a:off x="7597883" y="5006566"/>
            <a:ext cx="2023261" cy="1517446"/>
          </a:xfrm>
          <a:prstGeom prst="rect">
            <a:avLst/>
          </a:prstGeom>
        </p:spPr>
      </p:pic>
      <p:pic>
        <p:nvPicPr>
          <p:cNvPr id="10" name="Picture 9">
            <a:extLst>
              <a:ext uri="{FF2B5EF4-FFF2-40B4-BE49-F238E27FC236}">
                <a16:creationId xmlns:a16="http://schemas.microsoft.com/office/drawing/2014/main" id="{365ED10E-ABC3-9C66-91BC-6C50131FC9E1}"/>
              </a:ext>
            </a:extLst>
          </p:cNvPr>
          <p:cNvPicPr>
            <a:picLocks noChangeAspect="1"/>
          </p:cNvPicPr>
          <p:nvPr/>
        </p:nvPicPr>
        <p:blipFill>
          <a:blip r:embed="rId8"/>
          <a:stretch>
            <a:fillRect/>
          </a:stretch>
        </p:blipFill>
        <p:spPr>
          <a:xfrm>
            <a:off x="82190" y="3590558"/>
            <a:ext cx="2199616" cy="1440036"/>
          </a:xfrm>
          <a:prstGeom prst="rect">
            <a:avLst/>
          </a:prstGeom>
        </p:spPr>
      </p:pic>
    </p:spTree>
    <p:extLst>
      <p:ext uri="{BB962C8B-B14F-4D97-AF65-F5344CB8AC3E}">
        <p14:creationId xmlns:p14="http://schemas.microsoft.com/office/powerpoint/2010/main" val="188532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E81E-EC0E-770C-8CBB-E7D7758892E9}"/>
              </a:ext>
            </a:extLst>
          </p:cNvPr>
          <p:cNvSpPr>
            <a:spLocks noGrp="1"/>
          </p:cNvSpPr>
          <p:nvPr>
            <p:ph type="title"/>
          </p:nvPr>
        </p:nvSpPr>
        <p:spPr/>
        <p:txBody>
          <a:bodyPr/>
          <a:lstStyle/>
          <a:p>
            <a:r>
              <a:rPr lang="en-US"/>
              <a:t>Material safety and Data Sheets</a:t>
            </a:r>
            <a:endParaRPr lang="en-US" dirty="0"/>
          </a:p>
        </p:txBody>
      </p:sp>
      <p:graphicFrame>
        <p:nvGraphicFramePr>
          <p:cNvPr id="7" name="Content Placeholder 2">
            <a:extLst>
              <a:ext uri="{FF2B5EF4-FFF2-40B4-BE49-F238E27FC236}">
                <a16:creationId xmlns:a16="http://schemas.microsoft.com/office/drawing/2014/main" id="{381E732C-7BF0-F45F-11DD-3655C827FED4}"/>
              </a:ext>
            </a:extLst>
          </p:cNvPr>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0705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299DAC2-1A88-A2E6-E149-2DFC22C0A3E1}"/>
              </a:ext>
            </a:extLst>
          </p:cNvPr>
          <p:cNvSpPr>
            <a:spLocks noGrp="1"/>
          </p:cNvSpPr>
          <p:nvPr>
            <p:ph type="title"/>
          </p:nvPr>
        </p:nvSpPr>
        <p:spPr>
          <a:xfrm>
            <a:off x="1069848" y="484632"/>
            <a:ext cx="10058400" cy="1609344"/>
          </a:xfrm>
        </p:spPr>
        <p:txBody>
          <a:bodyPr>
            <a:normAutofit/>
          </a:bodyPr>
          <a:lstStyle/>
          <a:p>
            <a:r>
              <a:rPr lang="en-US"/>
              <a:t>Develop a cleaning program</a:t>
            </a:r>
          </a:p>
        </p:txBody>
      </p:sp>
      <p:pic>
        <p:nvPicPr>
          <p:cNvPr id="15" name="Picture 14" descr="Hand spraying sanitiser">
            <a:extLst>
              <a:ext uri="{FF2B5EF4-FFF2-40B4-BE49-F238E27FC236}">
                <a16:creationId xmlns:a16="http://schemas.microsoft.com/office/drawing/2014/main" id="{57C11461-61AF-21DE-F30B-0B7AFD0FC963}"/>
              </a:ext>
            </a:extLst>
          </p:cNvPr>
          <p:cNvPicPr>
            <a:picLocks noChangeAspect="1"/>
          </p:cNvPicPr>
          <p:nvPr/>
        </p:nvPicPr>
        <p:blipFill rotWithShape="1">
          <a:blip r:embed="rId4"/>
          <a:srcRect r="13065" b="3"/>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DA835113-5809-EBB7-961D-36F527465393}"/>
              </a:ext>
            </a:extLst>
          </p:cNvPr>
          <p:cNvSpPr>
            <a:spLocks noGrp="1"/>
          </p:cNvSpPr>
          <p:nvPr>
            <p:ph idx="1"/>
          </p:nvPr>
        </p:nvSpPr>
        <p:spPr>
          <a:xfrm>
            <a:off x="6496216" y="2320412"/>
            <a:ext cx="4632031" cy="3851787"/>
          </a:xfrm>
        </p:spPr>
        <p:txBody>
          <a:bodyPr anchor="ctr">
            <a:normAutofit/>
          </a:bodyPr>
          <a:lstStyle/>
          <a:p>
            <a:r>
              <a:rPr lang="en-US" dirty="0"/>
              <a:t>To develop an effective cleaning program:</a:t>
            </a:r>
          </a:p>
          <a:p>
            <a:pPr lvl="1"/>
            <a:r>
              <a:rPr lang="en-US" dirty="0"/>
              <a:t>Create a master cleaning schedule</a:t>
            </a:r>
          </a:p>
          <a:p>
            <a:pPr lvl="1"/>
            <a:r>
              <a:rPr lang="en-US" dirty="0"/>
              <a:t>Make sure your employees are using it</a:t>
            </a:r>
          </a:p>
          <a:p>
            <a:pPr lvl="1"/>
            <a:r>
              <a:rPr lang="en-US" dirty="0"/>
              <a:t>Monitor to make sure it is working</a:t>
            </a:r>
          </a:p>
        </p:txBody>
      </p:sp>
      <p:sp>
        <p:nvSpPr>
          <p:cNvPr id="28" name="Oval 2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36245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64EAC-89B6-2B6F-A387-584305649748}"/>
              </a:ext>
            </a:extLst>
          </p:cNvPr>
          <p:cNvSpPr>
            <a:spLocks noGrp="1"/>
          </p:cNvSpPr>
          <p:nvPr>
            <p:ph type="title"/>
          </p:nvPr>
        </p:nvSpPr>
        <p:spPr>
          <a:xfrm>
            <a:off x="6386284" y="484632"/>
            <a:ext cx="4741963" cy="1971964"/>
          </a:xfrm>
        </p:spPr>
        <p:txBody>
          <a:bodyPr>
            <a:normAutofit/>
          </a:bodyPr>
          <a:lstStyle/>
          <a:p>
            <a:r>
              <a:rPr lang="en-US" sz="4800">
                <a:solidFill>
                  <a:schemeClr val="tx1"/>
                </a:solidFill>
              </a:rPr>
              <a:t>Master Cleaning schedule</a:t>
            </a:r>
          </a:p>
        </p:txBody>
      </p:sp>
      <p:sp>
        <p:nvSpPr>
          <p:cNvPr id="12" name="Freeform: Shape 11">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op and bucket">
            <a:extLst>
              <a:ext uri="{FF2B5EF4-FFF2-40B4-BE49-F238E27FC236}">
                <a16:creationId xmlns:a16="http://schemas.microsoft.com/office/drawing/2014/main" id="{8AD42A17-9B9F-E388-4CA2-DD0F1BD94A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396" y="1687625"/>
            <a:ext cx="3573675" cy="3573675"/>
          </a:xfrm>
          <a:prstGeom prst="rect">
            <a:avLst/>
          </a:prstGeom>
        </p:spPr>
      </p:pic>
      <p:sp>
        <p:nvSpPr>
          <p:cNvPr id="3" name="Content Placeholder 2">
            <a:extLst>
              <a:ext uri="{FF2B5EF4-FFF2-40B4-BE49-F238E27FC236}">
                <a16:creationId xmlns:a16="http://schemas.microsoft.com/office/drawing/2014/main" id="{FADDA15F-078C-018D-C1D4-574D559E5D18}"/>
              </a:ext>
            </a:extLst>
          </p:cNvPr>
          <p:cNvSpPr>
            <a:spLocks noGrp="1"/>
          </p:cNvSpPr>
          <p:nvPr>
            <p:ph idx="1"/>
          </p:nvPr>
        </p:nvSpPr>
        <p:spPr>
          <a:xfrm>
            <a:off x="6386286" y="2456596"/>
            <a:ext cx="4741962" cy="3715603"/>
          </a:xfrm>
        </p:spPr>
        <p:txBody>
          <a:bodyPr>
            <a:normAutofit/>
          </a:bodyPr>
          <a:lstStyle/>
          <a:p>
            <a:r>
              <a:rPr lang="en-US" dirty="0"/>
              <a:t>To create a master cleaning schedule, identify:</a:t>
            </a:r>
          </a:p>
          <a:p>
            <a:pPr lvl="1"/>
            <a:r>
              <a:rPr lang="en-US" dirty="0"/>
              <a:t>What should be cleaned</a:t>
            </a:r>
          </a:p>
          <a:p>
            <a:pPr lvl="1"/>
            <a:r>
              <a:rPr lang="en-US" dirty="0"/>
              <a:t>Who should clean it</a:t>
            </a:r>
          </a:p>
          <a:p>
            <a:pPr lvl="1"/>
            <a:r>
              <a:rPr lang="en-US" dirty="0"/>
              <a:t>When it should be cleaned</a:t>
            </a:r>
          </a:p>
          <a:p>
            <a:pPr lvl="1"/>
            <a:r>
              <a:rPr lang="en-US" dirty="0"/>
              <a:t>How it should be cleaned </a:t>
            </a:r>
          </a:p>
        </p:txBody>
      </p:sp>
      <p:grpSp>
        <p:nvGrpSpPr>
          <p:cNvPr id="14" name="Group 13">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6" name="Oval 15">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2625348462"/>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FF44-2EEC-21BD-9B9E-038E34489161}"/>
              </a:ext>
            </a:extLst>
          </p:cNvPr>
          <p:cNvSpPr>
            <a:spLocks noGrp="1"/>
          </p:cNvSpPr>
          <p:nvPr>
            <p:ph type="title"/>
          </p:nvPr>
        </p:nvSpPr>
        <p:spPr/>
        <p:txBody>
          <a:bodyPr/>
          <a:lstStyle/>
          <a:p>
            <a:r>
              <a:rPr lang="en-US"/>
              <a:t>Monitoring of cleaning program</a:t>
            </a:r>
            <a:endParaRPr lang="en-US" dirty="0"/>
          </a:p>
        </p:txBody>
      </p:sp>
      <p:graphicFrame>
        <p:nvGraphicFramePr>
          <p:cNvPr id="5" name="Content Placeholder 2">
            <a:extLst>
              <a:ext uri="{FF2B5EF4-FFF2-40B4-BE49-F238E27FC236}">
                <a16:creationId xmlns:a16="http://schemas.microsoft.com/office/drawing/2014/main" id="{1355F8C5-07F7-AFA4-03E5-17D00FC5E2C4}"/>
              </a:ext>
            </a:extLst>
          </p:cNvPr>
          <p:cNvGraphicFramePr>
            <a:graphicFrameLocks noGrp="1"/>
          </p:cNvGraphicFramePr>
          <p:nvPr>
            <p:ph idx="1"/>
            <p:extLst>
              <p:ext uri="{D42A27DB-BD31-4B8C-83A1-F6EECF244321}">
                <p14:modId xmlns:p14="http://schemas.microsoft.com/office/powerpoint/2010/main" val="2486929925"/>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229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16">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6B094A08-73B8-E404-7DB8-1081715885BD}"/>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Storage area</a:t>
            </a:r>
          </a:p>
        </p:txBody>
      </p:sp>
      <p:sp>
        <p:nvSpPr>
          <p:cNvPr id="19" name="Rectangle 1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711CDB3-4B67-ED7A-A919-8B6F38DBB2C3}"/>
              </a:ext>
            </a:extLst>
          </p:cNvPr>
          <p:cNvSpPr>
            <a:spLocks noGrp="1"/>
          </p:cNvSpPr>
          <p:nvPr>
            <p:ph idx="1"/>
          </p:nvPr>
        </p:nvSpPr>
        <p:spPr>
          <a:xfrm>
            <a:off x="6081089" y="725394"/>
            <a:ext cx="5142658" cy="5407212"/>
          </a:xfrm>
        </p:spPr>
        <p:txBody>
          <a:bodyPr anchor="ctr">
            <a:normAutofit/>
          </a:bodyPr>
          <a:lstStyle/>
          <a:p>
            <a:r>
              <a:rPr lang="en-US" dirty="0"/>
              <a:t>Utility sink for filling buckets and washing cleaning tools</a:t>
            </a:r>
          </a:p>
          <a:p>
            <a:r>
              <a:rPr lang="en-US" dirty="0"/>
              <a:t>Floor drain for dumping dirty water</a:t>
            </a:r>
          </a:p>
          <a:p>
            <a:r>
              <a:rPr lang="en-US" dirty="0"/>
              <a:t>Hooks for hanging cleaning tools</a:t>
            </a:r>
          </a:p>
        </p:txBody>
      </p:sp>
    </p:spTree>
    <p:extLst>
      <p:ext uri="{BB962C8B-B14F-4D97-AF65-F5344CB8AC3E}">
        <p14:creationId xmlns:p14="http://schemas.microsoft.com/office/powerpoint/2010/main" val="1092404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298A86-2262-E444-21AB-62796CFA6B7F}"/>
              </a:ext>
            </a:extLst>
          </p:cNvPr>
          <p:cNvSpPr>
            <a:spLocks noGrp="1"/>
          </p:cNvSpPr>
          <p:nvPr>
            <p:ph type="title"/>
          </p:nvPr>
        </p:nvSpPr>
        <p:spPr>
          <a:xfrm>
            <a:off x="382280" y="484632"/>
            <a:ext cx="6743844" cy="1609344"/>
          </a:xfrm>
        </p:spPr>
        <p:txBody>
          <a:bodyPr>
            <a:normAutofit/>
          </a:bodyPr>
          <a:lstStyle/>
          <a:p>
            <a:r>
              <a:rPr lang="en-US" sz="4800" dirty="0"/>
              <a:t>References</a:t>
            </a:r>
          </a:p>
        </p:txBody>
      </p:sp>
      <p:sp>
        <p:nvSpPr>
          <p:cNvPr id="13" name="Content Placeholder 7">
            <a:extLst>
              <a:ext uri="{FF2B5EF4-FFF2-40B4-BE49-F238E27FC236}">
                <a16:creationId xmlns:a16="http://schemas.microsoft.com/office/drawing/2014/main" id="{4B558032-F61E-96EA-FD21-7C557DC0DE6B}"/>
              </a:ext>
            </a:extLst>
          </p:cNvPr>
          <p:cNvSpPr>
            <a:spLocks noGrp="1"/>
          </p:cNvSpPr>
          <p:nvPr>
            <p:ph idx="1"/>
          </p:nvPr>
        </p:nvSpPr>
        <p:spPr>
          <a:xfrm>
            <a:off x="382279" y="2121408"/>
            <a:ext cx="6743845" cy="4050792"/>
          </a:xfrm>
        </p:spPr>
        <p:txBody>
          <a:bodyPr>
            <a:normAutofit/>
          </a:bodyPr>
          <a:lstStyle/>
          <a:p>
            <a:r>
              <a:rPr lang="en-US" sz="1800"/>
              <a:t>7th Edition SERVSAFE Manager Manual (2018)</a:t>
            </a:r>
          </a:p>
          <a:p>
            <a:r>
              <a:rPr lang="en-US" sz="1800"/>
              <a:t>Cleaning-vs-Sanitizing (www.foodsafetyfocus.com)</a:t>
            </a:r>
          </a:p>
          <a:p>
            <a:r>
              <a:rPr lang="en-US" sz="1800"/>
              <a:t>ServSafe – National Restaurant Association Educational Foundation (servsafe.com)</a:t>
            </a:r>
          </a:p>
          <a:p>
            <a:endParaRPr lang="en-US" sz="1800"/>
          </a:p>
        </p:txBody>
      </p:sp>
      <p:pic>
        <p:nvPicPr>
          <p:cNvPr id="12" name="Graphic 11" descr="Fingerprint">
            <a:extLst>
              <a:ext uri="{FF2B5EF4-FFF2-40B4-BE49-F238E27FC236}">
                <a16:creationId xmlns:a16="http://schemas.microsoft.com/office/drawing/2014/main" id="{C264151B-0F9E-4A38-2EB6-BD95B925BB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3460" y="1595727"/>
            <a:ext cx="3369177" cy="3369177"/>
          </a:xfrm>
          <a:prstGeom prst="rect">
            <a:avLst/>
          </a:prstGeom>
        </p:spPr>
      </p:pic>
      <p:grpSp>
        <p:nvGrpSpPr>
          <p:cNvPr id="17" name="Group 16">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91088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lue question marks&#10;&#10;Description automatically generated">
            <a:extLst>
              <a:ext uri="{FF2B5EF4-FFF2-40B4-BE49-F238E27FC236}">
                <a16:creationId xmlns:a16="http://schemas.microsoft.com/office/drawing/2014/main" id="{A6300014-41A8-2459-9E54-F10A8622A1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24000" y="814387"/>
            <a:ext cx="9144000" cy="5229225"/>
          </a:xfrm>
          <a:prstGeom prst="rect">
            <a:avLst/>
          </a:prstGeom>
        </p:spPr>
      </p:pic>
    </p:spTree>
    <p:extLst>
      <p:ext uri="{BB962C8B-B14F-4D97-AF65-F5344CB8AC3E}">
        <p14:creationId xmlns:p14="http://schemas.microsoft.com/office/powerpoint/2010/main" val="1480451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lorful text with different colored letters">
            <a:extLst>
              <a:ext uri="{FF2B5EF4-FFF2-40B4-BE49-F238E27FC236}">
                <a16:creationId xmlns:a16="http://schemas.microsoft.com/office/drawing/2014/main" id="{F68BB419-CB5A-4FFC-1088-F55EE8CAF9B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87925" y="1403350"/>
            <a:ext cx="6605380" cy="4051300"/>
          </a:xfrm>
        </p:spPr>
      </p:pic>
    </p:spTree>
    <p:extLst>
      <p:ext uri="{BB962C8B-B14F-4D97-AF65-F5344CB8AC3E}">
        <p14:creationId xmlns:p14="http://schemas.microsoft.com/office/powerpoint/2010/main" val="1935370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F8F8E68-02CC-3336-9029-5280B682CA51}"/>
              </a:ext>
            </a:extLst>
          </p:cNvPr>
          <p:cNvSpPr>
            <a:spLocks noGrp="1"/>
          </p:cNvSpPr>
          <p:nvPr>
            <p:ph type="title"/>
          </p:nvPr>
        </p:nvSpPr>
        <p:spPr>
          <a:xfrm>
            <a:off x="1069848" y="484632"/>
            <a:ext cx="10058400" cy="1609344"/>
          </a:xfrm>
        </p:spPr>
        <p:txBody>
          <a:bodyPr>
            <a:normAutofit/>
          </a:bodyPr>
          <a:lstStyle/>
          <a:p>
            <a:r>
              <a:rPr lang="en-US"/>
              <a:t>#1</a:t>
            </a:r>
            <a:endParaRPr lang="en-US" dirty="0"/>
          </a:p>
        </p:txBody>
      </p:sp>
      <p:pic>
        <p:nvPicPr>
          <p:cNvPr id="4" name="Picture 3">
            <a:extLst>
              <a:ext uri="{FF2B5EF4-FFF2-40B4-BE49-F238E27FC236}">
                <a16:creationId xmlns:a16="http://schemas.microsoft.com/office/drawing/2014/main" id="{05CE642B-EBFA-0A4D-E484-6DDA619D0AF3}"/>
              </a:ext>
            </a:extLst>
          </p:cNvPr>
          <p:cNvPicPr>
            <a:picLocks noChangeAspect="1"/>
          </p:cNvPicPr>
          <p:nvPr/>
        </p:nvPicPr>
        <p:blipFill rotWithShape="1">
          <a:blip r:embed="rId4"/>
          <a:srcRect r="28692" b="1"/>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B379A62A-0132-4904-398F-C5016539E850}"/>
              </a:ext>
            </a:extLst>
          </p:cNvPr>
          <p:cNvSpPr>
            <a:spLocks noGrp="1"/>
          </p:cNvSpPr>
          <p:nvPr>
            <p:ph idx="1"/>
          </p:nvPr>
        </p:nvSpPr>
        <p:spPr>
          <a:xfrm>
            <a:off x="6496216" y="2320412"/>
            <a:ext cx="4632031" cy="3851787"/>
          </a:xfrm>
        </p:spPr>
        <p:txBody>
          <a:bodyPr anchor="ctr">
            <a:normAutofit/>
          </a:bodyPr>
          <a:lstStyle/>
          <a:p>
            <a:r>
              <a:rPr lang="en-US" sz="2800" dirty="0">
                <a:solidFill>
                  <a:srgbClr val="C00000"/>
                </a:solidFill>
              </a:rPr>
              <a:t>To be effective, cleaning and sanitizing must be a ________-step process.</a:t>
            </a:r>
          </a:p>
          <a:p>
            <a:pPr marL="514350" indent="-514350">
              <a:buAutoNum type="alphaUcPeriod"/>
            </a:pPr>
            <a:r>
              <a:rPr lang="en-US" sz="2800" dirty="0">
                <a:solidFill>
                  <a:srgbClr val="C00000"/>
                </a:solidFill>
              </a:rPr>
              <a:t>Two</a:t>
            </a:r>
          </a:p>
          <a:p>
            <a:pPr marL="514350" indent="-514350">
              <a:buAutoNum type="alphaUcPeriod"/>
            </a:pPr>
            <a:r>
              <a:rPr lang="en-US" sz="2800" dirty="0">
                <a:solidFill>
                  <a:srgbClr val="C00000"/>
                </a:solidFill>
              </a:rPr>
              <a:t>Three</a:t>
            </a:r>
          </a:p>
          <a:p>
            <a:pPr marL="514350" indent="-514350">
              <a:buAutoNum type="alphaUcPeriod" startAt="3"/>
            </a:pPr>
            <a:r>
              <a:rPr lang="en-US" sz="2800" dirty="0">
                <a:solidFill>
                  <a:srgbClr val="C00000"/>
                </a:solidFill>
              </a:rPr>
              <a:t> Four</a:t>
            </a:r>
          </a:p>
          <a:p>
            <a:pPr marL="0" indent="0">
              <a:buNone/>
            </a:pPr>
            <a:r>
              <a:rPr lang="en-US" sz="2800" dirty="0">
                <a:solidFill>
                  <a:srgbClr val="C00000"/>
                </a:solidFill>
              </a:rPr>
              <a:t>D.   Five</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76617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84F44-4E4B-55D4-6F96-1878C325664C}"/>
              </a:ext>
            </a:extLst>
          </p:cNvPr>
          <p:cNvSpPr>
            <a:spLocks noGrp="1"/>
          </p:cNvSpPr>
          <p:nvPr>
            <p:ph type="title"/>
          </p:nvPr>
        </p:nvSpPr>
        <p:spPr>
          <a:xfrm>
            <a:off x="6550924" y="685800"/>
            <a:ext cx="4920019" cy="2021553"/>
          </a:xfrm>
        </p:spPr>
        <p:txBody>
          <a:bodyPr>
            <a:normAutofit/>
          </a:bodyPr>
          <a:lstStyle/>
          <a:p>
            <a:r>
              <a:rPr lang="en-US" dirty="0">
                <a:solidFill>
                  <a:schemeClr val="tx1"/>
                </a:solidFill>
              </a:rPr>
              <a:t>#2</a:t>
            </a:r>
          </a:p>
        </p:txBody>
      </p:sp>
      <p:sp>
        <p:nvSpPr>
          <p:cNvPr id="11" name="Freeform: Shape 10">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E7ADE8A-90B4-7AB9-1D33-814FE6EE8A64}"/>
              </a:ext>
            </a:extLst>
          </p:cNvPr>
          <p:cNvPicPr>
            <a:picLocks noChangeAspect="1"/>
          </p:cNvPicPr>
          <p:nvPr/>
        </p:nvPicPr>
        <p:blipFill rotWithShape="1">
          <a:blip r:embed="rId3"/>
          <a:srcRect l="23493" r="24953"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8E73860D-C041-173B-8390-BC56339EE4EE}"/>
              </a:ext>
            </a:extLst>
          </p:cNvPr>
          <p:cNvSpPr>
            <a:spLocks noGrp="1"/>
          </p:cNvSpPr>
          <p:nvPr>
            <p:ph idx="1"/>
          </p:nvPr>
        </p:nvSpPr>
        <p:spPr>
          <a:xfrm>
            <a:off x="6550924" y="2927444"/>
            <a:ext cx="4920019" cy="3244755"/>
          </a:xfrm>
        </p:spPr>
        <p:txBody>
          <a:bodyPr>
            <a:normAutofit/>
          </a:bodyPr>
          <a:lstStyle/>
          <a:p>
            <a:pPr marL="0" indent="0">
              <a:buNone/>
            </a:pPr>
            <a:r>
              <a:rPr lang="en-US" sz="2800" dirty="0"/>
              <a:t>True or False?</a:t>
            </a:r>
          </a:p>
          <a:p>
            <a:pPr marL="0" indent="0">
              <a:buNone/>
            </a:pPr>
            <a:endParaRPr lang="en-US" sz="2800" dirty="0"/>
          </a:p>
          <a:p>
            <a:pPr marL="0" indent="0">
              <a:buNone/>
            </a:pPr>
            <a:r>
              <a:rPr lang="en-US" sz="2800" dirty="0"/>
              <a:t>Cleaning reduces the number of pathogens on a surface to safe levels.</a:t>
            </a:r>
          </a:p>
          <a:p>
            <a:endParaRPr lang="en-US" dirty="0"/>
          </a:p>
        </p:txBody>
      </p:sp>
    </p:spTree>
    <p:extLst>
      <p:ext uri="{BB962C8B-B14F-4D97-AF65-F5344CB8AC3E}">
        <p14:creationId xmlns:p14="http://schemas.microsoft.com/office/powerpoint/2010/main" val="35309769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E3F2B37-4DB9-E122-F07F-6E468617085A}"/>
              </a:ext>
            </a:extLst>
          </p:cNvPr>
          <p:cNvPicPr>
            <a:picLocks noChangeAspect="1"/>
          </p:cNvPicPr>
          <p:nvPr/>
        </p:nvPicPr>
        <p:blipFill>
          <a:blip r:embed="rId4"/>
          <a:stretch>
            <a:fillRect/>
          </a:stretch>
        </p:blipFill>
        <p:spPr>
          <a:xfrm>
            <a:off x="601724" y="1771893"/>
            <a:ext cx="5180080" cy="2873997"/>
          </a:xfrm>
          <a:prstGeom prst="rect">
            <a:avLst/>
          </a:prstGeom>
        </p:spPr>
      </p:pic>
      <p:sp>
        <p:nvSpPr>
          <p:cNvPr id="7" name="TextBox 6">
            <a:extLst>
              <a:ext uri="{FF2B5EF4-FFF2-40B4-BE49-F238E27FC236}">
                <a16:creationId xmlns:a16="http://schemas.microsoft.com/office/drawing/2014/main" id="{EEE645AF-71EB-E426-9755-1B5D35E32292}"/>
              </a:ext>
            </a:extLst>
          </p:cNvPr>
          <p:cNvSpPr txBox="1"/>
          <p:nvPr/>
        </p:nvSpPr>
        <p:spPr>
          <a:xfrm>
            <a:off x="6386286" y="2456596"/>
            <a:ext cx="4741962" cy="3715603"/>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a:t>Microorganisms are everywhere…doorknobs, money, pens, pencils, towels, fingernails, soil, saliva…</a:t>
            </a:r>
          </a:p>
          <a:p>
            <a:pPr indent="-182880" defTabSz="914400">
              <a:lnSpc>
                <a:spcPct val="90000"/>
              </a:lnSpc>
              <a:spcAft>
                <a:spcPts val="600"/>
              </a:spcAft>
              <a:buClr>
                <a:schemeClr val="accent1">
                  <a:lumMod val="75000"/>
                </a:schemeClr>
              </a:buClr>
              <a:buSzPct val="85000"/>
              <a:buFont typeface="Wingdings" pitchFamily="2" charset="2"/>
              <a:buChar char="§"/>
            </a:pPr>
            <a:endParaRPr lang="en-US"/>
          </a:p>
          <a:p>
            <a:pPr indent="-182880" defTabSz="914400">
              <a:lnSpc>
                <a:spcPct val="90000"/>
              </a:lnSpc>
              <a:spcAft>
                <a:spcPts val="600"/>
              </a:spcAft>
              <a:buClr>
                <a:schemeClr val="accent1">
                  <a:lumMod val="75000"/>
                </a:schemeClr>
              </a:buClr>
              <a:buSzPct val="85000"/>
              <a:buFont typeface="Wingdings" pitchFamily="2" charset="2"/>
              <a:buChar char="§"/>
            </a:pPr>
            <a:r>
              <a:rPr lang="en-US"/>
              <a:t>Harmful bacteria &amp; viruses cause most foodborne illnesses</a:t>
            </a:r>
          </a:p>
          <a:p>
            <a:pPr indent="-182880" defTabSz="914400">
              <a:lnSpc>
                <a:spcPct val="90000"/>
              </a:lnSpc>
              <a:spcAft>
                <a:spcPts val="600"/>
              </a:spcAft>
              <a:buClr>
                <a:schemeClr val="accent1">
                  <a:lumMod val="75000"/>
                </a:schemeClr>
              </a:buClr>
              <a:buSzPct val="85000"/>
              <a:buFont typeface="Wingdings" pitchFamily="2" charset="2"/>
              <a:buChar char="§"/>
            </a:pPr>
            <a:endParaRPr lang="en-US"/>
          </a:p>
          <a:p>
            <a:pPr indent="-182880" defTabSz="914400">
              <a:lnSpc>
                <a:spcPct val="90000"/>
              </a:lnSpc>
              <a:spcAft>
                <a:spcPts val="600"/>
              </a:spcAft>
              <a:buClr>
                <a:schemeClr val="accent1">
                  <a:lumMod val="75000"/>
                </a:schemeClr>
              </a:buClr>
              <a:buSzPct val="85000"/>
              <a:buFont typeface="Wingdings" pitchFamily="2" charset="2"/>
              <a:buChar char="§"/>
            </a:pPr>
            <a:r>
              <a:rPr lang="en-US"/>
              <a:t>To control growth , employees must control the conditions necessary for growth</a:t>
            </a:r>
          </a:p>
          <a:p>
            <a:pPr indent="-182880" defTabSz="914400">
              <a:lnSpc>
                <a:spcPct val="90000"/>
              </a:lnSpc>
              <a:spcAft>
                <a:spcPts val="600"/>
              </a:spcAft>
              <a:buClr>
                <a:schemeClr val="accent1">
                  <a:lumMod val="75000"/>
                </a:schemeClr>
              </a:buClr>
              <a:buSzPct val="85000"/>
              <a:buFont typeface="Wingdings" pitchFamily="2" charset="2"/>
              <a:buChar char="§"/>
            </a:pPr>
            <a:endParaRPr lang="en-US"/>
          </a:p>
        </p:txBody>
      </p:sp>
      <p:grpSp>
        <p:nvGrpSpPr>
          <p:cNvPr id="26" name="Group 25">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7" name="Oval 26">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260162212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A5D61-8950-A1A1-8C06-5AA92021D4C0}"/>
              </a:ext>
            </a:extLst>
          </p:cNvPr>
          <p:cNvSpPr>
            <a:spLocks noGrp="1"/>
          </p:cNvSpPr>
          <p:nvPr>
            <p:ph type="title"/>
          </p:nvPr>
        </p:nvSpPr>
        <p:spPr>
          <a:xfrm>
            <a:off x="6386284" y="484632"/>
            <a:ext cx="4741963" cy="1971964"/>
          </a:xfrm>
        </p:spPr>
        <p:txBody>
          <a:bodyPr>
            <a:normAutofit/>
          </a:bodyPr>
          <a:lstStyle/>
          <a:p>
            <a:r>
              <a:rPr lang="en-US" sz="4800"/>
              <a:t>#3</a:t>
            </a:r>
          </a:p>
        </p:txBody>
      </p:sp>
      <p:sp>
        <p:nvSpPr>
          <p:cNvPr id="30" name="Freeform: Shape 29">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CC3870A-3717-FD41-1D21-82F808C2848E}"/>
              </a:ext>
            </a:extLst>
          </p:cNvPr>
          <p:cNvPicPr>
            <a:picLocks noChangeAspect="1"/>
          </p:cNvPicPr>
          <p:nvPr/>
        </p:nvPicPr>
        <p:blipFill>
          <a:blip r:embed="rId2"/>
          <a:stretch>
            <a:fillRect/>
          </a:stretch>
        </p:blipFill>
        <p:spPr>
          <a:xfrm>
            <a:off x="857050" y="1287596"/>
            <a:ext cx="3506367" cy="4373733"/>
          </a:xfrm>
          <a:prstGeom prst="rect">
            <a:avLst/>
          </a:prstGeom>
        </p:spPr>
      </p:pic>
      <p:sp>
        <p:nvSpPr>
          <p:cNvPr id="3" name="Content Placeholder 2">
            <a:extLst>
              <a:ext uri="{FF2B5EF4-FFF2-40B4-BE49-F238E27FC236}">
                <a16:creationId xmlns:a16="http://schemas.microsoft.com/office/drawing/2014/main" id="{9AABCE0F-BC04-FE4E-827B-9E22599951D3}"/>
              </a:ext>
            </a:extLst>
          </p:cNvPr>
          <p:cNvSpPr>
            <a:spLocks noGrp="1"/>
          </p:cNvSpPr>
          <p:nvPr>
            <p:ph idx="1"/>
          </p:nvPr>
        </p:nvSpPr>
        <p:spPr>
          <a:xfrm>
            <a:off x="6386286" y="2456596"/>
            <a:ext cx="4741962" cy="3715603"/>
          </a:xfrm>
        </p:spPr>
        <p:txBody>
          <a:bodyPr>
            <a:normAutofit/>
          </a:bodyPr>
          <a:lstStyle/>
          <a:p>
            <a:pPr marL="0" indent="0">
              <a:buNone/>
            </a:pPr>
            <a:r>
              <a:rPr lang="en-US" dirty="0"/>
              <a:t>Which of the following affect a sanitizer’s effectiveness: (choose all that apply)</a:t>
            </a:r>
          </a:p>
          <a:p>
            <a:pPr marL="457200" indent="-457200">
              <a:buAutoNum type="alphaUcPeriod"/>
            </a:pPr>
            <a:r>
              <a:rPr lang="en-US" dirty="0"/>
              <a:t>Water hardness</a:t>
            </a:r>
          </a:p>
          <a:p>
            <a:pPr marL="457200" indent="-457200">
              <a:buAutoNum type="alphaUcPeriod"/>
            </a:pPr>
            <a:r>
              <a:rPr lang="en-US" dirty="0"/>
              <a:t>Water pH</a:t>
            </a:r>
          </a:p>
          <a:p>
            <a:pPr marL="457200" indent="-457200">
              <a:buAutoNum type="alphaUcPeriod"/>
            </a:pPr>
            <a:r>
              <a:rPr lang="en-US" dirty="0"/>
              <a:t>Solution contact time</a:t>
            </a:r>
          </a:p>
          <a:p>
            <a:pPr marL="457200" indent="-457200">
              <a:buAutoNum type="alphaUcPeriod"/>
            </a:pPr>
            <a:r>
              <a:rPr lang="en-US" dirty="0"/>
              <a:t>Room temperature</a:t>
            </a:r>
          </a:p>
          <a:p>
            <a:pPr marL="457200" indent="-457200">
              <a:buAutoNum type="alphaUcPeriod"/>
            </a:pPr>
            <a:r>
              <a:rPr lang="en-US" dirty="0"/>
              <a:t>Solution concentration</a:t>
            </a:r>
          </a:p>
          <a:p>
            <a:pPr marL="0" indent="0">
              <a:buNone/>
            </a:pPr>
            <a:endParaRPr lang="en-US" dirty="0"/>
          </a:p>
        </p:txBody>
      </p:sp>
      <p:grpSp>
        <p:nvGrpSpPr>
          <p:cNvPr id="31" name="Group 30">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2" name="Oval 31">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1207713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FD003B1-DB67-53EA-4500-78939F53C739}"/>
              </a:ext>
            </a:extLst>
          </p:cNvPr>
          <p:cNvSpPr>
            <a:spLocks noGrp="1"/>
          </p:cNvSpPr>
          <p:nvPr>
            <p:ph type="title"/>
          </p:nvPr>
        </p:nvSpPr>
        <p:spPr>
          <a:xfrm>
            <a:off x="1069848" y="484632"/>
            <a:ext cx="10058400" cy="1609344"/>
          </a:xfrm>
        </p:spPr>
        <p:txBody>
          <a:bodyPr>
            <a:normAutofit/>
          </a:bodyPr>
          <a:lstStyle/>
          <a:p>
            <a:r>
              <a:rPr lang="en-US" dirty="0"/>
              <a:t>#4</a:t>
            </a:r>
          </a:p>
        </p:txBody>
      </p:sp>
      <p:pic>
        <p:nvPicPr>
          <p:cNvPr id="4" name="Picture 3">
            <a:extLst>
              <a:ext uri="{FF2B5EF4-FFF2-40B4-BE49-F238E27FC236}">
                <a16:creationId xmlns:a16="http://schemas.microsoft.com/office/drawing/2014/main" id="{B6E0C1A7-B171-5EF0-BF3B-33F86AAEB159}"/>
              </a:ext>
            </a:extLst>
          </p:cNvPr>
          <p:cNvPicPr>
            <a:picLocks noChangeAspect="1"/>
          </p:cNvPicPr>
          <p:nvPr/>
        </p:nvPicPr>
        <p:blipFill rotWithShape="1">
          <a:blip r:embed="rId4"/>
          <a:srcRect l="2665" r="10400" b="3"/>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2ACBCF76-855F-1552-6A95-BCBCEBCD2A8F}"/>
              </a:ext>
            </a:extLst>
          </p:cNvPr>
          <p:cNvSpPr>
            <a:spLocks noGrp="1"/>
          </p:cNvSpPr>
          <p:nvPr>
            <p:ph idx="1"/>
          </p:nvPr>
        </p:nvSpPr>
        <p:spPr>
          <a:xfrm>
            <a:off x="6496216" y="2320412"/>
            <a:ext cx="4632031" cy="3851787"/>
          </a:xfrm>
        </p:spPr>
        <p:txBody>
          <a:bodyPr anchor="ctr">
            <a:normAutofit/>
          </a:bodyPr>
          <a:lstStyle/>
          <a:p>
            <a:pPr marL="0" indent="0">
              <a:buNone/>
            </a:pPr>
            <a:r>
              <a:rPr lang="en-US" sz="2400" dirty="0">
                <a:solidFill>
                  <a:srgbClr val="C00000"/>
                </a:solidFill>
              </a:rPr>
              <a:t>True or False?</a:t>
            </a:r>
          </a:p>
          <a:p>
            <a:endParaRPr lang="en-US" sz="2400" dirty="0">
              <a:solidFill>
                <a:srgbClr val="C00000"/>
              </a:solidFill>
            </a:endParaRPr>
          </a:p>
          <a:p>
            <a:pPr marL="0" indent="0">
              <a:buNone/>
            </a:pPr>
            <a:r>
              <a:rPr lang="en-US" sz="2400" dirty="0">
                <a:solidFill>
                  <a:srgbClr val="C00000"/>
                </a:solidFill>
              </a:rPr>
              <a:t>Utensils cleaned and sanitized in a three-compartment sink should be dried with a clean towel.</a:t>
            </a:r>
          </a:p>
          <a:p>
            <a:endParaRPr lang="en-US"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5255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009B-62CA-EB68-C34F-98A266DFD0BF}"/>
              </a:ext>
            </a:extLst>
          </p:cNvPr>
          <p:cNvSpPr>
            <a:spLocks noGrp="1"/>
          </p:cNvSpPr>
          <p:nvPr>
            <p:ph type="title"/>
          </p:nvPr>
        </p:nvSpPr>
        <p:spPr>
          <a:xfrm>
            <a:off x="1069848" y="484632"/>
            <a:ext cx="10058400" cy="1609344"/>
          </a:xfrm>
          <a:solidFill>
            <a:schemeClr val="bg1">
              <a:lumMod val="85000"/>
            </a:schemeClr>
          </a:solidFill>
        </p:spPr>
        <p:txBody>
          <a:bodyPr>
            <a:normAutofit/>
          </a:bodyPr>
          <a:lstStyle/>
          <a:p>
            <a:r>
              <a:rPr lang="en-US" dirty="0"/>
              <a:t>#5</a:t>
            </a:r>
          </a:p>
        </p:txBody>
      </p:sp>
      <p:pic>
        <p:nvPicPr>
          <p:cNvPr id="4" name="Picture 3">
            <a:extLst>
              <a:ext uri="{FF2B5EF4-FFF2-40B4-BE49-F238E27FC236}">
                <a16:creationId xmlns:a16="http://schemas.microsoft.com/office/drawing/2014/main" id="{8A38E06F-5B41-9DB4-C0EB-A7192E9EB637}"/>
              </a:ext>
            </a:extLst>
          </p:cNvPr>
          <p:cNvPicPr>
            <a:picLocks noChangeAspect="1"/>
          </p:cNvPicPr>
          <p:nvPr/>
        </p:nvPicPr>
        <p:blipFill>
          <a:blip r:embed="rId2"/>
          <a:stretch>
            <a:fillRect/>
          </a:stretch>
        </p:blipFill>
        <p:spPr>
          <a:xfrm>
            <a:off x="1063942" y="3234713"/>
            <a:ext cx="4773168" cy="1897334"/>
          </a:xfrm>
          <a:prstGeom prst="rect">
            <a:avLst/>
          </a:prstGeom>
        </p:spPr>
      </p:pic>
      <p:sp>
        <p:nvSpPr>
          <p:cNvPr id="3" name="Content Placeholder 2">
            <a:extLst>
              <a:ext uri="{FF2B5EF4-FFF2-40B4-BE49-F238E27FC236}">
                <a16:creationId xmlns:a16="http://schemas.microsoft.com/office/drawing/2014/main" id="{9F0A9122-E279-5AC4-D189-85BAF5A50677}"/>
              </a:ext>
            </a:extLst>
          </p:cNvPr>
          <p:cNvSpPr>
            <a:spLocks noGrp="1"/>
          </p:cNvSpPr>
          <p:nvPr>
            <p:ph idx="1"/>
          </p:nvPr>
        </p:nvSpPr>
        <p:spPr>
          <a:xfrm>
            <a:off x="6213518" y="2396679"/>
            <a:ext cx="4773168" cy="4103709"/>
          </a:xfrm>
        </p:spPr>
        <p:txBody>
          <a:bodyPr>
            <a:normAutofit/>
          </a:bodyPr>
          <a:lstStyle/>
          <a:p>
            <a:pPr marL="0" indent="0">
              <a:buNone/>
            </a:pPr>
            <a:r>
              <a:rPr lang="en-US" dirty="0">
                <a:solidFill>
                  <a:srgbClr val="C00000"/>
                </a:solidFill>
              </a:rPr>
              <a:t>What are the 5-steps to cleaning and sanitizing?</a:t>
            </a:r>
          </a:p>
          <a:p>
            <a:pPr marL="457200" indent="-457200">
              <a:buAutoNum type="alphaUcPeriod"/>
            </a:pPr>
            <a:r>
              <a:rPr lang="en-US" dirty="0">
                <a:solidFill>
                  <a:srgbClr val="C00000"/>
                </a:solidFill>
              </a:rPr>
              <a:t>sanitize, scrape food from surface, place in dishwasher, dry with clean cloth, put away</a:t>
            </a:r>
          </a:p>
          <a:p>
            <a:pPr marL="457200" indent="-457200">
              <a:buAutoNum type="alphaUcPeriod"/>
            </a:pPr>
            <a:r>
              <a:rPr lang="en-US" dirty="0">
                <a:solidFill>
                  <a:srgbClr val="C00000"/>
                </a:solidFill>
              </a:rPr>
              <a:t>wash, rinse, dry, sanitize, put away</a:t>
            </a:r>
          </a:p>
          <a:p>
            <a:pPr marL="457200" indent="-457200">
              <a:buAutoNum type="alphaUcPeriod"/>
            </a:pPr>
            <a:r>
              <a:rPr lang="en-US" dirty="0">
                <a:solidFill>
                  <a:srgbClr val="C00000"/>
                </a:solidFill>
              </a:rPr>
              <a:t>scrape or remove food bits from surface, wash surface, rinse surface, sanitize surface, air-dry</a:t>
            </a:r>
          </a:p>
          <a:p>
            <a:pPr marL="457200" indent="-457200">
              <a:buAutoNum type="alphaUcPeriod"/>
            </a:pPr>
            <a:r>
              <a:rPr lang="en-US" dirty="0">
                <a:solidFill>
                  <a:srgbClr val="C00000"/>
                </a:solidFill>
              </a:rPr>
              <a:t>rinse, place in dishwasher, air-dry, sanitize, put away</a:t>
            </a:r>
          </a:p>
          <a:p>
            <a:endParaRPr lang="en-US" dirty="0"/>
          </a:p>
        </p:txBody>
      </p:sp>
    </p:spTree>
    <p:extLst>
      <p:ext uri="{BB962C8B-B14F-4D97-AF65-F5344CB8AC3E}">
        <p14:creationId xmlns:p14="http://schemas.microsoft.com/office/powerpoint/2010/main" val="4138264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7BEF-0650-C6EC-164B-6BBA51EA7DE1}"/>
              </a:ext>
            </a:extLst>
          </p:cNvPr>
          <p:cNvSpPr>
            <a:spLocks noGrp="1"/>
          </p:cNvSpPr>
          <p:nvPr>
            <p:ph type="title"/>
          </p:nvPr>
        </p:nvSpPr>
        <p:spPr/>
        <p:txBody>
          <a:bodyPr/>
          <a:lstStyle/>
          <a:p>
            <a:r>
              <a:rPr lang="en-US" dirty="0"/>
              <a:t>#6</a:t>
            </a:r>
          </a:p>
        </p:txBody>
      </p:sp>
      <p:graphicFrame>
        <p:nvGraphicFramePr>
          <p:cNvPr id="6" name="Content Placeholder 2">
            <a:extLst>
              <a:ext uri="{FF2B5EF4-FFF2-40B4-BE49-F238E27FC236}">
                <a16:creationId xmlns:a16="http://schemas.microsoft.com/office/drawing/2014/main" id="{0F63FE68-0E85-CF6D-233D-D15267AD36E1}"/>
              </a:ext>
            </a:extLst>
          </p:cNvPr>
          <p:cNvGraphicFramePr>
            <a:graphicFrameLocks noGrp="1"/>
          </p:cNvGraphicFramePr>
          <p:nvPr>
            <p:ph idx="1"/>
            <p:extLst>
              <p:ext uri="{D42A27DB-BD31-4B8C-83A1-F6EECF244321}">
                <p14:modId xmlns:p14="http://schemas.microsoft.com/office/powerpoint/2010/main" val="2684563379"/>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D4B81EE-E878-A175-6156-789CAC76589E}"/>
              </a:ext>
            </a:extLst>
          </p:cNvPr>
          <p:cNvPicPr>
            <a:picLocks noChangeAspect="1"/>
          </p:cNvPicPr>
          <p:nvPr/>
        </p:nvPicPr>
        <p:blipFill>
          <a:blip r:embed="rId7"/>
          <a:stretch>
            <a:fillRect/>
          </a:stretch>
        </p:blipFill>
        <p:spPr>
          <a:xfrm>
            <a:off x="4869439" y="608589"/>
            <a:ext cx="2619375" cy="1743075"/>
          </a:xfrm>
          <a:prstGeom prst="rect">
            <a:avLst/>
          </a:prstGeom>
        </p:spPr>
      </p:pic>
    </p:spTree>
    <p:extLst>
      <p:ext uri="{BB962C8B-B14F-4D97-AF65-F5344CB8AC3E}">
        <p14:creationId xmlns:p14="http://schemas.microsoft.com/office/powerpoint/2010/main" val="1402684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CEC2CC-C62F-C3E5-983B-7EA4CC611541}"/>
              </a:ext>
            </a:extLst>
          </p:cNvPr>
          <p:cNvSpPr>
            <a:spLocks noGrp="1"/>
          </p:cNvSpPr>
          <p:nvPr>
            <p:ph type="title"/>
          </p:nvPr>
        </p:nvSpPr>
        <p:spPr>
          <a:xfrm>
            <a:off x="6386284" y="484632"/>
            <a:ext cx="4741963" cy="1971964"/>
          </a:xfrm>
        </p:spPr>
        <p:txBody>
          <a:bodyPr>
            <a:normAutofit/>
          </a:bodyPr>
          <a:lstStyle/>
          <a:p>
            <a:r>
              <a:rPr lang="en-US" sz="4800" dirty="0"/>
              <a:t>#7</a:t>
            </a:r>
          </a:p>
        </p:txBody>
      </p:sp>
      <p:sp>
        <p:nvSpPr>
          <p:cNvPr id="33" name="Freeform: Shape 32">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B9CBACD-91ED-8B5F-1B30-3760A41A10ED}"/>
              </a:ext>
            </a:extLst>
          </p:cNvPr>
          <p:cNvPicPr>
            <a:picLocks noChangeAspect="1"/>
          </p:cNvPicPr>
          <p:nvPr/>
        </p:nvPicPr>
        <p:blipFill>
          <a:blip r:embed="rId2"/>
          <a:stretch>
            <a:fillRect/>
          </a:stretch>
        </p:blipFill>
        <p:spPr>
          <a:xfrm>
            <a:off x="823396" y="2285403"/>
            <a:ext cx="3573675" cy="2378118"/>
          </a:xfrm>
          <a:prstGeom prst="rect">
            <a:avLst/>
          </a:prstGeom>
        </p:spPr>
      </p:pic>
      <p:sp>
        <p:nvSpPr>
          <p:cNvPr id="3" name="Content Placeholder 2">
            <a:extLst>
              <a:ext uri="{FF2B5EF4-FFF2-40B4-BE49-F238E27FC236}">
                <a16:creationId xmlns:a16="http://schemas.microsoft.com/office/drawing/2014/main" id="{8AC2AE10-9DEC-3475-CBA9-FA0E6A453081}"/>
              </a:ext>
            </a:extLst>
          </p:cNvPr>
          <p:cNvSpPr>
            <a:spLocks noGrp="1"/>
          </p:cNvSpPr>
          <p:nvPr>
            <p:ph idx="1"/>
          </p:nvPr>
        </p:nvSpPr>
        <p:spPr>
          <a:xfrm>
            <a:off x="6386286" y="2456596"/>
            <a:ext cx="4741962" cy="3715603"/>
          </a:xfrm>
        </p:spPr>
        <p:txBody>
          <a:bodyPr>
            <a:normAutofit/>
          </a:bodyPr>
          <a:lstStyle/>
          <a:p>
            <a:pPr marL="0" indent="0">
              <a:buNone/>
            </a:pPr>
            <a:r>
              <a:rPr lang="en-US" dirty="0"/>
              <a:t>Glasses should be stored ________________on a clean and sanitized shelf or rack.</a:t>
            </a:r>
          </a:p>
          <a:p>
            <a:pPr marL="514350" indent="-514350">
              <a:buAutoNum type="alphaUcPeriod"/>
            </a:pPr>
            <a:r>
              <a:rPr lang="en-US" dirty="0"/>
              <a:t>and stacked</a:t>
            </a:r>
          </a:p>
          <a:p>
            <a:pPr marL="514350" indent="-514350">
              <a:buAutoNum type="alphaUcPeriod"/>
            </a:pPr>
            <a:r>
              <a:rPr lang="en-US" dirty="0"/>
              <a:t>with drinking lip up to allow air into the glass</a:t>
            </a:r>
          </a:p>
          <a:p>
            <a:pPr marL="514350" indent="-514350">
              <a:buAutoNum type="alphaUcPeriod"/>
            </a:pPr>
            <a:r>
              <a:rPr lang="en-US" dirty="0"/>
              <a:t>upside-down</a:t>
            </a:r>
          </a:p>
        </p:txBody>
      </p:sp>
      <p:grpSp>
        <p:nvGrpSpPr>
          <p:cNvPr id="34" name="Group 33">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5" name="Oval 34">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1905396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E44918-4F58-E8AA-F443-5A9577AB4006}"/>
              </a:ext>
            </a:extLst>
          </p:cNvPr>
          <p:cNvSpPr>
            <a:spLocks noGrp="1"/>
          </p:cNvSpPr>
          <p:nvPr>
            <p:ph idx="1"/>
          </p:nvPr>
        </p:nvSpPr>
        <p:spPr>
          <a:xfrm>
            <a:off x="1066800" y="1324703"/>
            <a:ext cx="10058400" cy="4050792"/>
          </a:xfrm>
        </p:spPr>
        <p:txBody>
          <a:bodyPr>
            <a:normAutofit lnSpcReduction="10000"/>
          </a:bodyPr>
          <a:lstStyle/>
          <a:p>
            <a:pPr marL="0" indent="0">
              <a:buNone/>
            </a:pPr>
            <a:r>
              <a:rPr lang="en-US" sz="2800" dirty="0">
                <a:solidFill>
                  <a:schemeClr val="accent1"/>
                </a:solidFill>
              </a:rPr>
              <a:t>Pathogens can spread to food when:</a:t>
            </a:r>
          </a:p>
          <a:p>
            <a:pPr marL="0" indent="0">
              <a:buNone/>
            </a:pPr>
            <a:endParaRPr lang="en-US" sz="2800" dirty="0">
              <a:solidFill>
                <a:schemeClr val="accent1"/>
              </a:solidFill>
            </a:endParaRPr>
          </a:p>
          <a:p>
            <a:pPr>
              <a:buFont typeface="Wingdings" panose="05000000000000000000" pitchFamily="2" charset="2"/>
              <a:buChar char="q"/>
            </a:pPr>
            <a:r>
              <a:rPr lang="en-US" sz="2800" dirty="0">
                <a:solidFill>
                  <a:schemeClr val="accent1"/>
                </a:solidFill>
              </a:rPr>
              <a:t> Equipment and utensils are not washed, rinsed, and sanitized between uses</a:t>
            </a:r>
          </a:p>
          <a:p>
            <a:pPr>
              <a:buFont typeface="Wingdings" panose="05000000000000000000" pitchFamily="2" charset="2"/>
              <a:buChar char="q"/>
            </a:pPr>
            <a:r>
              <a:rPr lang="en-US" sz="2800" dirty="0">
                <a:solidFill>
                  <a:schemeClr val="accent1"/>
                </a:solidFill>
              </a:rPr>
              <a:t> Food contact surfaces are wiped clean rather than washed, rinsed, and sanitized</a:t>
            </a:r>
          </a:p>
          <a:p>
            <a:pPr>
              <a:buFont typeface="Wingdings" panose="05000000000000000000" pitchFamily="2" charset="2"/>
              <a:buChar char="q"/>
            </a:pPr>
            <a:r>
              <a:rPr lang="en-US" sz="2800" dirty="0">
                <a:solidFill>
                  <a:schemeClr val="accent1"/>
                </a:solidFill>
              </a:rPr>
              <a:t> Wiping cloths are not stored in sanitizer solution between uses</a:t>
            </a:r>
          </a:p>
          <a:p>
            <a:pPr>
              <a:buFont typeface="Wingdings" panose="05000000000000000000" pitchFamily="2" charset="2"/>
              <a:buChar char="q"/>
            </a:pPr>
            <a:r>
              <a:rPr lang="en-US" sz="2800" dirty="0">
                <a:solidFill>
                  <a:schemeClr val="accent1"/>
                </a:solidFill>
              </a:rPr>
              <a:t> Sanitizing solutions are not at the required levels</a:t>
            </a:r>
          </a:p>
        </p:txBody>
      </p:sp>
      <p:pic>
        <p:nvPicPr>
          <p:cNvPr id="6" name="Picture 5">
            <a:extLst>
              <a:ext uri="{FF2B5EF4-FFF2-40B4-BE49-F238E27FC236}">
                <a16:creationId xmlns:a16="http://schemas.microsoft.com/office/drawing/2014/main" id="{5F8F68F6-D463-6D9F-C0C6-9E392BE1B10A}"/>
              </a:ext>
            </a:extLst>
          </p:cNvPr>
          <p:cNvPicPr>
            <a:picLocks noChangeAspect="1"/>
          </p:cNvPicPr>
          <p:nvPr/>
        </p:nvPicPr>
        <p:blipFill>
          <a:blip r:embed="rId3"/>
          <a:stretch>
            <a:fillRect/>
          </a:stretch>
        </p:blipFill>
        <p:spPr>
          <a:xfrm>
            <a:off x="8531257" y="253141"/>
            <a:ext cx="3129699" cy="1726488"/>
          </a:xfrm>
          <a:prstGeom prst="rect">
            <a:avLst/>
          </a:prstGeom>
        </p:spPr>
      </p:pic>
    </p:spTree>
    <p:extLst>
      <p:ext uri="{BB962C8B-B14F-4D97-AF65-F5344CB8AC3E}">
        <p14:creationId xmlns:p14="http://schemas.microsoft.com/office/powerpoint/2010/main" val="114763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AA93D-8703-09B1-7FF6-44E7346E27D8}"/>
              </a:ext>
            </a:extLst>
          </p:cNvPr>
          <p:cNvSpPr>
            <a:spLocks noGrp="1"/>
          </p:cNvSpPr>
          <p:nvPr>
            <p:ph type="title"/>
          </p:nvPr>
        </p:nvSpPr>
        <p:spPr/>
        <p:txBody>
          <a:bodyPr/>
          <a:lstStyle/>
          <a:p>
            <a:r>
              <a:rPr lang="en-US" dirty="0"/>
              <a:t>Food Contamination can happen….. </a:t>
            </a:r>
          </a:p>
        </p:txBody>
      </p:sp>
      <p:sp>
        <p:nvSpPr>
          <p:cNvPr id="3" name="Content Placeholder 2">
            <a:extLst>
              <a:ext uri="{FF2B5EF4-FFF2-40B4-BE49-F238E27FC236}">
                <a16:creationId xmlns:a16="http://schemas.microsoft.com/office/drawing/2014/main" id="{5D1A99D7-D1F9-6BE1-C32D-500AB42D1277}"/>
              </a:ext>
            </a:extLst>
          </p:cNvPr>
          <p:cNvSpPr>
            <a:spLocks noGrp="1"/>
          </p:cNvSpPr>
          <p:nvPr>
            <p:ph idx="1"/>
          </p:nvPr>
        </p:nvSpPr>
        <p:spPr>
          <a:xfrm>
            <a:off x="1069848" y="2121408"/>
            <a:ext cx="10058400" cy="3382084"/>
          </a:xfrm>
        </p:spPr>
        <p:txBody>
          <a:bodyPr/>
          <a:lstStyle/>
          <a:p>
            <a:r>
              <a:rPr lang="en-US" dirty="0"/>
              <a:t>During receiving and storing</a:t>
            </a:r>
          </a:p>
          <a:p>
            <a:r>
              <a:rPr lang="en-US" dirty="0"/>
              <a:t>During preparation and serving</a:t>
            </a:r>
          </a:p>
          <a:p>
            <a:r>
              <a:rPr lang="en-US" dirty="0"/>
              <a:t>During preparation techniques such as cooking and cooling</a:t>
            </a:r>
          </a:p>
          <a:p>
            <a:r>
              <a:rPr lang="en-US" dirty="0"/>
              <a:t>By cross-contamination</a:t>
            </a:r>
          </a:p>
          <a:p>
            <a:r>
              <a:rPr lang="en-US" dirty="0"/>
              <a:t>From employees to food by unwashed hands, coughing, or sneezing</a:t>
            </a:r>
          </a:p>
          <a:p>
            <a:r>
              <a:rPr lang="en-US" dirty="0"/>
              <a:t>From unsanitary facilities and equipment to people or food </a:t>
            </a:r>
          </a:p>
          <a:p>
            <a:r>
              <a:rPr lang="en-US" dirty="0"/>
              <a:t>From disease-spreading pests</a:t>
            </a:r>
          </a:p>
        </p:txBody>
      </p:sp>
      <p:pic>
        <p:nvPicPr>
          <p:cNvPr id="4" name="Picture 3">
            <a:extLst>
              <a:ext uri="{FF2B5EF4-FFF2-40B4-BE49-F238E27FC236}">
                <a16:creationId xmlns:a16="http://schemas.microsoft.com/office/drawing/2014/main" id="{AA6A710B-6FC5-2034-A2F4-AEC9AC8BA9A5}"/>
              </a:ext>
            </a:extLst>
          </p:cNvPr>
          <p:cNvPicPr>
            <a:picLocks noChangeAspect="1"/>
          </p:cNvPicPr>
          <p:nvPr/>
        </p:nvPicPr>
        <p:blipFill>
          <a:blip r:embed="rId3"/>
          <a:stretch>
            <a:fillRect/>
          </a:stretch>
        </p:blipFill>
        <p:spPr>
          <a:xfrm>
            <a:off x="8324035" y="4152630"/>
            <a:ext cx="640504" cy="640504"/>
          </a:xfrm>
          <a:prstGeom prst="rect">
            <a:avLst/>
          </a:prstGeom>
        </p:spPr>
      </p:pic>
    </p:spTree>
    <p:extLst>
      <p:ext uri="{BB962C8B-B14F-4D97-AF65-F5344CB8AC3E}">
        <p14:creationId xmlns:p14="http://schemas.microsoft.com/office/powerpoint/2010/main" val="36704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0" name="Oval 19">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3" name="Rectangle 22">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D3879B8-8778-4B28-6427-851F7AAFBF1D}"/>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5100">
                <a:blipFill dpi="0" rotWithShape="1">
                  <a:blip r:embed="rId4"/>
                  <a:srcRect/>
                  <a:tile tx="6350" ty="-127000" sx="65000" sy="64000" flip="none" algn="tl"/>
                </a:blipFill>
              </a:rPr>
              <a:t>Foodborne Illnesses</a:t>
            </a:r>
          </a:p>
        </p:txBody>
      </p:sp>
      <p:sp>
        <p:nvSpPr>
          <p:cNvPr id="29" name="Rectangle 28">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2" name="Oval 31">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 name="Graphic 9" descr="Fork and knife">
            <a:extLst>
              <a:ext uri="{FF2B5EF4-FFF2-40B4-BE49-F238E27FC236}">
                <a16:creationId xmlns:a16="http://schemas.microsoft.com/office/drawing/2014/main" id="{DAAD2F72-A7AF-3856-AD71-8A3E856E25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30934" y="1388911"/>
            <a:ext cx="4011543" cy="4011543"/>
          </a:xfrm>
          <a:prstGeom prst="rect">
            <a:avLst/>
          </a:prstGeom>
        </p:spPr>
      </p:pic>
    </p:spTree>
    <p:extLst>
      <p:ext uri="{BB962C8B-B14F-4D97-AF65-F5344CB8AC3E}">
        <p14:creationId xmlns:p14="http://schemas.microsoft.com/office/powerpoint/2010/main" val="1992291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5cc0f9c-7b3c-46be-a5f4-3707a5007b4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A77DD2C44A6347B9025E766B3D7F26" ma:contentTypeVersion="12" ma:contentTypeDescription="Create a new document." ma:contentTypeScope="" ma:versionID="e61803efc98ac4f18702479e7d50ddd2">
  <xsd:schema xmlns:xsd="http://www.w3.org/2001/XMLSchema" xmlns:xs="http://www.w3.org/2001/XMLSchema" xmlns:p="http://schemas.microsoft.com/office/2006/metadata/properties" xmlns:ns3="25cc0f9c-7b3c-46be-a5f4-3707a5007b41" xmlns:ns4="eb20338a-c248-43a8-832a-f65928044920" targetNamespace="http://schemas.microsoft.com/office/2006/metadata/properties" ma:root="true" ma:fieldsID="7947542825b9da5a9f8875fbdf02dac5" ns3:_="" ns4:_="">
    <xsd:import namespace="25cc0f9c-7b3c-46be-a5f4-3707a5007b41"/>
    <xsd:import namespace="eb20338a-c248-43a8-832a-f6592804492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c0f9c-7b3c-46be-a5f4-3707a5007b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20338a-c248-43a8-832a-f6592804492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DB6AF3-76A3-4523-9D21-C2D36698CF69}">
  <ds:schemaRefs>
    <ds:schemaRef ds:uri="http://schemas.microsoft.com/office/2006/metadata/properties"/>
    <ds:schemaRef ds:uri="http://schemas.microsoft.com/office/2006/documentManagement/types"/>
    <ds:schemaRef ds:uri="http://purl.org/dc/elements/1.1/"/>
    <ds:schemaRef ds:uri="eb20338a-c248-43a8-832a-f65928044920"/>
    <ds:schemaRef ds:uri="25cc0f9c-7b3c-46be-a5f4-3707a5007b41"/>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A87C517-C451-44DF-B475-FEDA8C5FFF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c0f9c-7b3c-46be-a5f4-3707a5007b41"/>
    <ds:schemaRef ds:uri="eb20338a-c248-43a8-832a-f659280449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E1D35B-B9E7-4437-B5F3-D36C32FD29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8023</TotalTime>
  <Words>2579</Words>
  <Application>Microsoft Office PowerPoint</Application>
  <PresentationFormat>Widescreen</PresentationFormat>
  <Paragraphs>368</Paragraphs>
  <Slides>64</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Rockwell</vt:lpstr>
      <vt:lpstr>Rockwell Condensed</vt:lpstr>
      <vt:lpstr>Rockwell Extra Bold</vt:lpstr>
      <vt:lpstr>Wingdings</vt:lpstr>
      <vt:lpstr>Wood Type</vt:lpstr>
      <vt:lpstr>PowerPoint Presentation</vt:lpstr>
      <vt:lpstr>Objectives</vt:lpstr>
      <vt:lpstr>Food contamination </vt:lpstr>
      <vt:lpstr>Types of food Contamination</vt:lpstr>
      <vt:lpstr>Fun Facts</vt:lpstr>
      <vt:lpstr>PowerPoint Presentation</vt:lpstr>
      <vt:lpstr>PowerPoint Presentation</vt:lpstr>
      <vt:lpstr>Food Contamination can happen….. </vt:lpstr>
      <vt:lpstr>Foodborne Illnesses</vt:lpstr>
      <vt:lpstr>Foodborne illnesses</vt:lpstr>
      <vt:lpstr>Top 5</vt:lpstr>
      <vt:lpstr>High Risk Populations</vt:lpstr>
      <vt:lpstr>Take Action!</vt:lpstr>
      <vt:lpstr>PowerPoint Presentation</vt:lpstr>
      <vt:lpstr>Handwashing sink</vt:lpstr>
      <vt:lpstr>Fingernails</vt:lpstr>
      <vt:lpstr>Hair</vt:lpstr>
      <vt:lpstr>Jewelry</vt:lpstr>
      <vt:lpstr>Time and Temperature</vt:lpstr>
      <vt:lpstr>danger</vt:lpstr>
      <vt:lpstr>Cross-Contamination</vt:lpstr>
      <vt:lpstr>How to use single use gloves</vt:lpstr>
      <vt:lpstr>Cleaning and sanitizing</vt:lpstr>
      <vt:lpstr>What’s the Difference?</vt:lpstr>
      <vt:lpstr>When to clean and Sanitize</vt:lpstr>
      <vt:lpstr>Cleaners</vt:lpstr>
      <vt:lpstr>Types of Cleaners </vt:lpstr>
      <vt:lpstr>PowerPoint Presentation</vt:lpstr>
      <vt:lpstr>Sanitizers</vt:lpstr>
      <vt:lpstr>Chemical Sanitizing</vt:lpstr>
      <vt:lpstr>PowerPoint Presentation</vt:lpstr>
      <vt:lpstr>Sanitizer Effectiveness </vt:lpstr>
      <vt:lpstr>Sanitizers Continued</vt:lpstr>
      <vt:lpstr>Test Solutions</vt:lpstr>
      <vt:lpstr>Personal protective equipment</vt:lpstr>
      <vt:lpstr>PowerPoint Presentation</vt:lpstr>
      <vt:lpstr>Heat Sanitizing</vt:lpstr>
      <vt:lpstr>Dishwashing</vt:lpstr>
      <vt:lpstr>Dishwashing operation </vt:lpstr>
      <vt:lpstr>Manual dishwashing</vt:lpstr>
      <vt:lpstr>PowerPoint Presentation</vt:lpstr>
      <vt:lpstr>Storing Tableware and Equipment</vt:lpstr>
      <vt:lpstr>Cleaning and Sanitizing stationary equipment</vt:lpstr>
      <vt:lpstr>Cleaning and sanitizing in the operation</vt:lpstr>
      <vt:lpstr>5-STEP PROCESS For food contact areas</vt:lpstr>
      <vt:lpstr>Using Heat</vt:lpstr>
      <vt:lpstr>PowerPoint Presentation</vt:lpstr>
      <vt:lpstr>PowerPoint Presentation</vt:lpstr>
      <vt:lpstr>storage</vt:lpstr>
      <vt:lpstr>Material safety and Data Sheets</vt:lpstr>
      <vt:lpstr>Develop a cleaning program</vt:lpstr>
      <vt:lpstr>Master Cleaning schedule</vt:lpstr>
      <vt:lpstr>Monitoring of cleaning program</vt:lpstr>
      <vt:lpstr>Storage area</vt:lpstr>
      <vt:lpstr>References</vt:lpstr>
      <vt:lpstr>PowerPoint Presentation</vt:lpstr>
      <vt:lpstr>PowerPoint Presentation</vt:lpstr>
      <vt:lpstr>#1</vt:lpstr>
      <vt:lpstr>#2</vt:lpstr>
      <vt:lpstr>#3</vt:lpstr>
      <vt:lpstr>#4</vt:lpstr>
      <vt:lpstr>#5</vt:lpstr>
      <vt:lpstr>#6</vt:lpstr>
      <vt:lpstr>#7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Zarrella</dc:creator>
  <cp:lastModifiedBy>Constance Rudnicki</cp:lastModifiedBy>
  <cp:revision>8</cp:revision>
  <dcterms:created xsi:type="dcterms:W3CDTF">2023-10-25T14:36:59Z</dcterms:created>
  <dcterms:modified xsi:type="dcterms:W3CDTF">2024-02-28T15:30:28Z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0x0101002DA77DD2C44A6347B9025E766B3D7F26</vt:lpwstr>
  </property>
</Properties>
</file>