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270" r:id="rId2"/>
    <p:sldId id="399" r:id="rId3"/>
    <p:sldId id="271" r:id="rId4"/>
    <p:sldId id="390" r:id="rId5"/>
    <p:sldId id="257" r:id="rId6"/>
    <p:sldId id="341" r:id="rId7"/>
    <p:sldId id="391" r:id="rId8"/>
    <p:sldId id="278" r:id="rId9"/>
    <p:sldId id="279" r:id="rId10"/>
    <p:sldId id="285" r:id="rId11"/>
    <p:sldId id="286" r:id="rId12"/>
    <p:sldId id="284" r:id="rId13"/>
    <p:sldId id="310" r:id="rId14"/>
    <p:sldId id="311" r:id="rId15"/>
    <p:sldId id="281" r:id="rId16"/>
    <p:sldId id="282" r:id="rId17"/>
    <p:sldId id="283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312" r:id="rId26"/>
    <p:sldId id="316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17" r:id="rId38"/>
    <p:sldId id="331" r:id="rId39"/>
    <p:sldId id="400" r:id="rId40"/>
    <p:sldId id="393" r:id="rId41"/>
    <p:sldId id="394" r:id="rId42"/>
    <p:sldId id="348" r:id="rId43"/>
    <p:sldId id="349" r:id="rId44"/>
    <p:sldId id="350" r:id="rId45"/>
    <p:sldId id="351" r:id="rId46"/>
    <p:sldId id="352" r:id="rId47"/>
    <p:sldId id="353" r:id="rId48"/>
    <p:sldId id="355" r:id="rId49"/>
    <p:sldId id="354" r:id="rId50"/>
    <p:sldId id="356" r:id="rId51"/>
    <p:sldId id="357" r:id="rId52"/>
    <p:sldId id="358" r:id="rId53"/>
    <p:sldId id="359" r:id="rId54"/>
    <p:sldId id="364" r:id="rId55"/>
    <p:sldId id="365" r:id="rId56"/>
    <p:sldId id="401" r:id="rId57"/>
    <p:sldId id="396" r:id="rId58"/>
    <p:sldId id="397" r:id="rId59"/>
    <p:sldId id="398" r:id="rId60"/>
    <p:sldId id="402" r:id="rId61"/>
    <p:sldId id="395" r:id="rId62"/>
    <p:sldId id="320" r:id="rId6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599" autoAdjust="0"/>
  </p:normalViewPr>
  <p:slideViewPr>
    <p:cSldViewPr>
      <p:cViewPr varScale="1">
        <p:scale>
          <a:sx n="52" d="100"/>
          <a:sy n="52" d="100"/>
        </p:scale>
        <p:origin x="86" y="34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4/8/2024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4/8/2024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4/8/2024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4/8/2024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4/8/2024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4/8/2024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4/8/2024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4/8/2024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4/8/2024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4/8/2024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4/8/2024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4/8/2024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mailto:director@thememorycarealliance.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 fontScale="90000"/>
          </a:bodyPr>
          <a:lstStyle/>
          <a:p>
            <a:r>
              <a:rPr lang="en-US" sz="4800" dirty="0"/>
              <a:t>Prepare to Care</a:t>
            </a:r>
            <a:br>
              <a:rPr lang="en-US" sz="4800" dirty="0"/>
            </a:br>
            <a:r>
              <a:rPr lang="en-US" sz="3600" dirty="0"/>
              <a:t>The Art of Caregiving</a:t>
            </a:r>
          </a:p>
        </p:txBody>
      </p:sp>
      <p:pic>
        <p:nvPicPr>
          <p:cNvPr id="5" name="Picture 4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2D1618AA-941E-47FE-9FB1-39DE576E7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1752600"/>
            <a:ext cx="4267200" cy="42672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sz="half" idx="2"/>
          </p:nvPr>
        </p:nvSpPr>
        <p:spPr>
          <a:xfrm>
            <a:off x="4799012" y="1752600"/>
            <a:ext cx="6172200" cy="42672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Presented by The Memory Care Alliance.</a:t>
            </a:r>
          </a:p>
        </p:txBody>
      </p:sp>
      <p:pic>
        <p:nvPicPr>
          <p:cNvPr id="6" name="Picture 5" descr="A white circle with red text&#10;&#10;Description automatically generated">
            <a:extLst>
              <a:ext uri="{FF2B5EF4-FFF2-40B4-BE49-F238E27FC236}">
                <a16:creationId xmlns:a16="http://schemas.microsoft.com/office/drawing/2014/main" id="{1B77AE2C-043B-345B-E0F8-2FD3397CA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2" y="2481360"/>
            <a:ext cx="3005040" cy="30050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7F9FA8A-B605-8894-2E52-C35AA51FF52B}"/>
              </a:ext>
            </a:extLst>
          </p:cNvPr>
          <p:cNvSpPr txBox="1">
            <a:spLocks/>
          </p:cNvSpPr>
          <p:nvPr/>
        </p:nvSpPr>
        <p:spPr>
          <a:xfrm>
            <a:off x="4799012" y="5562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2024 Innovation Summit</a:t>
            </a:r>
          </a:p>
          <a:p>
            <a:r>
              <a:rPr lang="en-US" sz="4000" dirty="0"/>
              <a:t>Las Cruces, New Mexico</a:t>
            </a:r>
          </a:p>
        </p:txBody>
      </p:sp>
    </p:spTree>
    <p:extLst>
      <p:ext uri="{BB962C8B-B14F-4D97-AF65-F5344CB8AC3E}">
        <p14:creationId xmlns:p14="http://schemas.microsoft.com/office/powerpoint/2010/main" val="12221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needs - first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/>
              <a:t>Physical safety and security</a:t>
            </a:r>
          </a:p>
          <a:p>
            <a:pPr marL="0" indent="0">
              <a:buNone/>
            </a:pPr>
            <a:r>
              <a:rPr lang="en-US" dirty="0"/>
              <a:t>Removed from harm</a:t>
            </a:r>
          </a:p>
          <a:p>
            <a:pPr marL="0" indent="0">
              <a:buNone/>
            </a:pPr>
            <a:r>
              <a:rPr lang="en-US" dirty="0"/>
              <a:t>              </a:t>
            </a:r>
          </a:p>
          <a:p>
            <a:pPr marL="0" indent="0">
              <a:buNone/>
            </a:pPr>
            <a:r>
              <a:rPr lang="en-US" dirty="0"/>
              <a:t>     “ If you are being chased by a mountain lion, what else matters”?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Needs - second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600200"/>
            <a:ext cx="10286998" cy="4983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200" dirty="0"/>
              <a:t>Physical needs:</a:t>
            </a:r>
          </a:p>
          <a:p>
            <a:pPr marL="0" indent="0">
              <a:buNone/>
            </a:pPr>
            <a:r>
              <a:rPr lang="en-US" sz="2800" dirty="0"/>
              <a:t>Air – 3 minutes</a:t>
            </a:r>
          </a:p>
          <a:p>
            <a:pPr marL="0" indent="0">
              <a:buNone/>
            </a:pPr>
            <a:r>
              <a:rPr lang="en-US" sz="2800" dirty="0"/>
              <a:t>Water – 3 days</a:t>
            </a:r>
          </a:p>
          <a:p>
            <a:pPr marL="0" indent="0">
              <a:buNone/>
            </a:pPr>
            <a:r>
              <a:rPr lang="en-US" sz="2800" dirty="0"/>
              <a:t>Food – 3 weeks</a:t>
            </a:r>
          </a:p>
          <a:p>
            <a:pPr marL="0" indent="0">
              <a:buNone/>
            </a:pPr>
            <a:r>
              <a:rPr lang="en-US" sz="2800" dirty="0"/>
              <a:t>Sleep</a:t>
            </a:r>
          </a:p>
          <a:p>
            <a:pPr marL="0" indent="0">
              <a:buNone/>
            </a:pPr>
            <a:r>
              <a:rPr lang="en-US" sz="2800" dirty="0"/>
              <a:t>Using the toilet. Hygiene.</a:t>
            </a:r>
          </a:p>
          <a:p>
            <a:pPr marL="0" indent="0">
              <a:buNone/>
            </a:pPr>
            <a:r>
              <a:rPr lang="en-US" sz="2800" dirty="0"/>
              <a:t>Warmth</a:t>
            </a:r>
          </a:p>
          <a:p>
            <a:pPr marL="0" indent="0">
              <a:buNone/>
            </a:pPr>
            <a:r>
              <a:rPr lang="en-US" sz="2800" dirty="0"/>
              <a:t> “How long will it take for you to stop paying attention if I just keep on talking”?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6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needs - third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Love and Belonging</a:t>
            </a:r>
          </a:p>
          <a:p>
            <a:pPr marL="0" indent="0">
              <a:buNone/>
            </a:pPr>
            <a:r>
              <a:rPr lang="en-US" dirty="0"/>
              <a:t>Love</a:t>
            </a:r>
          </a:p>
          <a:p>
            <a:pPr marL="0" indent="0">
              <a:buNone/>
            </a:pPr>
            <a:r>
              <a:rPr lang="en-US" dirty="0"/>
              <a:t>Be loved</a:t>
            </a:r>
          </a:p>
          <a:p>
            <a:pPr marL="0" indent="0">
              <a:buNone/>
            </a:pPr>
            <a:r>
              <a:rPr lang="en-US" dirty="0"/>
              <a:t>Calm </a:t>
            </a:r>
          </a:p>
          <a:p>
            <a:pPr marL="0" indent="0">
              <a:buNone/>
            </a:pPr>
            <a:r>
              <a:rPr lang="en-US" dirty="0"/>
              <a:t>Reassured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9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needs - fourth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9200" dirty="0"/>
              <a:t>Self esteem</a:t>
            </a:r>
          </a:p>
          <a:p>
            <a:pPr marL="0" indent="0">
              <a:buNone/>
            </a:pPr>
            <a:r>
              <a:rPr lang="en-US" sz="9600" dirty="0"/>
              <a:t>Valued and appreciated				</a:t>
            </a:r>
          </a:p>
          <a:p>
            <a:pPr marL="0" indent="0">
              <a:buNone/>
            </a:pPr>
            <a:r>
              <a:rPr lang="en-US" sz="9600" dirty="0"/>
              <a:t>Integrity, a sense of self-worth</a:t>
            </a:r>
          </a:p>
          <a:p>
            <a:pPr marL="0" indent="0">
              <a:buNone/>
            </a:pPr>
            <a:r>
              <a:rPr lang="en-US" sz="9600" dirty="0"/>
              <a:t>Sense of inclusion – part of the pack</a:t>
            </a:r>
          </a:p>
          <a:p>
            <a:pPr marL="0" indent="0">
              <a:buNone/>
            </a:pPr>
            <a:r>
              <a:rPr lang="en-US" sz="9600" dirty="0"/>
              <a:t>Able to contribute</a:t>
            </a:r>
          </a:p>
          <a:p>
            <a:pPr marL="0" indent="0">
              <a:buNone/>
            </a:pPr>
            <a:r>
              <a:rPr lang="en-US" sz="9600" dirty="0"/>
              <a:t>Confidence</a:t>
            </a:r>
          </a:p>
          <a:p>
            <a:pPr marL="0" indent="0">
              <a:buNone/>
            </a:pPr>
            <a:r>
              <a:rPr lang="en-US" sz="9600" dirty="0"/>
              <a:t>Recognition</a:t>
            </a:r>
          </a:p>
          <a:p>
            <a:pPr marL="0" indent="0">
              <a:buNone/>
            </a:pPr>
            <a:r>
              <a:rPr lang="en-US" sz="9600" dirty="0"/>
              <a:t>Power. Control over our own lives and everything around us</a:t>
            </a:r>
          </a:p>
          <a:p>
            <a:pPr marL="0" indent="0">
              <a:buNone/>
            </a:pPr>
            <a:endParaRPr lang="en-US" sz="8600" dirty="0"/>
          </a:p>
          <a:p>
            <a:pPr marL="0" indent="0">
              <a:buNone/>
            </a:pPr>
            <a:r>
              <a:rPr lang="en-US" sz="8600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2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needs – fifth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Self Actualization. Quality of life.</a:t>
            </a:r>
          </a:p>
          <a:p>
            <a:pPr marL="0" indent="0">
              <a:buNone/>
            </a:pPr>
            <a:r>
              <a:rPr lang="en-US" dirty="0"/>
              <a:t>Engaged socially</a:t>
            </a:r>
          </a:p>
          <a:p>
            <a:pPr marL="0" indent="0">
              <a:buNone/>
            </a:pPr>
            <a:r>
              <a:rPr lang="en-US" dirty="0"/>
              <a:t>Learn new things</a:t>
            </a:r>
          </a:p>
          <a:p>
            <a:pPr marL="0" indent="0">
              <a:buNone/>
            </a:pPr>
            <a:r>
              <a:rPr lang="en-US" dirty="0"/>
              <a:t>What we truly enjoy. Leisure time. Hobbies.</a:t>
            </a:r>
          </a:p>
          <a:p>
            <a:pPr marL="0" indent="0">
              <a:buNone/>
            </a:pPr>
            <a:r>
              <a:rPr lang="en-US" dirty="0"/>
              <a:t>Creativity….Art, music, literature</a:t>
            </a:r>
          </a:p>
          <a:p>
            <a:pPr marL="0" indent="0">
              <a:buNone/>
            </a:pPr>
            <a:r>
              <a:rPr lang="en-US" dirty="0"/>
              <a:t>Nature</a:t>
            </a:r>
          </a:p>
          <a:p>
            <a:pPr marL="0" indent="0">
              <a:buNone/>
            </a:pPr>
            <a:r>
              <a:rPr lang="en-US" dirty="0"/>
              <a:t>Spiritual beliefs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4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A picture containing sitting, covered, snow, field&#10;&#10;Description automatically generated">
            <a:extLst>
              <a:ext uri="{FF2B5EF4-FFF2-40B4-BE49-F238E27FC236}">
                <a16:creationId xmlns:a16="http://schemas.microsoft.com/office/drawing/2014/main" id="{C8141E13-BD11-423A-9648-9CAE806BC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80088"/>
            <a:ext cx="10101263" cy="65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0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27662" y="-381000"/>
            <a:ext cx="9143998" cy="1020762"/>
          </a:xfrm>
        </p:spPr>
        <p:txBody>
          <a:bodyPr/>
          <a:lstStyle/>
          <a:p>
            <a:r>
              <a:rPr lang="en-US" dirty="0"/>
              <a:t>Three stages of any type of dementia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6CB261D-D2E6-4236-AF0D-DF444122D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96" y="685800"/>
            <a:ext cx="11030431" cy="593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7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B02B8AD-F72E-4F8F-9B84-450F685F3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" y="304800"/>
            <a:ext cx="10253662" cy="6272419"/>
          </a:xfrm>
          <a:prstGeom prst="rect">
            <a:avLst/>
          </a:prstGeom>
        </p:spPr>
      </p:pic>
      <p:sp>
        <p:nvSpPr>
          <p:cNvPr id="7" name="Title 12">
            <a:extLst>
              <a:ext uri="{FF2B5EF4-FFF2-40B4-BE49-F238E27FC236}">
                <a16:creationId xmlns:a16="http://schemas.microsoft.com/office/drawing/2014/main" id="{6FA12C84-5E2C-4479-9F26-0106E93C83D3}"/>
              </a:ext>
            </a:extLst>
          </p:cNvPr>
          <p:cNvSpPr txBox="1">
            <a:spLocks/>
          </p:cNvSpPr>
          <p:nvPr/>
        </p:nvSpPr>
        <p:spPr>
          <a:xfrm>
            <a:off x="3960812" y="3505200"/>
            <a:ext cx="2286000" cy="8532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highlight>
                  <a:srgbClr val="FF0000"/>
                </a:highlight>
              </a:rPr>
              <a:t>“BLISS”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442E12-B6A0-4A4D-8145-1B55D6FC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6B50250-B3F8-4278-AFA9-484A6FCFE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690562"/>
            <a:ext cx="11249025" cy="5476875"/>
          </a:xfrm>
          <a:prstGeom prst="rect">
            <a:avLst/>
          </a:prstGeom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1DD8A40C-D4ED-41E9-BE01-E2E49A9F07C3}"/>
              </a:ext>
            </a:extLst>
          </p:cNvPr>
          <p:cNvSpPr txBox="1">
            <a:spLocks/>
          </p:cNvSpPr>
          <p:nvPr/>
        </p:nvSpPr>
        <p:spPr>
          <a:xfrm>
            <a:off x="3808412" y="4191000"/>
            <a:ext cx="27432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>
                <a:highlight>
                  <a:srgbClr val="FF0000"/>
                </a:highlight>
              </a:rPr>
              <a:t>“BLISS”</a:t>
            </a:r>
            <a:endParaRPr lang="en-US" sz="4400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8600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stimulated—too much stimulus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Agitated</a:t>
            </a:r>
          </a:p>
          <a:p>
            <a:pPr marL="0" indent="0">
              <a:buNone/>
            </a:pPr>
            <a:r>
              <a:rPr lang="en-US" dirty="0"/>
              <a:t>Restless</a:t>
            </a:r>
          </a:p>
          <a:p>
            <a:pPr marL="0" indent="0">
              <a:buNone/>
            </a:pPr>
            <a:r>
              <a:rPr lang="en-US" dirty="0"/>
              <a:t>Argumentative</a:t>
            </a:r>
          </a:p>
          <a:p>
            <a:pPr marL="0" indent="0">
              <a:buNone/>
            </a:pPr>
            <a:r>
              <a:rPr lang="en-US" dirty="0"/>
              <a:t>Angry</a:t>
            </a:r>
          </a:p>
          <a:p>
            <a:pPr marL="0" indent="0">
              <a:buNone/>
            </a:pPr>
            <a:r>
              <a:rPr lang="en-US" dirty="0"/>
              <a:t>Yelling</a:t>
            </a:r>
          </a:p>
          <a:p>
            <a:pPr marL="0" indent="0">
              <a:buNone/>
            </a:pPr>
            <a:r>
              <a:rPr lang="en-US" dirty="0"/>
              <a:t>Lashing out</a:t>
            </a:r>
          </a:p>
          <a:p>
            <a:pPr marL="0" indent="0">
              <a:buNone/>
            </a:pPr>
            <a:r>
              <a:rPr lang="en-US" dirty="0"/>
              <a:t>		Verbally</a:t>
            </a:r>
          </a:p>
          <a:p>
            <a:pPr marL="0" indent="0">
              <a:buNone/>
            </a:pPr>
            <a:r>
              <a:rPr lang="en-US" dirty="0"/>
              <a:t>		Physically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3212" y="1905000"/>
            <a:ext cx="11506200" cy="4267200"/>
          </a:xfrm>
        </p:spPr>
        <p:txBody>
          <a:bodyPr>
            <a:normAutofit/>
          </a:bodyPr>
          <a:lstStyle/>
          <a:p>
            <a:r>
              <a:rPr lang="en-US" sz="3600" dirty="0"/>
              <a:t>David Davis</a:t>
            </a:r>
          </a:p>
          <a:p>
            <a:r>
              <a:rPr lang="en-US" sz="3600" dirty="0"/>
              <a:t>Founder / Executive Director of  The Memory Care Alliance.</a:t>
            </a:r>
          </a:p>
        </p:txBody>
      </p:sp>
    </p:spTree>
    <p:extLst>
      <p:ext uri="{BB962C8B-B14F-4D97-AF65-F5344CB8AC3E}">
        <p14:creationId xmlns:p14="http://schemas.microsoft.com/office/powerpoint/2010/main" val="10905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A66F35-8252-40F2-B22A-CB3E58D48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7" y="742950"/>
            <a:ext cx="10953750" cy="5372100"/>
          </a:xfrm>
          <a:prstGeom prst="rect">
            <a:avLst/>
          </a:prstGeom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FE4BD3DF-4A74-4C5B-B0D3-6C7E98B10A38}"/>
              </a:ext>
            </a:extLst>
          </p:cNvPr>
          <p:cNvSpPr txBox="1">
            <a:spLocks/>
          </p:cNvSpPr>
          <p:nvPr/>
        </p:nvSpPr>
        <p:spPr>
          <a:xfrm>
            <a:off x="3275012" y="4191000"/>
            <a:ext cx="24384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highlight>
                  <a:srgbClr val="FF0000"/>
                </a:highlight>
              </a:rPr>
              <a:t>“BLISS”</a:t>
            </a:r>
          </a:p>
        </p:txBody>
      </p:sp>
    </p:spTree>
    <p:extLst>
      <p:ext uri="{BB962C8B-B14F-4D97-AF65-F5344CB8AC3E}">
        <p14:creationId xmlns:p14="http://schemas.microsoft.com/office/powerpoint/2010/main" val="10114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9AC82DC-8519-4E80-944A-CD7700881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8" y="305504"/>
            <a:ext cx="10796588" cy="6152700"/>
          </a:xfrm>
          <a:prstGeom prst="rect">
            <a:avLst/>
          </a:prstGeom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BE9602B7-8865-42F3-B7A9-DC8E18BCAC74}"/>
              </a:ext>
            </a:extLst>
          </p:cNvPr>
          <p:cNvSpPr txBox="1">
            <a:spLocks/>
          </p:cNvSpPr>
          <p:nvPr/>
        </p:nvSpPr>
        <p:spPr>
          <a:xfrm>
            <a:off x="3656012" y="2743200"/>
            <a:ext cx="24384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highlight>
                  <a:srgbClr val="FF0000"/>
                </a:highlight>
              </a:rPr>
              <a:t>“BLISS”</a:t>
            </a:r>
          </a:p>
        </p:txBody>
      </p:sp>
    </p:spTree>
    <p:extLst>
      <p:ext uri="{BB962C8B-B14F-4D97-AF65-F5344CB8AC3E}">
        <p14:creationId xmlns:p14="http://schemas.microsoft.com/office/powerpoint/2010/main" val="4534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stimulated—not enough stimulus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“Cabin Fever”</a:t>
            </a:r>
          </a:p>
          <a:p>
            <a:pPr marL="0" indent="0">
              <a:buNone/>
            </a:pPr>
            <a:r>
              <a:rPr lang="en-US" dirty="0"/>
              <a:t>Bored</a:t>
            </a:r>
          </a:p>
          <a:p>
            <a:pPr marL="0" indent="0">
              <a:buNone/>
            </a:pPr>
            <a:r>
              <a:rPr lang="en-US" dirty="0"/>
              <a:t>Restless</a:t>
            </a:r>
          </a:p>
          <a:p>
            <a:pPr marL="0" indent="0">
              <a:buNone/>
            </a:pPr>
            <a:r>
              <a:rPr lang="en-US" dirty="0"/>
              <a:t>Poor Judgement</a:t>
            </a:r>
          </a:p>
          <a:p>
            <a:pPr marL="0" indent="0">
              <a:buNone/>
            </a:pPr>
            <a:r>
              <a:rPr lang="en-US" dirty="0"/>
              <a:t>Anxious</a:t>
            </a:r>
          </a:p>
          <a:p>
            <a:pPr marL="0" indent="0">
              <a:buNone/>
            </a:pPr>
            <a:r>
              <a:rPr lang="en-US" dirty="0"/>
              <a:t>Wandering</a:t>
            </a:r>
          </a:p>
          <a:p>
            <a:pPr marL="0" indent="0">
              <a:buNone/>
            </a:pPr>
            <a:r>
              <a:rPr lang="en-US" dirty="0"/>
              <a:t>Futility / Give up</a:t>
            </a:r>
          </a:p>
          <a:p>
            <a:pPr marL="0" indent="0">
              <a:buNone/>
            </a:pPr>
            <a:r>
              <a:rPr lang="en-US" dirty="0"/>
              <a:t>Eventually depression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8072541-DD66-4B17-B7C7-03B27F769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0" y="281390"/>
            <a:ext cx="11091863" cy="6184987"/>
          </a:xfrm>
          <a:prstGeom prst="rect">
            <a:avLst/>
          </a:prstGeom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69C22E0E-A462-41CE-8049-32ECE7A03747}"/>
              </a:ext>
            </a:extLst>
          </p:cNvPr>
          <p:cNvSpPr txBox="1">
            <a:spLocks/>
          </p:cNvSpPr>
          <p:nvPr/>
        </p:nvSpPr>
        <p:spPr>
          <a:xfrm>
            <a:off x="3579812" y="2209800"/>
            <a:ext cx="24384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highlight>
                  <a:srgbClr val="FF0000"/>
                </a:highlight>
              </a:rPr>
              <a:t>“BLISS”</a:t>
            </a:r>
          </a:p>
        </p:txBody>
      </p:sp>
    </p:spTree>
    <p:extLst>
      <p:ext uri="{BB962C8B-B14F-4D97-AF65-F5344CB8AC3E}">
        <p14:creationId xmlns:p14="http://schemas.microsoft.com/office/powerpoint/2010/main" val="228179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0812" y="94252"/>
            <a:ext cx="7315198" cy="609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For those living with dementia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FA79F3B-6449-4DAB-BCAB-A79058770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681127"/>
            <a:ext cx="7772399" cy="5932362"/>
          </a:xfrm>
          <a:prstGeom prst="rect">
            <a:avLst/>
          </a:prstGeom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4B2D7DBD-5C3F-4A78-9C0E-299BD98793F4}"/>
              </a:ext>
            </a:extLst>
          </p:cNvPr>
          <p:cNvSpPr txBox="1">
            <a:spLocks/>
          </p:cNvSpPr>
          <p:nvPr/>
        </p:nvSpPr>
        <p:spPr>
          <a:xfrm>
            <a:off x="4875212" y="3228208"/>
            <a:ext cx="24384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highlight>
                  <a:srgbClr val="FF0000"/>
                </a:highlight>
              </a:rPr>
              <a:t>“BLISS”</a:t>
            </a:r>
          </a:p>
        </p:txBody>
      </p:sp>
    </p:spTree>
    <p:extLst>
      <p:ext uri="{BB962C8B-B14F-4D97-AF65-F5344CB8AC3E}">
        <p14:creationId xmlns:p14="http://schemas.microsoft.com/office/powerpoint/2010/main" val="24431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0812" y="94252"/>
            <a:ext cx="10058400" cy="6677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For caregivers of someone </a:t>
            </a:r>
            <a:r>
              <a:rPr lang="en-US">
                <a:solidFill>
                  <a:srgbClr val="C00000"/>
                </a:solidFill>
              </a:rPr>
              <a:t>with dementia.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FA79F3B-6449-4DAB-BCAB-A79058770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681127"/>
            <a:ext cx="7772399" cy="5932362"/>
          </a:xfrm>
          <a:prstGeom prst="rect">
            <a:avLst/>
          </a:prstGeom>
        </p:spPr>
      </p:pic>
      <p:sp>
        <p:nvSpPr>
          <p:cNvPr id="5" name="Title 12">
            <a:extLst>
              <a:ext uri="{FF2B5EF4-FFF2-40B4-BE49-F238E27FC236}">
                <a16:creationId xmlns:a16="http://schemas.microsoft.com/office/drawing/2014/main" id="{F0EECD2E-48B9-4062-A2EC-ACFA2E1D3359}"/>
              </a:ext>
            </a:extLst>
          </p:cNvPr>
          <p:cNvSpPr txBox="1">
            <a:spLocks/>
          </p:cNvSpPr>
          <p:nvPr/>
        </p:nvSpPr>
        <p:spPr>
          <a:xfrm>
            <a:off x="4875212" y="3228208"/>
            <a:ext cx="24384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highlight>
                  <a:srgbClr val="FF0000"/>
                </a:highlight>
              </a:rPr>
              <a:t>“BLISS”</a:t>
            </a:r>
          </a:p>
        </p:txBody>
      </p:sp>
    </p:spTree>
    <p:extLst>
      <p:ext uri="{BB962C8B-B14F-4D97-AF65-F5344CB8AC3E}">
        <p14:creationId xmlns:p14="http://schemas.microsoft.com/office/powerpoint/2010/main" val="378972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needs as human beings are the same….whether a person has dementia or not.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676400"/>
            <a:ext cx="9143998" cy="4906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How many of you…..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8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needs as human beings are the same….whether a person has dementia or not.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676400"/>
            <a:ext cx="9143998" cy="4906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i="1" dirty="0">
                <a:solidFill>
                  <a:srgbClr val="C00000"/>
                </a:solidFill>
              </a:rPr>
              <a:t>…like to be rushed?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2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needs as human beings are the same….whether a person has dementia or not.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676400"/>
            <a:ext cx="9143998" cy="4906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i="1" dirty="0">
                <a:solidFill>
                  <a:srgbClr val="C00000"/>
                </a:solidFill>
              </a:rPr>
              <a:t>…be put on the spot?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0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needs as human beings are the same….whether a person has dementia or not.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676400"/>
            <a:ext cx="9143998" cy="4906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i="1" dirty="0">
                <a:solidFill>
                  <a:srgbClr val="C00000"/>
                </a:solidFill>
              </a:rPr>
              <a:t>…told you are wrong?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0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en-US" sz="4800" dirty="0"/>
              <a:t>The Memory Care Alliance</a:t>
            </a:r>
          </a:p>
        </p:txBody>
      </p:sp>
      <p:pic>
        <p:nvPicPr>
          <p:cNvPr id="5" name="Picture 4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2D1618AA-941E-47FE-9FB1-39DE576E7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1905000"/>
            <a:ext cx="4267200" cy="42672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are comprised of:</a:t>
            </a:r>
          </a:p>
          <a:p>
            <a:pPr marL="0" indent="0">
              <a:buNone/>
            </a:pPr>
            <a:r>
              <a:rPr lang="en-US" dirty="0"/>
              <a:t>Current caregivers.</a:t>
            </a:r>
          </a:p>
          <a:p>
            <a:pPr marL="0" indent="0">
              <a:buNone/>
            </a:pPr>
            <a:r>
              <a:rPr lang="en-US" dirty="0"/>
              <a:t>People living with Alzheimer’s or another dementia-related illness.</a:t>
            </a:r>
          </a:p>
          <a:p>
            <a:pPr marL="0" indent="0">
              <a:buNone/>
            </a:pPr>
            <a:r>
              <a:rPr lang="en-US" dirty="0"/>
              <a:t> Past caregivers.</a:t>
            </a:r>
          </a:p>
          <a:p>
            <a:pPr marL="0" indent="0">
              <a:buNone/>
            </a:pPr>
            <a:r>
              <a:rPr lang="en-US" dirty="0"/>
              <a:t>Other related non-profits, businesses and professionals.</a:t>
            </a:r>
          </a:p>
          <a:p>
            <a:pPr marL="0" indent="0">
              <a:buNone/>
            </a:pPr>
            <a:r>
              <a:rPr lang="en-US" dirty="0"/>
              <a:t>Aging Long Term Services Department, State of New Mexico</a:t>
            </a:r>
          </a:p>
        </p:txBody>
      </p:sp>
    </p:spTree>
    <p:extLst>
      <p:ext uri="{BB962C8B-B14F-4D97-AF65-F5344CB8AC3E}">
        <p14:creationId xmlns:p14="http://schemas.microsoft.com/office/powerpoint/2010/main" val="269613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needs as human beings are the same….whether a person has dementia or not.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676400"/>
            <a:ext cx="9143998" cy="4906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i="1" dirty="0">
                <a:solidFill>
                  <a:srgbClr val="C00000"/>
                </a:solidFill>
              </a:rPr>
              <a:t>…yelled at?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5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needs as human beings are the same….whether a person has dementia or not.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676400"/>
            <a:ext cx="9143998" cy="4906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i="1" dirty="0">
                <a:solidFill>
                  <a:srgbClr val="C00000"/>
                </a:solidFill>
              </a:rPr>
              <a:t>…argued with?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92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needs as human beings are the same….whether a person has dementia or not.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676400"/>
            <a:ext cx="9753598" cy="4906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i="1" dirty="0">
                <a:solidFill>
                  <a:srgbClr val="C00000"/>
                </a:solidFill>
              </a:rPr>
              <a:t>…embarrassed or humiliated?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needs as human beings are the same….whether a person has dementia or not.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676400"/>
            <a:ext cx="9143998" cy="4906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i="1" dirty="0">
                <a:solidFill>
                  <a:srgbClr val="C00000"/>
                </a:solidFill>
              </a:rPr>
              <a:t>…told what to do?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1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needs as human beings are the same….whether a person has dementia or not.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676400"/>
            <a:ext cx="9143998" cy="4906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i="1" dirty="0">
                <a:solidFill>
                  <a:srgbClr val="C00000"/>
                </a:solidFill>
              </a:rPr>
              <a:t>…be afraid?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needs as human beings are the same….whether a person has dementia or not.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676400"/>
            <a:ext cx="9143998" cy="4906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i="1" dirty="0">
                <a:solidFill>
                  <a:srgbClr val="C00000"/>
                </a:solidFill>
              </a:rPr>
              <a:t>…feel useless?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3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needs as human beings are the same….whether a person has dementia or not.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676400"/>
            <a:ext cx="9143998" cy="4906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i="1" dirty="0">
                <a:solidFill>
                  <a:srgbClr val="C00000"/>
                </a:solidFill>
              </a:rPr>
              <a:t>…feel isolated and alone?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6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you get to a point you no longer know what to do, ask yourself one question:</a:t>
            </a:r>
          </a:p>
          <a:p>
            <a:pPr marL="0" indent="0">
              <a:buNone/>
            </a:pPr>
            <a:r>
              <a:rPr lang="en-US" dirty="0"/>
              <a:t>If you were the one who was living with this disease….</a:t>
            </a:r>
          </a:p>
          <a:p>
            <a:pPr marL="0" indent="0">
              <a:buNone/>
            </a:pPr>
            <a:r>
              <a:rPr lang="en-US" sz="4800" b="1" i="1" dirty="0">
                <a:solidFill>
                  <a:srgbClr val="C00000"/>
                </a:solidFill>
              </a:rPr>
              <a:t>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3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i="1" dirty="0">
                <a:solidFill>
                  <a:srgbClr val="C00000"/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en-US" sz="4800" b="1" i="1" dirty="0"/>
              <a:t>             …”what would you want”?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2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2D1618AA-941E-47FE-9FB1-39DE576E7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2" y="2133600"/>
            <a:ext cx="2286002" cy="2286002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1C9D7BC-D712-A262-2712-B930BCBAD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45194E-5175-1B65-A774-532243E983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2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This material is  from our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accent1"/>
                </a:solidFill>
              </a:rPr>
              <a:t>PREPARE TO CARE </a:t>
            </a:r>
            <a:r>
              <a:rPr lang="en-US" sz="4400" dirty="0"/>
              <a:t>course.</a:t>
            </a:r>
          </a:p>
          <a:p>
            <a:pPr marL="0" indent="0">
              <a:buNone/>
            </a:pPr>
            <a:r>
              <a:rPr lang="en-US" sz="4400" dirty="0"/>
              <a:t>Eight-hour comprehensive caregiving program designed for both family and professional caregivers.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6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a good caregiver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It takes many different skills to be successful.</a:t>
            </a:r>
          </a:p>
          <a:p>
            <a:pPr marL="0" indent="0">
              <a:buNone/>
            </a:pPr>
            <a:r>
              <a:rPr lang="en-US" sz="3200" dirty="0"/>
              <a:t>Not every caregiver can be good at every skill.</a:t>
            </a:r>
          </a:p>
          <a:p>
            <a:pPr marL="0" indent="0">
              <a:buNone/>
            </a:pPr>
            <a:r>
              <a:rPr lang="en-US" sz="3200" dirty="0"/>
              <a:t>Let’s talk about some skills that a person is going to need to be a good caregiver.</a:t>
            </a:r>
          </a:p>
        </p:txBody>
      </p:sp>
    </p:spTree>
    <p:extLst>
      <p:ext uri="{BB962C8B-B14F-4D97-AF65-F5344CB8AC3E}">
        <p14:creationId xmlns:p14="http://schemas.microsoft.com/office/powerpoint/2010/main" val="26000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a good caregiver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>
                <a:solidFill>
                  <a:schemeClr val="accent1">
                    <a:lumMod val="75000"/>
                  </a:schemeClr>
                </a:solidFill>
              </a:rPr>
              <a:t>Creative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700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a good caregiver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>
                <a:solidFill>
                  <a:schemeClr val="accent1">
                    <a:lumMod val="75000"/>
                  </a:schemeClr>
                </a:solidFill>
              </a:rPr>
              <a:t>Patient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300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a good caregiver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>
                <a:solidFill>
                  <a:schemeClr val="accent1">
                    <a:lumMod val="75000"/>
                  </a:schemeClr>
                </a:solidFill>
              </a:rPr>
              <a:t>Positive Thinker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481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a good caregiver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>
                <a:solidFill>
                  <a:schemeClr val="accent1">
                    <a:lumMod val="75000"/>
                  </a:schemeClr>
                </a:solidFill>
              </a:rPr>
              <a:t>Good Planner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05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a good caregiver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>
                <a:solidFill>
                  <a:schemeClr val="accent1">
                    <a:lumMod val="75000"/>
                  </a:schemeClr>
                </a:solidFill>
              </a:rPr>
              <a:t>Tough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69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a good caregiver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>
                <a:solidFill>
                  <a:schemeClr val="accent1">
                    <a:lumMod val="75000"/>
                  </a:schemeClr>
                </a:solidFill>
              </a:rPr>
              <a:t>Compassionate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727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a good caregiver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>
                <a:solidFill>
                  <a:schemeClr val="accent1">
                    <a:lumMod val="75000"/>
                  </a:schemeClr>
                </a:solidFill>
              </a:rPr>
              <a:t>Reassuring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17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a good caregiver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>
                <a:solidFill>
                  <a:schemeClr val="accent1">
                    <a:lumMod val="75000"/>
                  </a:schemeClr>
                </a:solidFill>
              </a:rPr>
              <a:t>Problem solver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567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a good caregiver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>
                <a:solidFill>
                  <a:schemeClr val="accent1">
                    <a:lumMod val="75000"/>
                  </a:schemeClr>
                </a:solidFill>
              </a:rPr>
              <a:t>Good detective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908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Art of Caregiving”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Educate ourselves – with knowledge comes the ability to succeed.</a:t>
            </a:r>
          </a:p>
          <a:p>
            <a:r>
              <a:rPr lang="en-US" dirty="0"/>
              <a:t>Compassionate Understanding – gaining empathy.</a:t>
            </a:r>
          </a:p>
          <a:p>
            <a:r>
              <a:rPr lang="en-US" dirty="0"/>
              <a:t>Empowerment – find the strength and courage.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“LEARN TO THINK LIKE A CAREGIVER”</a:t>
            </a:r>
          </a:p>
        </p:txBody>
      </p:sp>
    </p:spTree>
    <p:extLst>
      <p:ext uri="{BB962C8B-B14F-4D97-AF65-F5344CB8AC3E}">
        <p14:creationId xmlns:p14="http://schemas.microsoft.com/office/powerpoint/2010/main" val="32108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a good caregiver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>
                <a:solidFill>
                  <a:schemeClr val="accent1">
                    <a:lumMod val="75000"/>
                  </a:schemeClr>
                </a:solidFill>
              </a:rPr>
              <a:t>Fast thinker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a good caregiver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>
                <a:solidFill>
                  <a:schemeClr val="accent1">
                    <a:lumMod val="75000"/>
                  </a:schemeClr>
                </a:solidFill>
              </a:rPr>
              <a:t>Willing to ask for help. Willing to accept help.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494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a good caregiver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>
                <a:solidFill>
                  <a:schemeClr val="accent1">
                    <a:lumMod val="75000"/>
                  </a:schemeClr>
                </a:solidFill>
              </a:rPr>
              <a:t>Maintain self care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450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a good caregiver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>
                <a:solidFill>
                  <a:schemeClr val="accent1">
                    <a:lumMod val="75000"/>
                  </a:schemeClr>
                </a:solidFill>
              </a:rPr>
              <a:t>Forgiving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723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a good caregiver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>
                <a:solidFill>
                  <a:schemeClr val="accent1">
                    <a:lumMod val="75000"/>
                  </a:schemeClr>
                </a:solidFill>
              </a:rPr>
              <a:t>Sense of humor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26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a good caregiver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>
                <a:solidFill>
                  <a:schemeClr val="accent1">
                    <a:lumMod val="75000"/>
                  </a:schemeClr>
                </a:solidFill>
              </a:rPr>
              <a:t>Empowered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545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2D1618AA-941E-47FE-9FB1-39DE576E7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2" y="2133600"/>
            <a:ext cx="2286002" cy="2286002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1C9D7BC-D712-A262-2712-B930BCBAD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45194E-5175-1B65-A774-532243E983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5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i="1" dirty="0">
                <a:solidFill>
                  <a:srgbClr val="C00000"/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en-US" sz="4800" b="1" i="1" dirty="0"/>
              <a:t>What’s the greatest resource caregivers have?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i="1" dirty="0">
                <a:solidFill>
                  <a:srgbClr val="C00000"/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en-US" sz="4800" b="1" i="1" dirty="0"/>
              <a:t>The greatest resource caregivers have is</a:t>
            </a:r>
          </a:p>
          <a:p>
            <a:pPr marL="0" indent="0">
              <a:buNone/>
            </a:pPr>
            <a:r>
              <a:rPr lang="en-US" sz="4800" b="1" i="1" dirty="0"/>
              <a:t>				Each other.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i="1" dirty="0">
                <a:solidFill>
                  <a:srgbClr val="C00000"/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en-US" sz="4800" b="1" i="1" dirty="0"/>
              <a:t>I’m here to ask for your help.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7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Types of Caregivers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dirty="0"/>
              <a:t>Family caregiver – at home</a:t>
            </a:r>
          </a:p>
          <a:p>
            <a:pPr marL="0" indent="0">
              <a:buNone/>
            </a:pPr>
            <a:r>
              <a:rPr lang="en-US" sz="3200" dirty="0"/>
              <a:t>Family caregiver – residential or memory care facility</a:t>
            </a:r>
          </a:p>
          <a:p>
            <a:pPr marL="0" indent="0">
              <a:buNone/>
            </a:pPr>
            <a:r>
              <a:rPr lang="en-US" sz="3200" dirty="0"/>
              <a:t>Long distance caregiver</a:t>
            </a:r>
          </a:p>
          <a:p>
            <a:pPr marL="0" indent="0">
              <a:buNone/>
            </a:pPr>
            <a:r>
              <a:rPr lang="en-US" sz="3200" dirty="0"/>
              <a:t>Sandwich caregiver</a:t>
            </a:r>
          </a:p>
          <a:p>
            <a:pPr marL="0" indent="0">
              <a:buNone/>
            </a:pPr>
            <a:r>
              <a:rPr lang="en-US" sz="3200" dirty="0"/>
              <a:t>Cross-generational caregiver</a:t>
            </a:r>
          </a:p>
          <a:p>
            <a:pPr marL="0" indent="0">
              <a:buNone/>
            </a:pPr>
            <a:r>
              <a:rPr lang="en-US" sz="3200" dirty="0"/>
              <a:t>Reluctant caregiver</a:t>
            </a:r>
          </a:p>
          <a:p>
            <a:pPr marL="0" indent="0">
              <a:buNone/>
            </a:pPr>
            <a:r>
              <a:rPr lang="en-US" sz="3200" dirty="0"/>
              <a:t>Resentful caregiver</a:t>
            </a:r>
          </a:p>
          <a:p>
            <a:pPr marL="0" indent="0">
              <a:buNone/>
            </a:pPr>
            <a:r>
              <a:rPr lang="en-US" sz="3200" dirty="0"/>
              <a:t>Professional caregiver</a:t>
            </a:r>
          </a:p>
          <a:p>
            <a:pPr marL="0" indent="0">
              <a:buNone/>
            </a:pPr>
            <a:r>
              <a:rPr lang="en-US" sz="3200" dirty="0"/>
              <a:t>Volunteer caregiver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283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Current Chapters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b="1" i="1" dirty="0"/>
              <a:t>Santa Fe </a:t>
            </a:r>
          </a:p>
          <a:p>
            <a:pPr marL="0" indent="0">
              <a:buNone/>
            </a:pPr>
            <a:r>
              <a:rPr lang="en-US" sz="4800" b="1" i="1" dirty="0"/>
              <a:t>     Santa Fe – men’s chapter</a:t>
            </a:r>
          </a:p>
          <a:p>
            <a:pPr marL="0" indent="0">
              <a:buNone/>
            </a:pPr>
            <a:r>
              <a:rPr lang="en-US" sz="4800" b="1" i="1" dirty="0"/>
              <a:t>    Santa Fe – Spanish chapter</a:t>
            </a:r>
          </a:p>
          <a:p>
            <a:pPr marL="0" indent="0">
              <a:buNone/>
            </a:pPr>
            <a:r>
              <a:rPr lang="en-US" sz="4800" b="1" i="1" dirty="0"/>
              <a:t>Los Alamos </a:t>
            </a:r>
          </a:p>
          <a:p>
            <a:pPr marL="0" indent="0">
              <a:buNone/>
            </a:pPr>
            <a:r>
              <a:rPr lang="en-US" sz="4800" b="1" i="1" dirty="0"/>
              <a:t>Zuni Pueblo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“Communities of Care”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10058398" cy="4267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/>
              <a:t>1. On-going weekly caregiver meetings</a:t>
            </a:r>
          </a:p>
          <a:p>
            <a:pPr marL="0" indent="0">
              <a:buNone/>
            </a:pPr>
            <a:r>
              <a:rPr lang="en-US" sz="4800" b="1" i="1" dirty="0"/>
              <a:t>2. Monthly Memory Cafe</a:t>
            </a:r>
          </a:p>
          <a:p>
            <a:pPr marL="0" indent="0">
              <a:buNone/>
            </a:pPr>
            <a:r>
              <a:rPr lang="en-US" sz="4800" b="1" i="1" dirty="0"/>
              <a:t>3. Monthly Out and About</a:t>
            </a:r>
          </a:p>
          <a:p>
            <a:pPr marL="0" indent="0">
              <a:buNone/>
            </a:pPr>
            <a:r>
              <a:rPr lang="en-US" sz="4800" b="1" i="1" dirty="0"/>
              <a:t>4. Prepare to Care training</a:t>
            </a:r>
          </a:p>
          <a:p>
            <a:pPr marL="0" indent="0">
              <a:buNone/>
            </a:pPr>
            <a:r>
              <a:rPr lang="en-US" sz="4800" b="1" i="1" dirty="0"/>
              <a:t>5. Dementia Friends New Mexico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905000"/>
            <a:ext cx="9829798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accent1"/>
                </a:solidFill>
              </a:rPr>
              <a:t>thememorycarealliance.org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accent1"/>
                </a:solidFill>
              </a:rPr>
              <a:t>David Davis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accent1"/>
                </a:solidFill>
                <a:hlinkClick r:id="rId2"/>
              </a:rPr>
              <a:t>director@thememorycarealliance.org</a:t>
            </a:r>
            <a:endParaRPr lang="en-US" sz="4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accent1"/>
                </a:solidFill>
              </a:rPr>
              <a:t>505-310-9752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Question?</a:t>
            </a:r>
            <a:br>
              <a:rPr lang="en-US" dirty="0"/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/>
              <a:t>What is it that makes you human?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5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Abraham Maslow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E6C839E-C231-432D-8D58-3928C4CE0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12" y="864928"/>
            <a:ext cx="4519408" cy="57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Needs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856412" y="5666616"/>
            <a:ext cx="3810002" cy="5055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54D9262-9B74-43FA-BB40-69BC9D617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1592853"/>
            <a:ext cx="7562851" cy="497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1975</TotalTime>
  <Words>988</Words>
  <Application>Microsoft Office PowerPoint</Application>
  <PresentationFormat>Custom</PresentationFormat>
  <Paragraphs>234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Consolas</vt:lpstr>
      <vt:lpstr>Corbel</vt:lpstr>
      <vt:lpstr>Chalkboard 16x9</vt:lpstr>
      <vt:lpstr>Prepare to Care The Art of Caregiving</vt:lpstr>
      <vt:lpstr>PowerPoint Presentation</vt:lpstr>
      <vt:lpstr>The Memory Care Alliance</vt:lpstr>
      <vt:lpstr>PowerPoint Presentation</vt:lpstr>
      <vt:lpstr>“The Art of Caregiving”</vt:lpstr>
      <vt:lpstr>Types of Caregivers</vt:lpstr>
      <vt:lpstr>Question? </vt:lpstr>
      <vt:lpstr>Abraham Maslow</vt:lpstr>
      <vt:lpstr>Hierarchy of Needs</vt:lpstr>
      <vt:lpstr>Our needs - first</vt:lpstr>
      <vt:lpstr>Our Needs - second</vt:lpstr>
      <vt:lpstr>Our needs - third</vt:lpstr>
      <vt:lpstr>Our needs - fourth</vt:lpstr>
      <vt:lpstr>Our needs – fifth</vt:lpstr>
      <vt:lpstr>PowerPoint Presentation</vt:lpstr>
      <vt:lpstr>Three stages of any type of dementia</vt:lpstr>
      <vt:lpstr>PowerPoint Presentation</vt:lpstr>
      <vt:lpstr>PowerPoint Presentation</vt:lpstr>
      <vt:lpstr>Over stimulated—too much stimulus</vt:lpstr>
      <vt:lpstr>PowerPoint Presentation</vt:lpstr>
      <vt:lpstr>PowerPoint Presentation</vt:lpstr>
      <vt:lpstr>Under stimulated—not enough stimulus</vt:lpstr>
      <vt:lpstr>PowerPoint Presentation</vt:lpstr>
      <vt:lpstr>For those living with dementia</vt:lpstr>
      <vt:lpstr>For caregivers of someone with dementia.</vt:lpstr>
      <vt:lpstr>Our needs as human beings are the same….whether a person has dementia or not.</vt:lpstr>
      <vt:lpstr>Our needs as human beings are the same….whether a person has dementia or not.</vt:lpstr>
      <vt:lpstr>Our needs as human beings are the same….whether a person has dementia or not.</vt:lpstr>
      <vt:lpstr>Our needs as human beings are the same….whether a person has dementia or not.</vt:lpstr>
      <vt:lpstr>Our needs as human beings are the same….whether a person has dementia or not.</vt:lpstr>
      <vt:lpstr>Our needs as human beings are the same….whether a person has dementia or not.</vt:lpstr>
      <vt:lpstr>Our needs as human beings are the same….whether a person has dementia or not.</vt:lpstr>
      <vt:lpstr>Our needs as human beings are the same….whether a person has dementia or not.</vt:lpstr>
      <vt:lpstr>Our needs as human beings are the same….whether a person has dementia or not.</vt:lpstr>
      <vt:lpstr>Our needs as human beings are the same….whether a person has dementia or not.</vt:lpstr>
      <vt:lpstr>Our needs as human beings are the same….whether a person has dementia or not.</vt:lpstr>
      <vt:lpstr>PowerPoint Presentation</vt:lpstr>
      <vt:lpstr>PowerPoint Presentation</vt:lpstr>
      <vt:lpstr>PowerPoint Presentation</vt:lpstr>
      <vt:lpstr>Traits of a good caregiver</vt:lpstr>
      <vt:lpstr>Traits of a good caregiver</vt:lpstr>
      <vt:lpstr>Traits of a good caregiver</vt:lpstr>
      <vt:lpstr>Traits of a good caregiver</vt:lpstr>
      <vt:lpstr>Traits of a good caregiver</vt:lpstr>
      <vt:lpstr>Traits of a good caregiver</vt:lpstr>
      <vt:lpstr>Traits of a good caregiver</vt:lpstr>
      <vt:lpstr>Traits of a good caregiver</vt:lpstr>
      <vt:lpstr>Traits of a good caregiver</vt:lpstr>
      <vt:lpstr>Traits of a good caregiver</vt:lpstr>
      <vt:lpstr>Traits of a good caregiver</vt:lpstr>
      <vt:lpstr>Traits of a good caregiver</vt:lpstr>
      <vt:lpstr>Traits of a good caregiver</vt:lpstr>
      <vt:lpstr>Traits of a good caregiver</vt:lpstr>
      <vt:lpstr>Traits of a good caregiver</vt:lpstr>
      <vt:lpstr>Traits of a good caregiver</vt:lpstr>
      <vt:lpstr>PowerPoint Presentation</vt:lpstr>
      <vt:lpstr>PowerPoint Presentation</vt:lpstr>
      <vt:lpstr>PowerPoint Presentation</vt:lpstr>
      <vt:lpstr>PowerPoint Presentation</vt:lpstr>
      <vt:lpstr>Current Chapters</vt:lpstr>
      <vt:lpstr>“Communities of Care”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Prepare to Care</dc:title>
  <dc:creator>David Davis</dc:creator>
  <cp:lastModifiedBy>David Davis</cp:lastModifiedBy>
  <cp:revision>41</cp:revision>
  <dcterms:created xsi:type="dcterms:W3CDTF">2020-08-18T11:47:35Z</dcterms:created>
  <dcterms:modified xsi:type="dcterms:W3CDTF">2024-04-08T17:22:04Z</dcterms:modified>
</cp:coreProperties>
</file>