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0"/>
  </p:notesMasterIdLst>
  <p:sldIdLst>
    <p:sldId id="256" r:id="rId5"/>
    <p:sldId id="257" r:id="rId6"/>
    <p:sldId id="273" r:id="rId7"/>
    <p:sldId id="263" r:id="rId8"/>
    <p:sldId id="264" r:id="rId9"/>
    <p:sldId id="268" r:id="rId10"/>
    <p:sldId id="265" r:id="rId11"/>
    <p:sldId id="287" r:id="rId12"/>
    <p:sldId id="266" r:id="rId13"/>
    <p:sldId id="267" r:id="rId14"/>
    <p:sldId id="261" r:id="rId15"/>
    <p:sldId id="262" r:id="rId16"/>
    <p:sldId id="276" r:id="rId17"/>
    <p:sldId id="277" r:id="rId18"/>
    <p:sldId id="260" r:id="rId19"/>
    <p:sldId id="275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269" r:id="rId30"/>
    <p:sldId id="270" r:id="rId31"/>
    <p:sldId id="271" r:id="rId32"/>
    <p:sldId id="300" r:id="rId33"/>
    <p:sldId id="302" r:id="rId34"/>
    <p:sldId id="272" r:id="rId35"/>
    <p:sldId id="278" r:id="rId36"/>
    <p:sldId id="301" r:id="rId37"/>
    <p:sldId id="303" r:id="rId38"/>
    <p:sldId id="279" r:id="rId39"/>
    <p:sldId id="280" r:id="rId40"/>
    <p:sldId id="288" r:id="rId41"/>
    <p:sldId id="282" r:id="rId42"/>
    <p:sldId id="281" r:id="rId43"/>
    <p:sldId id="284" r:id="rId44"/>
    <p:sldId id="283" r:id="rId45"/>
    <p:sldId id="285" r:id="rId46"/>
    <p:sldId id="289" r:id="rId47"/>
    <p:sldId id="290" r:id="rId48"/>
    <p:sldId id="274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259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9D661-BF1F-40DF-BDDF-9850B9E33500}" v="240" dt="2024-03-19T17:36:45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EE2E5-2F27-4522-B6A9-88CD64D0D1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03384-B7A4-4E60-B06F-CDC36BE2D77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Pesaje y medición de porciones individuales</a:t>
          </a:r>
          <a:endParaRPr lang="en-US" dirty="0"/>
        </a:p>
      </dgm:t>
    </dgm:pt>
    <dgm:pt modelId="{42911ED2-ABA0-4366-B888-8FE2DF35B2D7}" type="parTrans" cxnId="{FC2F0947-DB48-4E1A-9DAB-4B4AD9D517E6}">
      <dgm:prSet/>
      <dgm:spPr/>
      <dgm:t>
        <a:bodyPr/>
        <a:lstStyle/>
        <a:p>
          <a:endParaRPr lang="en-US"/>
        </a:p>
      </dgm:t>
    </dgm:pt>
    <dgm:pt modelId="{543CE568-C0E2-4F1F-8F9D-D569221C583D}" type="sibTrans" cxnId="{FC2F0947-DB48-4E1A-9DAB-4B4AD9D517E6}">
      <dgm:prSet/>
      <dgm:spPr/>
      <dgm:t>
        <a:bodyPr/>
        <a:lstStyle/>
        <a:p>
          <a:endParaRPr lang="en-US"/>
        </a:p>
      </dgm:t>
    </dgm:pt>
    <dgm:pt modelId="{8FE4E495-D579-4CFF-BC4E-F03074D5DD03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Uso de platos (cuchara para porciones, </a:t>
          </a:r>
          <a:r>
            <a:rPr lang="es-ES" dirty="0" err="1"/>
            <a:t>spoodle</a:t>
          </a:r>
          <a:r>
            <a:rPr lang="en-US" dirty="0"/>
            <a:t>)</a:t>
          </a:r>
        </a:p>
      </dgm:t>
    </dgm:pt>
    <dgm:pt modelId="{19871358-C27B-47FD-977E-0673F134EB8F}" type="parTrans" cxnId="{AE1BCFD4-BD19-4A10-8E0F-A3D18C55F86C}">
      <dgm:prSet/>
      <dgm:spPr/>
      <dgm:t>
        <a:bodyPr/>
        <a:lstStyle/>
        <a:p>
          <a:endParaRPr lang="en-US"/>
        </a:p>
      </dgm:t>
    </dgm:pt>
    <dgm:pt modelId="{34320B6A-1EB9-4166-B94C-64989E0FD60A}" type="sibTrans" cxnId="{AE1BCFD4-BD19-4A10-8E0F-A3D18C55F86C}">
      <dgm:prSet/>
      <dgm:spPr/>
      <dgm:t>
        <a:bodyPr/>
        <a:lstStyle/>
        <a:p>
          <a:endParaRPr lang="en-US"/>
        </a:p>
      </dgm:t>
    </dgm:pt>
    <dgm:pt modelId="{47C1B04F-030A-4DB7-A67D-EB6C26532A33}" type="pres">
      <dgm:prSet presAssocID="{A02EE2E5-2F27-4522-B6A9-88CD64D0D15A}" presName="root" presStyleCnt="0">
        <dgm:presLayoutVars>
          <dgm:dir/>
          <dgm:resizeHandles val="exact"/>
        </dgm:presLayoutVars>
      </dgm:prSet>
      <dgm:spPr/>
    </dgm:pt>
    <dgm:pt modelId="{3CB35D91-AB29-4B2F-88FA-630BD48118BD}" type="pres">
      <dgm:prSet presAssocID="{7B603384-B7A4-4E60-B06F-CDC36BE2D775}" presName="compNode" presStyleCnt="0"/>
      <dgm:spPr/>
    </dgm:pt>
    <dgm:pt modelId="{961BE915-7FFF-42A3-AD3D-CAB9318F1414}" type="pres">
      <dgm:prSet presAssocID="{7B603384-B7A4-4E60-B06F-CDC36BE2D775}" presName="bgRect" presStyleLbl="bgShp" presStyleIdx="0" presStyleCnt="2" custLinFactNeighborY="-22371"/>
      <dgm:spPr/>
    </dgm:pt>
    <dgm:pt modelId="{9DCF8CB7-7B3B-487B-9D16-7A73E803F453}" type="pres">
      <dgm:prSet presAssocID="{7B603384-B7A4-4E60-B06F-CDC36BE2D77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546A077-90CF-41FF-9B3A-3FA81F2915A8}" type="pres">
      <dgm:prSet presAssocID="{7B603384-B7A4-4E60-B06F-CDC36BE2D775}" presName="spaceRect" presStyleCnt="0"/>
      <dgm:spPr/>
    </dgm:pt>
    <dgm:pt modelId="{5B3F0D30-8EE5-46D7-AF9A-C3165ED34948}" type="pres">
      <dgm:prSet presAssocID="{7B603384-B7A4-4E60-B06F-CDC36BE2D775}" presName="parTx" presStyleLbl="revTx" presStyleIdx="0" presStyleCnt="2">
        <dgm:presLayoutVars>
          <dgm:chMax val="0"/>
          <dgm:chPref val="0"/>
        </dgm:presLayoutVars>
      </dgm:prSet>
      <dgm:spPr/>
    </dgm:pt>
    <dgm:pt modelId="{6E45194D-543A-44E8-8629-5A7A8FB3F58B}" type="pres">
      <dgm:prSet presAssocID="{543CE568-C0E2-4F1F-8F9D-D569221C583D}" presName="sibTrans" presStyleCnt="0"/>
      <dgm:spPr/>
    </dgm:pt>
    <dgm:pt modelId="{4ADECF9D-7978-4286-AB07-0AD921A40F4A}" type="pres">
      <dgm:prSet presAssocID="{8FE4E495-D579-4CFF-BC4E-F03074D5DD03}" presName="compNode" presStyleCnt="0"/>
      <dgm:spPr/>
    </dgm:pt>
    <dgm:pt modelId="{2C638FA3-ECA0-4ADE-A701-243A1B86EDE9}" type="pres">
      <dgm:prSet presAssocID="{8FE4E495-D579-4CFF-BC4E-F03074D5DD03}" presName="bgRect" presStyleLbl="bgShp" presStyleIdx="1" presStyleCnt="2"/>
      <dgm:spPr/>
    </dgm:pt>
    <dgm:pt modelId="{AF3CC160-C8F1-4611-9B97-F73241C70227}" type="pres">
      <dgm:prSet presAssocID="{8FE4E495-D579-4CFF-BC4E-F03074D5DD0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4B49AD6E-1F67-4F1F-B377-BF23F5F5C7EE}" type="pres">
      <dgm:prSet presAssocID="{8FE4E495-D579-4CFF-BC4E-F03074D5DD03}" presName="spaceRect" presStyleCnt="0"/>
      <dgm:spPr/>
    </dgm:pt>
    <dgm:pt modelId="{E4C0DD7C-2032-451B-A910-498FA7746E67}" type="pres">
      <dgm:prSet presAssocID="{8FE4E495-D579-4CFF-BC4E-F03074D5DD0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4F5830E-5AC3-46A8-A59C-7940F04C58F8}" type="presOf" srcId="{7B603384-B7A4-4E60-B06F-CDC36BE2D775}" destId="{5B3F0D30-8EE5-46D7-AF9A-C3165ED34948}" srcOrd="0" destOrd="0" presId="urn:microsoft.com/office/officeart/2018/2/layout/IconVerticalSolidList"/>
    <dgm:cxn modelId="{22AC2043-42C5-44C9-BB0B-58E753ABBC1C}" type="presOf" srcId="{8FE4E495-D579-4CFF-BC4E-F03074D5DD03}" destId="{E4C0DD7C-2032-451B-A910-498FA7746E67}" srcOrd="0" destOrd="0" presId="urn:microsoft.com/office/officeart/2018/2/layout/IconVerticalSolidList"/>
    <dgm:cxn modelId="{FC2F0947-DB48-4E1A-9DAB-4B4AD9D517E6}" srcId="{A02EE2E5-2F27-4522-B6A9-88CD64D0D15A}" destId="{7B603384-B7A4-4E60-B06F-CDC36BE2D775}" srcOrd="0" destOrd="0" parTransId="{42911ED2-ABA0-4366-B888-8FE2DF35B2D7}" sibTransId="{543CE568-C0E2-4F1F-8F9D-D569221C583D}"/>
    <dgm:cxn modelId="{3065EECB-B829-4407-A877-5CEE6C7E8A36}" type="presOf" srcId="{A02EE2E5-2F27-4522-B6A9-88CD64D0D15A}" destId="{47C1B04F-030A-4DB7-A67D-EB6C26532A33}" srcOrd="0" destOrd="0" presId="urn:microsoft.com/office/officeart/2018/2/layout/IconVerticalSolidList"/>
    <dgm:cxn modelId="{AE1BCFD4-BD19-4A10-8E0F-A3D18C55F86C}" srcId="{A02EE2E5-2F27-4522-B6A9-88CD64D0D15A}" destId="{8FE4E495-D579-4CFF-BC4E-F03074D5DD03}" srcOrd="1" destOrd="0" parTransId="{19871358-C27B-47FD-977E-0673F134EB8F}" sibTransId="{34320B6A-1EB9-4166-B94C-64989E0FD60A}"/>
    <dgm:cxn modelId="{B4E5D14F-88C7-4E7C-8259-3913C458EB87}" type="presParOf" srcId="{47C1B04F-030A-4DB7-A67D-EB6C26532A33}" destId="{3CB35D91-AB29-4B2F-88FA-630BD48118BD}" srcOrd="0" destOrd="0" presId="urn:microsoft.com/office/officeart/2018/2/layout/IconVerticalSolidList"/>
    <dgm:cxn modelId="{617DADFB-67D5-4E37-B318-D145C38012B2}" type="presParOf" srcId="{3CB35D91-AB29-4B2F-88FA-630BD48118BD}" destId="{961BE915-7FFF-42A3-AD3D-CAB9318F1414}" srcOrd="0" destOrd="0" presId="urn:microsoft.com/office/officeart/2018/2/layout/IconVerticalSolidList"/>
    <dgm:cxn modelId="{BEB4E1AB-E0B7-45C6-B30E-BC1B829D7C77}" type="presParOf" srcId="{3CB35D91-AB29-4B2F-88FA-630BD48118BD}" destId="{9DCF8CB7-7B3B-487B-9D16-7A73E803F453}" srcOrd="1" destOrd="0" presId="urn:microsoft.com/office/officeart/2018/2/layout/IconVerticalSolidList"/>
    <dgm:cxn modelId="{DC4A56CE-F3E1-42C5-953C-8709F853EE1A}" type="presParOf" srcId="{3CB35D91-AB29-4B2F-88FA-630BD48118BD}" destId="{8546A077-90CF-41FF-9B3A-3FA81F2915A8}" srcOrd="2" destOrd="0" presId="urn:microsoft.com/office/officeart/2018/2/layout/IconVerticalSolidList"/>
    <dgm:cxn modelId="{5FE11B60-6527-45D1-A3F9-19DAFDB78AB1}" type="presParOf" srcId="{3CB35D91-AB29-4B2F-88FA-630BD48118BD}" destId="{5B3F0D30-8EE5-46D7-AF9A-C3165ED34948}" srcOrd="3" destOrd="0" presId="urn:microsoft.com/office/officeart/2018/2/layout/IconVerticalSolidList"/>
    <dgm:cxn modelId="{6BCAD435-564A-4F6C-8F6B-8E49F447D92F}" type="presParOf" srcId="{47C1B04F-030A-4DB7-A67D-EB6C26532A33}" destId="{6E45194D-543A-44E8-8629-5A7A8FB3F58B}" srcOrd="1" destOrd="0" presId="urn:microsoft.com/office/officeart/2018/2/layout/IconVerticalSolidList"/>
    <dgm:cxn modelId="{29CCDA8A-C63D-4353-A81D-B9B5AFFFBEEC}" type="presParOf" srcId="{47C1B04F-030A-4DB7-A67D-EB6C26532A33}" destId="{4ADECF9D-7978-4286-AB07-0AD921A40F4A}" srcOrd="2" destOrd="0" presId="urn:microsoft.com/office/officeart/2018/2/layout/IconVerticalSolidList"/>
    <dgm:cxn modelId="{E9D466FA-35E1-4372-9994-B7315A316A10}" type="presParOf" srcId="{4ADECF9D-7978-4286-AB07-0AD921A40F4A}" destId="{2C638FA3-ECA0-4ADE-A701-243A1B86EDE9}" srcOrd="0" destOrd="0" presId="urn:microsoft.com/office/officeart/2018/2/layout/IconVerticalSolidList"/>
    <dgm:cxn modelId="{C465AB5B-EE2F-4CF6-9C36-412C7B54075A}" type="presParOf" srcId="{4ADECF9D-7978-4286-AB07-0AD921A40F4A}" destId="{AF3CC160-C8F1-4611-9B97-F73241C70227}" srcOrd="1" destOrd="0" presId="urn:microsoft.com/office/officeart/2018/2/layout/IconVerticalSolidList"/>
    <dgm:cxn modelId="{71781E09-0C7A-41B6-BCB2-BC1BF6054BB3}" type="presParOf" srcId="{4ADECF9D-7978-4286-AB07-0AD921A40F4A}" destId="{4B49AD6E-1F67-4F1F-B377-BF23F5F5C7EE}" srcOrd="2" destOrd="0" presId="urn:microsoft.com/office/officeart/2018/2/layout/IconVerticalSolidList"/>
    <dgm:cxn modelId="{99098618-F0A7-4487-850F-16EC0A6A0A72}" type="presParOf" srcId="{4ADECF9D-7978-4286-AB07-0AD921A40F4A}" destId="{E4C0DD7C-2032-451B-A910-498FA7746E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BCABD4-A36F-4EBC-A6AA-92A13CA5FCB2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BBA7A-5018-437A-ADAA-D076DCD6697D}">
      <dgm:prSet/>
      <dgm:spPr/>
      <dgm:t>
        <a:bodyPr/>
        <a:lstStyle/>
        <a:p>
          <a:r>
            <a:rPr lang="es-ES" dirty="0"/>
            <a:t>La receta original debe crearse exactamente</a:t>
          </a:r>
          <a:endParaRPr lang="en-US" dirty="0"/>
        </a:p>
      </dgm:t>
    </dgm:pt>
    <dgm:pt modelId="{4F38B7AD-9C90-4109-BDC5-922F5044BDDF}" type="parTrans" cxnId="{D0FBE4A1-41E3-432B-855D-49CD2D7A8C1A}">
      <dgm:prSet/>
      <dgm:spPr/>
      <dgm:t>
        <a:bodyPr/>
        <a:lstStyle/>
        <a:p>
          <a:endParaRPr lang="en-US"/>
        </a:p>
      </dgm:t>
    </dgm:pt>
    <dgm:pt modelId="{053EC82A-C932-42A9-B131-4B8E70C54341}" type="sibTrans" cxnId="{D0FBE4A1-41E3-432B-855D-49CD2D7A8C1A}">
      <dgm:prSet/>
      <dgm:spPr/>
      <dgm:t>
        <a:bodyPr/>
        <a:lstStyle/>
        <a:p>
          <a:endParaRPr lang="en-US"/>
        </a:p>
      </dgm:t>
    </dgm:pt>
    <dgm:pt modelId="{D9BEA68F-7A6B-4941-AD34-75E4F16DF692}">
      <dgm:prSet/>
      <dgm:spPr/>
      <dgm:t>
        <a:bodyPr/>
        <a:lstStyle/>
        <a:p>
          <a:r>
            <a:rPr lang="es-ES" dirty="0"/>
            <a:t>Evalúe la receta para ver si es aceptable</a:t>
          </a:r>
          <a:endParaRPr lang="en-US" dirty="0"/>
        </a:p>
      </dgm:t>
    </dgm:pt>
    <dgm:pt modelId="{574E4732-A3AF-4176-B099-4D1095275A12}" type="parTrans" cxnId="{A4BE6A8F-FCAD-4770-80C2-20458CBDD0B7}">
      <dgm:prSet/>
      <dgm:spPr/>
      <dgm:t>
        <a:bodyPr/>
        <a:lstStyle/>
        <a:p>
          <a:endParaRPr lang="en-US"/>
        </a:p>
      </dgm:t>
    </dgm:pt>
    <dgm:pt modelId="{31936C20-921F-439D-8B37-51E4A5D2D56D}" type="sibTrans" cxnId="{A4BE6A8F-FCAD-4770-80C2-20458CBDD0B7}">
      <dgm:prSet/>
      <dgm:spPr/>
      <dgm:t>
        <a:bodyPr/>
        <a:lstStyle/>
        <a:p>
          <a:endParaRPr lang="en-US"/>
        </a:p>
      </dgm:t>
    </dgm:pt>
    <dgm:pt modelId="{880C12F8-9B5F-493C-A64D-1EDD2EC7A5EF}">
      <dgm:prSet/>
      <dgm:spPr/>
      <dgm:t>
        <a:bodyPr/>
        <a:lstStyle/>
        <a:p>
          <a:r>
            <a:rPr lang="es-ES" dirty="0"/>
            <a:t>El rendimiento de las recetas debe ser el doble o debe ampliarse a la cantidad adecuada para el tamaño de la sartén que se utilizará</a:t>
          </a:r>
          <a:endParaRPr lang="en-US" dirty="0"/>
        </a:p>
      </dgm:t>
    </dgm:pt>
    <dgm:pt modelId="{41C6EBDA-DBFA-4045-AB4C-A9435378BD21}" type="parTrans" cxnId="{8CD2CAAC-65A1-4479-90CD-8C773C4C4DA3}">
      <dgm:prSet/>
      <dgm:spPr/>
      <dgm:t>
        <a:bodyPr/>
        <a:lstStyle/>
        <a:p>
          <a:endParaRPr lang="en-US"/>
        </a:p>
      </dgm:t>
    </dgm:pt>
    <dgm:pt modelId="{C8E61CE4-FFCC-4843-81C8-96EFD2609AA5}" type="sibTrans" cxnId="{8CD2CAAC-65A1-4479-90CD-8C773C4C4DA3}">
      <dgm:prSet/>
      <dgm:spPr/>
      <dgm:t>
        <a:bodyPr/>
        <a:lstStyle/>
        <a:p>
          <a:endParaRPr lang="en-US"/>
        </a:p>
      </dgm:t>
    </dgm:pt>
    <dgm:pt modelId="{CAAF2F32-D6F9-4485-B246-E7D7A0B23400}">
      <dgm:prSet/>
      <dgm:spPr/>
      <dgm:t>
        <a:bodyPr/>
        <a:lstStyle/>
        <a:p>
          <a:r>
            <a:rPr lang="es-ES" dirty="0"/>
            <a:t>Prepare la receta nuevamente, observe el producto y haga ajustes</a:t>
          </a:r>
          <a:endParaRPr lang="en-US" dirty="0"/>
        </a:p>
      </dgm:t>
    </dgm:pt>
    <dgm:pt modelId="{8043FC85-BFBD-422A-9E7A-E4F1AF191518}" type="parTrans" cxnId="{63B56462-57A2-4898-88E7-FD3C8E58BC5B}">
      <dgm:prSet/>
      <dgm:spPr/>
      <dgm:t>
        <a:bodyPr/>
        <a:lstStyle/>
        <a:p>
          <a:endParaRPr lang="en-US"/>
        </a:p>
      </dgm:t>
    </dgm:pt>
    <dgm:pt modelId="{2467A7EA-E249-43F6-AE6B-8D9AE677F033}" type="sibTrans" cxnId="{63B56462-57A2-4898-88E7-FD3C8E58BC5B}">
      <dgm:prSet/>
      <dgm:spPr/>
      <dgm:t>
        <a:bodyPr/>
        <a:lstStyle/>
        <a:p>
          <a:endParaRPr lang="en-US"/>
        </a:p>
      </dgm:t>
    </dgm:pt>
    <dgm:pt modelId="{2987BD02-3545-464E-B696-DA32A3E01D1F}">
      <dgm:prSet/>
      <dgm:spPr/>
      <dgm:t>
        <a:bodyPr/>
        <a:lstStyle/>
        <a:p>
          <a:r>
            <a:rPr lang="es-ES" dirty="0"/>
            <a:t>Si los resultados son satisfactorios, el rendimiento de la receta se puede duplicar una vez más para su posterior evaluación y revisión</a:t>
          </a:r>
          <a:endParaRPr lang="en-US" dirty="0"/>
        </a:p>
      </dgm:t>
    </dgm:pt>
    <dgm:pt modelId="{4B87245F-05AE-442B-BA64-9689FEFE494F}" type="parTrans" cxnId="{0798D762-C260-4484-B215-2B4D1172928C}">
      <dgm:prSet/>
      <dgm:spPr/>
      <dgm:t>
        <a:bodyPr/>
        <a:lstStyle/>
        <a:p>
          <a:endParaRPr lang="en-US"/>
        </a:p>
      </dgm:t>
    </dgm:pt>
    <dgm:pt modelId="{A699E0A3-BD13-4F96-BC12-45485A652265}" type="sibTrans" cxnId="{0798D762-C260-4484-B215-2B4D1172928C}">
      <dgm:prSet/>
      <dgm:spPr/>
      <dgm:t>
        <a:bodyPr/>
        <a:lstStyle/>
        <a:p>
          <a:endParaRPr lang="en-US"/>
        </a:p>
      </dgm:t>
    </dgm:pt>
    <dgm:pt modelId="{C989F72C-8F15-4570-B0B6-D73EC7FE7887}">
      <dgm:prSet/>
      <dgm:spPr/>
      <dgm:t>
        <a:bodyPr/>
        <a:lstStyle/>
        <a:p>
          <a:r>
            <a:rPr lang="es-ES" dirty="0"/>
            <a:t>Si el producto sigue siendo satisfactorio, la receta se puede aumentar en incrementos de 25 porciones o en bandejas completas hasta que se preparen aproximadamente 100 porciones</a:t>
          </a:r>
          <a:endParaRPr lang="en-US" dirty="0"/>
        </a:p>
      </dgm:t>
    </dgm:pt>
    <dgm:pt modelId="{35A8A0A7-6DA4-4772-9FA3-2B453889DFBE}" type="parTrans" cxnId="{501A15EA-F6C7-4DEA-87E2-29B16B68C253}">
      <dgm:prSet/>
      <dgm:spPr/>
      <dgm:t>
        <a:bodyPr/>
        <a:lstStyle/>
        <a:p>
          <a:endParaRPr lang="en-US"/>
        </a:p>
      </dgm:t>
    </dgm:pt>
    <dgm:pt modelId="{E6F044F2-87F0-45DC-99AC-E90528930E7F}" type="sibTrans" cxnId="{501A15EA-F6C7-4DEA-87E2-29B16B68C253}">
      <dgm:prSet/>
      <dgm:spPr/>
      <dgm:t>
        <a:bodyPr/>
        <a:lstStyle/>
        <a:p>
          <a:endParaRPr lang="en-US"/>
        </a:p>
      </dgm:t>
    </dgm:pt>
    <dgm:pt modelId="{7291DE1E-4BC1-4FD7-BE9D-F322F547B2DB}" type="pres">
      <dgm:prSet presAssocID="{B7BCABD4-A36F-4EBC-A6AA-92A13CA5FCB2}" presName="linear" presStyleCnt="0">
        <dgm:presLayoutVars>
          <dgm:animLvl val="lvl"/>
          <dgm:resizeHandles val="exact"/>
        </dgm:presLayoutVars>
      </dgm:prSet>
      <dgm:spPr/>
    </dgm:pt>
    <dgm:pt modelId="{1BAFF00D-CE21-4FC4-B8F4-168F97889622}" type="pres">
      <dgm:prSet presAssocID="{D15BBA7A-5018-437A-ADAA-D076DCD6697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0D4CA1A-CDE1-47E5-95B6-CDE458004F73}" type="pres">
      <dgm:prSet presAssocID="{053EC82A-C932-42A9-B131-4B8E70C54341}" presName="spacer" presStyleCnt="0"/>
      <dgm:spPr/>
    </dgm:pt>
    <dgm:pt modelId="{D039A97E-E35D-4248-9739-D270C130B037}" type="pres">
      <dgm:prSet presAssocID="{D9BEA68F-7A6B-4941-AD34-75E4F16DF69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2839799-B42D-4A9E-BAD5-A56BBED44D61}" type="pres">
      <dgm:prSet presAssocID="{31936C20-921F-439D-8B37-51E4A5D2D56D}" presName="spacer" presStyleCnt="0"/>
      <dgm:spPr/>
    </dgm:pt>
    <dgm:pt modelId="{F5349F5F-26AD-4B3A-B35E-D0C17E21DEEE}" type="pres">
      <dgm:prSet presAssocID="{880C12F8-9B5F-493C-A64D-1EDD2EC7A5E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BADC67D-B3D8-429A-AC1F-F61AFD52533A}" type="pres">
      <dgm:prSet presAssocID="{C8E61CE4-FFCC-4843-81C8-96EFD2609AA5}" presName="spacer" presStyleCnt="0"/>
      <dgm:spPr/>
    </dgm:pt>
    <dgm:pt modelId="{EEECA4E9-C07F-4712-B92C-78BBA221123F}" type="pres">
      <dgm:prSet presAssocID="{CAAF2F32-D6F9-4485-B246-E7D7A0B234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2FDA11-CEDD-4F36-94E4-6E8104981941}" type="pres">
      <dgm:prSet presAssocID="{2467A7EA-E249-43F6-AE6B-8D9AE677F033}" presName="spacer" presStyleCnt="0"/>
      <dgm:spPr/>
    </dgm:pt>
    <dgm:pt modelId="{F52794E9-4C50-43E9-A713-20CF846AB577}" type="pres">
      <dgm:prSet presAssocID="{2987BD02-3545-464E-B696-DA32A3E01D1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2485DBD-6E12-405A-9C5D-4B461427084F}" type="pres">
      <dgm:prSet presAssocID="{A699E0A3-BD13-4F96-BC12-45485A652265}" presName="spacer" presStyleCnt="0"/>
      <dgm:spPr/>
    </dgm:pt>
    <dgm:pt modelId="{9D46D9E3-0E09-4E63-B1AF-144B6CE41EB0}" type="pres">
      <dgm:prSet presAssocID="{C989F72C-8F15-4570-B0B6-D73EC7FE788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5716701-0A44-4987-B20A-A66A1A6A1970}" type="presOf" srcId="{CAAF2F32-D6F9-4485-B246-E7D7A0B23400}" destId="{EEECA4E9-C07F-4712-B92C-78BBA221123F}" srcOrd="0" destOrd="0" presId="urn:microsoft.com/office/officeart/2005/8/layout/vList2"/>
    <dgm:cxn modelId="{63B56462-57A2-4898-88E7-FD3C8E58BC5B}" srcId="{B7BCABD4-A36F-4EBC-A6AA-92A13CA5FCB2}" destId="{CAAF2F32-D6F9-4485-B246-E7D7A0B23400}" srcOrd="3" destOrd="0" parTransId="{8043FC85-BFBD-422A-9E7A-E4F1AF191518}" sibTransId="{2467A7EA-E249-43F6-AE6B-8D9AE677F033}"/>
    <dgm:cxn modelId="{0798D762-C260-4484-B215-2B4D1172928C}" srcId="{B7BCABD4-A36F-4EBC-A6AA-92A13CA5FCB2}" destId="{2987BD02-3545-464E-B696-DA32A3E01D1F}" srcOrd="4" destOrd="0" parTransId="{4B87245F-05AE-442B-BA64-9689FEFE494F}" sibTransId="{A699E0A3-BD13-4F96-BC12-45485A652265}"/>
    <dgm:cxn modelId="{A20AEA63-2F90-4807-9289-7D3C65A852E2}" type="presOf" srcId="{B7BCABD4-A36F-4EBC-A6AA-92A13CA5FCB2}" destId="{7291DE1E-4BC1-4FD7-BE9D-F322F547B2DB}" srcOrd="0" destOrd="0" presId="urn:microsoft.com/office/officeart/2005/8/layout/vList2"/>
    <dgm:cxn modelId="{41FB5075-F72B-4450-8BA3-8938CC0A9BE6}" type="presOf" srcId="{D15BBA7A-5018-437A-ADAA-D076DCD6697D}" destId="{1BAFF00D-CE21-4FC4-B8F4-168F97889622}" srcOrd="0" destOrd="0" presId="urn:microsoft.com/office/officeart/2005/8/layout/vList2"/>
    <dgm:cxn modelId="{E9AD9B55-5D50-4A53-84E5-400AB55913E5}" type="presOf" srcId="{2987BD02-3545-464E-B696-DA32A3E01D1F}" destId="{F52794E9-4C50-43E9-A713-20CF846AB577}" srcOrd="0" destOrd="0" presId="urn:microsoft.com/office/officeart/2005/8/layout/vList2"/>
    <dgm:cxn modelId="{A4BE6A8F-FCAD-4770-80C2-20458CBDD0B7}" srcId="{B7BCABD4-A36F-4EBC-A6AA-92A13CA5FCB2}" destId="{D9BEA68F-7A6B-4941-AD34-75E4F16DF692}" srcOrd="1" destOrd="0" parTransId="{574E4732-A3AF-4176-B099-4D1095275A12}" sibTransId="{31936C20-921F-439D-8B37-51E4A5D2D56D}"/>
    <dgm:cxn modelId="{51B94F98-B379-4B02-9B7B-5A81CF2BD580}" type="presOf" srcId="{C989F72C-8F15-4570-B0B6-D73EC7FE7887}" destId="{9D46D9E3-0E09-4E63-B1AF-144B6CE41EB0}" srcOrd="0" destOrd="0" presId="urn:microsoft.com/office/officeart/2005/8/layout/vList2"/>
    <dgm:cxn modelId="{D0FBE4A1-41E3-432B-855D-49CD2D7A8C1A}" srcId="{B7BCABD4-A36F-4EBC-A6AA-92A13CA5FCB2}" destId="{D15BBA7A-5018-437A-ADAA-D076DCD6697D}" srcOrd="0" destOrd="0" parTransId="{4F38B7AD-9C90-4109-BDC5-922F5044BDDF}" sibTransId="{053EC82A-C932-42A9-B131-4B8E70C54341}"/>
    <dgm:cxn modelId="{8CD2CAAC-65A1-4479-90CD-8C773C4C4DA3}" srcId="{B7BCABD4-A36F-4EBC-A6AA-92A13CA5FCB2}" destId="{880C12F8-9B5F-493C-A64D-1EDD2EC7A5EF}" srcOrd="2" destOrd="0" parTransId="{41C6EBDA-DBFA-4045-AB4C-A9435378BD21}" sibTransId="{C8E61CE4-FFCC-4843-81C8-96EFD2609AA5}"/>
    <dgm:cxn modelId="{36D18BD2-9FBA-48B9-90DA-306392D49D34}" type="presOf" srcId="{D9BEA68F-7A6B-4941-AD34-75E4F16DF692}" destId="{D039A97E-E35D-4248-9739-D270C130B037}" srcOrd="0" destOrd="0" presId="urn:microsoft.com/office/officeart/2005/8/layout/vList2"/>
    <dgm:cxn modelId="{501A15EA-F6C7-4DEA-87E2-29B16B68C253}" srcId="{B7BCABD4-A36F-4EBC-A6AA-92A13CA5FCB2}" destId="{C989F72C-8F15-4570-B0B6-D73EC7FE7887}" srcOrd="5" destOrd="0" parTransId="{35A8A0A7-6DA4-4772-9FA3-2B453889DFBE}" sibTransId="{E6F044F2-87F0-45DC-99AC-E90528930E7F}"/>
    <dgm:cxn modelId="{F3AF99F5-CA6C-4CC0-8437-123B83BE4AB4}" type="presOf" srcId="{880C12F8-9B5F-493C-A64D-1EDD2EC7A5EF}" destId="{F5349F5F-26AD-4B3A-B35E-D0C17E21DEEE}" srcOrd="0" destOrd="0" presId="urn:microsoft.com/office/officeart/2005/8/layout/vList2"/>
    <dgm:cxn modelId="{8DDB547D-B950-458D-A023-BACC05127A23}" type="presParOf" srcId="{7291DE1E-4BC1-4FD7-BE9D-F322F547B2DB}" destId="{1BAFF00D-CE21-4FC4-B8F4-168F97889622}" srcOrd="0" destOrd="0" presId="urn:microsoft.com/office/officeart/2005/8/layout/vList2"/>
    <dgm:cxn modelId="{553CE9D1-3F25-4B65-8FE7-B230FB313A42}" type="presParOf" srcId="{7291DE1E-4BC1-4FD7-BE9D-F322F547B2DB}" destId="{70D4CA1A-CDE1-47E5-95B6-CDE458004F73}" srcOrd="1" destOrd="0" presId="urn:microsoft.com/office/officeart/2005/8/layout/vList2"/>
    <dgm:cxn modelId="{83582CC4-CDEF-472B-8004-C1DC1BB09475}" type="presParOf" srcId="{7291DE1E-4BC1-4FD7-BE9D-F322F547B2DB}" destId="{D039A97E-E35D-4248-9739-D270C130B037}" srcOrd="2" destOrd="0" presId="urn:microsoft.com/office/officeart/2005/8/layout/vList2"/>
    <dgm:cxn modelId="{422712D8-91A8-4245-865C-67F7A5DBB0A0}" type="presParOf" srcId="{7291DE1E-4BC1-4FD7-BE9D-F322F547B2DB}" destId="{D2839799-B42D-4A9E-BAD5-A56BBED44D61}" srcOrd="3" destOrd="0" presId="urn:microsoft.com/office/officeart/2005/8/layout/vList2"/>
    <dgm:cxn modelId="{7D4FFF02-1EB6-4E0C-BD33-994AA2DFD8EF}" type="presParOf" srcId="{7291DE1E-4BC1-4FD7-BE9D-F322F547B2DB}" destId="{F5349F5F-26AD-4B3A-B35E-D0C17E21DEEE}" srcOrd="4" destOrd="0" presId="urn:microsoft.com/office/officeart/2005/8/layout/vList2"/>
    <dgm:cxn modelId="{BEA65DA3-9D1E-4C46-9794-A87ECA277811}" type="presParOf" srcId="{7291DE1E-4BC1-4FD7-BE9D-F322F547B2DB}" destId="{3BADC67D-B3D8-429A-AC1F-F61AFD52533A}" srcOrd="5" destOrd="0" presId="urn:microsoft.com/office/officeart/2005/8/layout/vList2"/>
    <dgm:cxn modelId="{9B9EA69F-A552-437B-AB20-B075D5766AEE}" type="presParOf" srcId="{7291DE1E-4BC1-4FD7-BE9D-F322F547B2DB}" destId="{EEECA4E9-C07F-4712-B92C-78BBA221123F}" srcOrd="6" destOrd="0" presId="urn:microsoft.com/office/officeart/2005/8/layout/vList2"/>
    <dgm:cxn modelId="{9CF29945-FBDC-4249-B51A-422C6B50112C}" type="presParOf" srcId="{7291DE1E-4BC1-4FD7-BE9D-F322F547B2DB}" destId="{402FDA11-CEDD-4F36-94E4-6E8104981941}" srcOrd="7" destOrd="0" presId="urn:microsoft.com/office/officeart/2005/8/layout/vList2"/>
    <dgm:cxn modelId="{250EB96E-08A0-4CAD-9E70-F160649F2CAF}" type="presParOf" srcId="{7291DE1E-4BC1-4FD7-BE9D-F322F547B2DB}" destId="{F52794E9-4C50-43E9-A713-20CF846AB577}" srcOrd="8" destOrd="0" presId="urn:microsoft.com/office/officeart/2005/8/layout/vList2"/>
    <dgm:cxn modelId="{00A544B2-82F1-426C-8CEE-ED92D46BEAAD}" type="presParOf" srcId="{7291DE1E-4BC1-4FD7-BE9D-F322F547B2DB}" destId="{D2485DBD-6E12-405A-9C5D-4B461427084F}" srcOrd="9" destOrd="0" presId="urn:microsoft.com/office/officeart/2005/8/layout/vList2"/>
    <dgm:cxn modelId="{8EACF3D3-F00F-4FED-81DF-844F997783EF}" type="presParOf" srcId="{7291DE1E-4BC1-4FD7-BE9D-F322F547B2DB}" destId="{9D46D9E3-0E09-4E63-B1AF-144B6CE41EB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12BD4-BD34-4CCF-A7AC-18B236032C3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0D0F53-3E87-4A23-8EE0-1988E56831F3}">
      <dgm:prSet/>
      <dgm:spPr/>
      <dgm:t>
        <a:bodyPr/>
        <a:lstStyle/>
        <a:p>
          <a:r>
            <a:rPr lang="en-US" dirty="0"/>
            <a:t>“</a:t>
          </a:r>
          <a:r>
            <a:rPr lang="en-US" dirty="0" err="1"/>
            <a:t>Cambiar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rendimiento</a:t>
          </a:r>
          <a:r>
            <a:rPr lang="en-US" dirty="0"/>
            <a:t>“</a:t>
          </a:r>
        </a:p>
      </dgm:t>
    </dgm:pt>
    <dgm:pt modelId="{8C7DF019-25F8-46CC-941B-B63E5199AE79}" type="parTrans" cxnId="{50F7E854-3381-4E76-ACDC-FADC7D7DD6BA}">
      <dgm:prSet/>
      <dgm:spPr/>
      <dgm:t>
        <a:bodyPr/>
        <a:lstStyle/>
        <a:p>
          <a:endParaRPr lang="en-US"/>
        </a:p>
      </dgm:t>
    </dgm:pt>
    <dgm:pt modelId="{312ABBFA-CF39-4798-9E34-C3097E30E3AB}" type="sibTrans" cxnId="{50F7E854-3381-4E76-ACDC-FADC7D7DD6BA}">
      <dgm:prSet/>
      <dgm:spPr/>
      <dgm:t>
        <a:bodyPr/>
        <a:lstStyle/>
        <a:p>
          <a:endParaRPr lang="en-US"/>
        </a:p>
      </dgm:t>
    </dgm:pt>
    <dgm:pt modelId="{3B92403E-C7A6-4AB0-B351-A92582974BC3}">
      <dgm:prSet/>
      <dgm:spPr/>
      <dgm:t>
        <a:bodyPr/>
        <a:lstStyle/>
        <a:p>
          <a:r>
            <a:rPr lang="es-ES" dirty="0"/>
            <a:t>El número por el que multiplicamos los ingredientes para obtener un nuevo rendimiento</a:t>
          </a:r>
          <a:endParaRPr lang="en-US" dirty="0"/>
        </a:p>
      </dgm:t>
    </dgm:pt>
    <dgm:pt modelId="{8B97A53C-0436-465E-9FB1-4A1FC6E96A52}" type="parTrans" cxnId="{BD513EF5-33A6-4F3C-BAE1-3A650C331408}">
      <dgm:prSet/>
      <dgm:spPr/>
      <dgm:t>
        <a:bodyPr/>
        <a:lstStyle/>
        <a:p>
          <a:endParaRPr lang="en-US"/>
        </a:p>
      </dgm:t>
    </dgm:pt>
    <dgm:pt modelId="{63C91FDC-A615-47CC-9B05-FF4433AF6DDD}" type="sibTrans" cxnId="{BD513EF5-33A6-4F3C-BAE1-3A650C331408}">
      <dgm:prSet/>
      <dgm:spPr/>
      <dgm:t>
        <a:bodyPr/>
        <a:lstStyle/>
        <a:p>
          <a:endParaRPr lang="en-US"/>
        </a:p>
      </dgm:t>
    </dgm:pt>
    <dgm:pt modelId="{14AD48D5-85FB-4112-932E-04E42EB31E7E}" type="pres">
      <dgm:prSet presAssocID="{45512BD4-BD34-4CCF-A7AC-18B236032C3C}" presName="outerComposite" presStyleCnt="0">
        <dgm:presLayoutVars>
          <dgm:chMax val="5"/>
          <dgm:dir/>
          <dgm:resizeHandles val="exact"/>
        </dgm:presLayoutVars>
      </dgm:prSet>
      <dgm:spPr/>
    </dgm:pt>
    <dgm:pt modelId="{1C4FE6CF-EB46-47C8-A74D-6EDC56A38537}" type="pres">
      <dgm:prSet presAssocID="{45512BD4-BD34-4CCF-A7AC-18B236032C3C}" presName="dummyMaxCanvas" presStyleCnt="0">
        <dgm:presLayoutVars/>
      </dgm:prSet>
      <dgm:spPr/>
    </dgm:pt>
    <dgm:pt modelId="{D2FB9A95-A60D-4F9F-941A-41A36E043184}" type="pres">
      <dgm:prSet presAssocID="{45512BD4-BD34-4CCF-A7AC-18B236032C3C}" presName="TwoNodes_1" presStyleLbl="node1" presStyleIdx="0" presStyleCnt="2">
        <dgm:presLayoutVars>
          <dgm:bulletEnabled val="1"/>
        </dgm:presLayoutVars>
      </dgm:prSet>
      <dgm:spPr/>
    </dgm:pt>
    <dgm:pt modelId="{107CFCFB-9FE1-426B-B294-FA52F842345B}" type="pres">
      <dgm:prSet presAssocID="{45512BD4-BD34-4CCF-A7AC-18B236032C3C}" presName="TwoNodes_2" presStyleLbl="node1" presStyleIdx="1" presStyleCnt="2">
        <dgm:presLayoutVars>
          <dgm:bulletEnabled val="1"/>
        </dgm:presLayoutVars>
      </dgm:prSet>
      <dgm:spPr/>
    </dgm:pt>
    <dgm:pt modelId="{8DF443AF-ABB6-45C5-9231-0F507EE179E4}" type="pres">
      <dgm:prSet presAssocID="{45512BD4-BD34-4CCF-A7AC-18B236032C3C}" presName="TwoConn_1-2" presStyleLbl="fgAccFollowNode1" presStyleIdx="0" presStyleCnt="1">
        <dgm:presLayoutVars>
          <dgm:bulletEnabled val="1"/>
        </dgm:presLayoutVars>
      </dgm:prSet>
      <dgm:spPr/>
    </dgm:pt>
    <dgm:pt modelId="{B2EA3B4D-3AAE-4B38-A5AD-0A03B8028EB3}" type="pres">
      <dgm:prSet presAssocID="{45512BD4-BD34-4CCF-A7AC-18B236032C3C}" presName="TwoNodes_1_text" presStyleLbl="node1" presStyleIdx="1" presStyleCnt="2">
        <dgm:presLayoutVars>
          <dgm:bulletEnabled val="1"/>
        </dgm:presLayoutVars>
      </dgm:prSet>
      <dgm:spPr/>
    </dgm:pt>
    <dgm:pt modelId="{16D51C15-8420-495B-A395-CF20FA97CB82}" type="pres">
      <dgm:prSet presAssocID="{45512BD4-BD34-4CCF-A7AC-18B236032C3C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CC8F2D35-DC21-414A-AE33-8FDB98245FD0}" type="presOf" srcId="{D10D0F53-3E87-4A23-8EE0-1988E56831F3}" destId="{D2FB9A95-A60D-4F9F-941A-41A36E043184}" srcOrd="0" destOrd="0" presId="urn:microsoft.com/office/officeart/2005/8/layout/vProcess5"/>
    <dgm:cxn modelId="{50F7E854-3381-4E76-ACDC-FADC7D7DD6BA}" srcId="{45512BD4-BD34-4CCF-A7AC-18B236032C3C}" destId="{D10D0F53-3E87-4A23-8EE0-1988E56831F3}" srcOrd="0" destOrd="0" parTransId="{8C7DF019-25F8-46CC-941B-B63E5199AE79}" sibTransId="{312ABBFA-CF39-4798-9E34-C3097E30E3AB}"/>
    <dgm:cxn modelId="{3C4E1D7B-004E-490B-AA36-FB3365F86AC4}" type="presOf" srcId="{D10D0F53-3E87-4A23-8EE0-1988E56831F3}" destId="{B2EA3B4D-3AAE-4B38-A5AD-0A03B8028EB3}" srcOrd="1" destOrd="0" presId="urn:microsoft.com/office/officeart/2005/8/layout/vProcess5"/>
    <dgm:cxn modelId="{B0C5FF85-A508-4898-A47B-EA4239B1D868}" type="presOf" srcId="{312ABBFA-CF39-4798-9E34-C3097E30E3AB}" destId="{8DF443AF-ABB6-45C5-9231-0F507EE179E4}" srcOrd="0" destOrd="0" presId="urn:microsoft.com/office/officeart/2005/8/layout/vProcess5"/>
    <dgm:cxn modelId="{9093438F-CABA-445F-B9A8-DD33A60A45DF}" type="presOf" srcId="{45512BD4-BD34-4CCF-A7AC-18B236032C3C}" destId="{14AD48D5-85FB-4112-932E-04E42EB31E7E}" srcOrd="0" destOrd="0" presId="urn:microsoft.com/office/officeart/2005/8/layout/vProcess5"/>
    <dgm:cxn modelId="{4049BDC0-EF8D-47BA-88AE-33ADD8ED3AFC}" type="presOf" srcId="{3B92403E-C7A6-4AB0-B351-A92582974BC3}" destId="{107CFCFB-9FE1-426B-B294-FA52F842345B}" srcOrd="0" destOrd="0" presId="urn:microsoft.com/office/officeart/2005/8/layout/vProcess5"/>
    <dgm:cxn modelId="{589485E2-0361-493A-8E3D-E85EBC8B0BDE}" type="presOf" srcId="{3B92403E-C7A6-4AB0-B351-A92582974BC3}" destId="{16D51C15-8420-495B-A395-CF20FA97CB82}" srcOrd="1" destOrd="0" presId="urn:microsoft.com/office/officeart/2005/8/layout/vProcess5"/>
    <dgm:cxn modelId="{BD513EF5-33A6-4F3C-BAE1-3A650C331408}" srcId="{45512BD4-BD34-4CCF-A7AC-18B236032C3C}" destId="{3B92403E-C7A6-4AB0-B351-A92582974BC3}" srcOrd="1" destOrd="0" parTransId="{8B97A53C-0436-465E-9FB1-4A1FC6E96A52}" sibTransId="{63C91FDC-A615-47CC-9B05-FF4433AF6DDD}"/>
    <dgm:cxn modelId="{38CFD25E-FEE3-4716-9135-A964C82BBF10}" type="presParOf" srcId="{14AD48D5-85FB-4112-932E-04E42EB31E7E}" destId="{1C4FE6CF-EB46-47C8-A74D-6EDC56A38537}" srcOrd="0" destOrd="0" presId="urn:microsoft.com/office/officeart/2005/8/layout/vProcess5"/>
    <dgm:cxn modelId="{6F8BFF46-1B56-4BE0-A55A-95C92570E5FB}" type="presParOf" srcId="{14AD48D5-85FB-4112-932E-04E42EB31E7E}" destId="{D2FB9A95-A60D-4F9F-941A-41A36E043184}" srcOrd="1" destOrd="0" presId="urn:microsoft.com/office/officeart/2005/8/layout/vProcess5"/>
    <dgm:cxn modelId="{701CE0F1-4A9E-4241-8B2F-9F64BEB9AE36}" type="presParOf" srcId="{14AD48D5-85FB-4112-932E-04E42EB31E7E}" destId="{107CFCFB-9FE1-426B-B294-FA52F842345B}" srcOrd="2" destOrd="0" presId="urn:microsoft.com/office/officeart/2005/8/layout/vProcess5"/>
    <dgm:cxn modelId="{B841735B-EA1A-4EF8-817F-67C516C84991}" type="presParOf" srcId="{14AD48D5-85FB-4112-932E-04E42EB31E7E}" destId="{8DF443AF-ABB6-45C5-9231-0F507EE179E4}" srcOrd="3" destOrd="0" presId="urn:microsoft.com/office/officeart/2005/8/layout/vProcess5"/>
    <dgm:cxn modelId="{BD5F1E28-BB79-43CF-9EDC-A58107C23941}" type="presParOf" srcId="{14AD48D5-85FB-4112-932E-04E42EB31E7E}" destId="{B2EA3B4D-3AAE-4B38-A5AD-0A03B8028EB3}" srcOrd="4" destOrd="0" presId="urn:microsoft.com/office/officeart/2005/8/layout/vProcess5"/>
    <dgm:cxn modelId="{EDCF892D-1AB5-4DED-8B50-E9C73B95BE66}" type="presParOf" srcId="{14AD48D5-85FB-4112-932E-04E42EB31E7E}" destId="{16D51C15-8420-495B-A395-CF20FA97CB8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BE915-7FFF-42A3-AD3D-CAB9318F1414}">
      <dsp:nvSpPr>
        <dsp:cNvPr id="0" name=""/>
        <dsp:cNvSpPr/>
      </dsp:nvSpPr>
      <dsp:spPr>
        <a:xfrm>
          <a:off x="0" y="37017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F8CB7-7B3B-487B-9D16-7A73E803F453}">
      <dsp:nvSpPr>
        <dsp:cNvPr id="0" name=""/>
        <dsp:cNvSpPr/>
      </dsp:nvSpPr>
      <dsp:spPr>
        <a:xfrm>
          <a:off x="352180" y="892577"/>
          <a:ext cx="640327" cy="640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F0D30-8EE5-46D7-AF9A-C3165ED34948}">
      <dsp:nvSpPr>
        <dsp:cNvPr id="0" name=""/>
        <dsp:cNvSpPr/>
      </dsp:nvSpPr>
      <dsp:spPr>
        <a:xfrm>
          <a:off x="1344687" y="63062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Pesaje y medición de porciones individuales</a:t>
          </a:r>
          <a:endParaRPr lang="en-US" sz="2500" kern="1200" dirty="0"/>
        </a:p>
      </dsp:txBody>
      <dsp:txXfrm>
        <a:off x="1344687" y="630625"/>
        <a:ext cx="7251980" cy="1164231"/>
      </dsp:txXfrm>
    </dsp:sp>
    <dsp:sp modelId="{2C638FA3-ECA0-4ADE-A701-243A1B86EDE9}">
      <dsp:nvSpPr>
        <dsp:cNvPr id="0" name=""/>
        <dsp:cNvSpPr/>
      </dsp:nvSpPr>
      <dsp:spPr>
        <a:xfrm>
          <a:off x="0" y="208591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CC160-C8F1-4611-9B97-F73241C70227}">
      <dsp:nvSpPr>
        <dsp:cNvPr id="0" name=""/>
        <dsp:cNvSpPr/>
      </dsp:nvSpPr>
      <dsp:spPr>
        <a:xfrm>
          <a:off x="352180" y="2347867"/>
          <a:ext cx="640327" cy="640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0DD7C-2032-451B-A910-498FA7746E67}">
      <dsp:nvSpPr>
        <dsp:cNvPr id="0" name=""/>
        <dsp:cNvSpPr/>
      </dsp:nvSpPr>
      <dsp:spPr>
        <a:xfrm>
          <a:off x="1344687" y="208591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Uso de platos (cuchara para porciones, </a:t>
          </a:r>
          <a:r>
            <a:rPr lang="es-ES" sz="2500" kern="1200" dirty="0" err="1"/>
            <a:t>spoodle</a:t>
          </a:r>
          <a:r>
            <a:rPr lang="en-US" sz="2500" kern="1200" dirty="0"/>
            <a:t>)</a:t>
          </a:r>
        </a:p>
      </dsp:txBody>
      <dsp:txXfrm>
        <a:off x="1344687" y="2085915"/>
        <a:ext cx="7251980" cy="1164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FF00D-CE21-4FC4-B8F4-168F97889622}">
      <dsp:nvSpPr>
        <dsp:cNvPr id="0" name=""/>
        <dsp:cNvSpPr/>
      </dsp:nvSpPr>
      <dsp:spPr>
        <a:xfrm>
          <a:off x="0" y="15273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 receta original debe crearse exactamente</a:t>
          </a:r>
          <a:endParaRPr lang="en-US" sz="1500" kern="1200" dirty="0"/>
        </a:p>
      </dsp:txBody>
      <dsp:txXfrm>
        <a:off x="39155" y="191885"/>
        <a:ext cx="6779690" cy="723779"/>
      </dsp:txXfrm>
    </dsp:sp>
    <dsp:sp modelId="{D039A97E-E35D-4248-9739-D270C130B037}">
      <dsp:nvSpPr>
        <dsp:cNvPr id="0" name=""/>
        <dsp:cNvSpPr/>
      </dsp:nvSpPr>
      <dsp:spPr>
        <a:xfrm>
          <a:off x="0" y="99802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Evalúe la receta para ver si es aceptable</a:t>
          </a:r>
          <a:endParaRPr lang="en-US" sz="1500" kern="1200" dirty="0"/>
        </a:p>
      </dsp:txBody>
      <dsp:txXfrm>
        <a:off x="39155" y="1037175"/>
        <a:ext cx="6779690" cy="723779"/>
      </dsp:txXfrm>
    </dsp:sp>
    <dsp:sp modelId="{F5349F5F-26AD-4B3A-B35E-D0C17E21DEEE}">
      <dsp:nvSpPr>
        <dsp:cNvPr id="0" name=""/>
        <dsp:cNvSpPr/>
      </dsp:nvSpPr>
      <dsp:spPr>
        <a:xfrm>
          <a:off x="0" y="184331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El rendimiento de las recetas debe ser el doble o debe ampliarse a la cantidad adecuada para el tamaño de la sartén que se utilizará</a:t>
          </a:r>
          <a:endParaRPr lang="en-US" sz="1500" kern="1200" dirty="0"/>
        </a:p>
      </dsp:txBody>
      <dsp:txXfrm>
        <a:off x="39155" y="1882465"/>
        <a:ext cx="6779690" cy="723779"/>
      </dsp:txXfrm>
    </dsp:sp>
    <dsp:sp modelId="{EEECA4E9-C07F-4712-B92C-78BBA221123F}">
      <dsp:nvSpPr>
        <dsp:cNvPr id="0" name=""/>
        <dsp:cNvSpPr/>
      </dsp:nvSpPr>
      <dsp:spPr>
        <a:xfrm>
          <a:off x="0" y="268860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Prepare la receta nuevamente, observe el producto y haga ajustes</a:t>
          </a:r>
          <a:endParaRPr lang="en-US" sz="1500" kern="1200" dirty="0"/>
        </a:p>
      </dsp:txBody>
      <dsp:txXfrm>
        <a:off x="39155" y="2727755"/>
        <a:ext cx="6779690" cy="723779"/>
      </dsp:txXfrm>
    </dsp:sp>
    <dsp:sp modelId="{F52794E9-4C50-43E9-A713-20CF846AB577}">
      <dsp:nvSpPr>
        <dsp:cNvPr id="0" name=""/>
        <dsp:cNvSpPr/>
      </dsp:nvSpPr>
      <dsp:spPr>
        <a:xfrm>
          <a:off x="0" y="3533889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Si los resultados son satisfactorios, el rendimiento de la receta se puede duplicar una vez más para su posterior evaluación y revisión</a:t>
          </a:r>
          <a:endParaRPr lang="en-US" sz="1500" kern="1200" dirty="0"/>
        </a:p>
      </dsp:txBody>
      <dsp:txXfrm>
        <a:off x="39155" y="3573044"/>
        <a:ext cx="6779690" cy="723779"/>
      </dsp:txXfrm>
    </dsp:sp>
    <dsp:sp modelId="{9D46D9E3-0E09-4E63-B1AF-144B6CE41EB0}">
      <dsp:nvSpPr>
        <dsp:cNvPr id="0" name=""/>
        <dsp:cNvSpPr/>
      </dsp:nvSpPr>
      <dsp:spPr>
        <a:xfrm>
          <a:off x="0" y="4379179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Si el producto sigue siendo satisfactorio, la receta se puede aumentar en incrementos de 25 porciones o en bandejas completas hasta que se preparen aproximadamente 100 porciones</a:t>
          </a:r>
          <a:endParaRPr lang="en-US" sz="1500" kern="1200" dirty="0"/>
        </a:p>
      </dsp:txBody>
      <dsp:txXfrm>
        <a:off x="39155" y="4418334"/>
        <a:ext cx="6779690" cy="723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B9A95-A60D-4F9F-941A-41A36E043184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“</a:t>
          </a:r>
          <a:r>
            <a:rPr lang="en-US" sz="2800" kern="1200" dirty="0" err="1"/>
            <a:t>Cambiar</a:t>
          </a:r>
          <a:r>
            <a:rPr lang="en-US" sz="2800" kern="1200" dirty="0"/>
            <a:t> </a:t>
          </a:r>
          <a:r>
            <a:rPr lang="en-US" sz="2800" kern="1200" dirty="0" err="1"/>
            <a:t>el</a:t>
          </a:r>
          <a:r>
            <a:rPr lang="en-US" sz="2800" kern="1200" dirty="0"/>
            <a:t> </a:t>
          </a:r>
          <a:r>
            <a:rPr lang="en-US" sz="2800" kern="1200" dirty="0" err="1"/>
            <a:t>rendimiento</a:t>
          </a:r>
          <a:r>
            <a:rPr lang="en-US" sz="2800" kern="1200" dirty="0"/>
            <a:t>“</a:t>
          </a:r>
        </a:p>
      </dsp:txBody>
      <dsp:txXfrm>
        <a:off x="53952" y="53952"/>
        <a:ext cx="6271493" cy="1734162"/>
      </dsp:txXfrm>
    </dsp:sp>
    <dsp:sp modelId="{107CFCFB-9FE1-426B-B294-FA52F842345B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El número por el que multiplicamos los ingredientes para obtener un nuevo rendimiento</a:t>
          </a:r>
          <a:endParaRPr lang="en-US" sz="2800" kern="1200" dirty="0"/>
        </a:p>
      </dsp:txBody>
      <dsp:txXfrm>
        <a:off x="1496671" y="2305367"/>
        <a:ext cx="5427445" cy="1734162"/>
      </dsp:txXfrm>
    </dsp:sp>
    <dsp:sp modelId="{8DF443AF-ABB6-45C5-9231-0F507EE179E4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3E02E-9A41-4006-AED6-C5733882A892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0A319-2DBC-4113-9429-BF1B07171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Spoodle</a:t>
            </a:r>
            <a:r>
              <a:rPr lang="en-US" dirty="0"/>
              <a:t> – a big spoon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standardized recipe helps produce a product identical in taste and yield every time no matter who is cooking it. Constance has created many recipes that are located on the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4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Located on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tools that does not allow for accurate portioning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67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TCS =Time and Temperature Control for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4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86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66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0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6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5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3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4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4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3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9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nmetroaaa.com/provider-portal" TargetMode="External"/><Relationship Id="rId2" Type="http://schemas.openxmlformats.org/officeDocument/2006/relationships/hyperlink" Target="https://www.foodsafety.gov/keep-food-safe/foodkeeper-ap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CAF1A-03A2-10B9-118B-31BBEAF35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64" y="2672918"/>
            <a:ext cx="3177827" cy="4044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D47E6-1C0E-F21D-E15F-2072B41AB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2911" y="244549"/>
            <a:ext cx="8488529" cy="2815522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Tamaños de las porciones y reducción del desperdicio de alimentos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3393D-FEDB-FA3B-28B2-E4133B9D7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2967" y="3941915"/>
            <a:ext cx="4306186" cy="1540544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>
                <a:latin typeface="Bierstadt" panose="020B0004020202020204" pitchFamily="34" charset="0"/>
              </a:rPr>
              <a:t>NM-AAA 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 March/ April 2024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Constance Rudnicki MS, RDN, LD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Registered Dietitian/Nutritionist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Karen Zarrella - Nutrition Education Inter</a:t>
            </a:r>
            <a:r>
              <a:rPr lang="en-US" sz="5600" b="1" dirty="0">
                <a:latin typeface="Bierstadt" panose="020B0004020202020204" pitchFamily="34" charset="0"/>
              </a:rPr>
              <a:t>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EF978-CDC2-1BE5-A668-DD64676B6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96" y="508782"/>
            <a:ext cx="2493480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7F3583-9BBF-BDCA-BBDD-DC16E016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97" y="2511572"/>
            <a:ext cx="3973943" cy="344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Las instrucciones (o procedimientos) para la receta estandarizada también ayudan a garantizar la consistencia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47AE3F-B116-27CB-A3F2-2A7823622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878" y="972608"/>
            <a:ext cx="4483746" cy="4900269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1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56B7E-4A0C-7B03-4916-CA41C93A70F9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2400" dirty="0">
                <a:solidFill>
                  <a:schemeClr val="bg1"/>
                </a:solidFill>
              </a:rPr>
              <a:t>Cada tamaño de despiece está coordinado con un mango de color para que sea más fácil distinguirlo del resto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C0222-3EF8-00DE-0356-EE2EB06F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55" y="2160590"/>
            <a:ext cx="5143500" cy="2083118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2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087C44-9B8D-C78C-DF7A-D70FA8CB8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3888" y="748144"/>
            <a:ext cx="5174214" cy="53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4304F-BEA5-4FDA-A4D0-7A0CE7A4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Cucharada estándar #/ Tamaño de la porción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E0682-C36A-20D3-494C-8539A9809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#4 </a:t>
            </a:r>
            <a:r>
              <a:rPr lang="en-US" dirty="0" err="1"/>
              <a:t>cuchara</a:t>
            </a:r>
            <a:r>
              <a:rPr lang="en-US" dirty="0"/>
              <a:t>=1 </a:t>
            </a:r>
            <a:r>
              <a:rPr lang="en-US" dirty="0" err="1"/>
              <a:t>taza</a:t>
            </a:r>
            <a:endParaRPr lang="en-US" dirty="0"/>
          </a:p>
          <a:p>
            <a:r>
              <a:rPr lang="en-US" dirty="0"/>
              <a:t>#6 </a:t>
            </a:r>
            <a:r>
              <a:rPr lang="en-US" dirty="0" err="1"/>
              <a:t>cuchara</a:t>
            </a:r>
            <a:r>
              <a:rPr lang="en-US" dirty="0"/>
              <a:t>=2/3 </a:t>
            </a:r>
            <a:r>
              <a:rPr lang="en-US" dirty="0" err="1"/>
              <a:t>taza</a:t>
            </a:r>
            <a:endParaRPr lang="en-US" dirty="0"/>
          </a:p>
          <a:p>
            <a:r>
              <a:rPr lang="en-US" dirty="0"/>
              <a:t>#8 </a:t>
            </a:r>
            <a:r>
              <a:rPr lang="en-US" dirty="0" err="1"/>
              <a:t>cuchara</a:t>
            </a:r>
            <a:r>
              <a:rPr lang="en-US" dirty="0"/>
              <a:t>=1/2 </a:t>
            </a:r>
            <a:r>
              <a:rPr lang="en-US" dirty="0" err="1"/>
              <a:t>taza</a:t>
            </a:r>
            <a:endParaRPr lang="en-US" dirty="0"/>
          </a:p>
          <a:p>
            <a:r>
              <a:rPr lang="en-US" dirty="0"/>
              <a:t>#10 </a:t>
            </a:r>
            <a:r>
              <a:rPr lang="en-US" dirty="0" err="1"/>
              <a:t>cuchara</a:t>
            </a:r>
            <a:r>
              <a:rPr lang="en-US" dirty="0"/>
              <a:t>=3oz</a:t>
            </a:r>
          </a:p>
          <a:p>
            <a:r>
              <a:rPr lang="en-US" dirty="0"/>
              <a:t>#12 </a:t>
            </a:r>
            <a:r>
              <a:rPr lang="en-US" dirty="0" err="1"/>
              <a:t>cuchara</a:t>
            </a:r>
            <a:r>
              <a:rPr lang="en-US" dirty="0"/>
              <a:t>=1/3 </a:t>
            </a:r>
            <a:r>
              <a:rPr lang="en-US" dirty="0" err="1"/>
              <a:t>taza</a:t>
            </a:r>
            <a:endParaRPr lang="en-US" dirty="0"/>
          </a:p>
          <a:p>
            <a:r>
              <a:rPr lang="en-US" dirty="0"/>
              <a:t>#16 </a:t>
            </a:r>
            <a:r>
              <a:rPr lang="en-US" dirty="0" err="1"/>
              <a:t>cuchara</a:t>
            </a:r>
            <a:r>
              <a:rPr lang="en-US" dirty="0"/>
              <a:t>=1/4 </a:t>
            </a:r>
            <a:r>
              <a:rPr lang="en-US" dirty="0" err="1"/>
              <a:t>taza</a:t>
            </a:r>
            <a:endParaRPr lang="en-US" dirty="0"/>
          </a:p>
          <a:p>
            <a:r>
              <a:rPr lang="en-US" dirty="0"/>
              <a:t>#60 </a:t>
            </a:r>
            <a:r>
              <a:rPr lang="en-US" dirty="0" err="1"/>
              <a:t>cuchara</a:t>
            </a:r>
            <a:r>
              <a:rPr lang="en-US" dirty="0"/>
              <a:t>= ½ oz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D060-359D-589F-A93B-BB3A014C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Herramientas</a:t>
            </a:r>
            <a:r>
              <a:rPr lang="en-US" dirty="0"/>
              <a:t> de </a:t>
            </a:r>
            <a:r>
              <a:rPr lang="en-US" dirty="0" err="1"/>
              <a:t>porcionado</a:t>
            </a:r>
            <a:r>
              <a:rPr lang="en-US" dirty="0"/>
              <a:t> </a:t>
            </a:r>
            <a:r>
              <a:rPr lang="en-US" dirty="0" err="1"/>
              <a:t>incorrectas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846A-1F75-7E17-CE92-10CDD1602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Tongs</a:t>
            </a:r>
          </a:p>
          <a:p>
            <a:r>
              <a:rPr lang="en-US" dirty="0"/>
              <a:t>B. Manos </a:t>
            </a:r>
            <a:r>
              <a:rPr lang="en-US" dirty="0" err="1"/>
              <a:t>enguantadas</a:t>
            </a:r>
            <a:endParaRPr lang="en-US" dirty="0"/>
          </a:p>
          <a:p>
            <a:r>
              <a:rPr lang="en-US" dirty="0"/>
              <a:t>C. </a:t>
            </a:r>
            <a:r>
              <a:rPr lang="en-US" dirty="0" err="1"/>
              <a:t>Espumadera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6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DA33B2-75E2-BF82-91C8-113F6DE4F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188" y="2476500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A3489-C6BA-A5B8-C61D-7A7B44E9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95562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1F6B9-D151-E401-C384-AB46DD6364E5}"/>
              </a:ext>
            </a:extLst>
          </p:cNvPr>
          <p:cNvSpPr txBox="1"/>
          <p:nvPr/>
        </p:nvSpPr>
        <p:spPr>
          <a:xfrm>
            <a:off x="2059709" y="4812145"/>
            <a:ext cx="255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Thumb Press Disher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F7B69-4F33-6369-6F74-58944817FADA}"/>
              </a:ext>
            </a:extLst>
          </p:cNvPr>
          <p:cNvSpPr txBox="1"/>
          <p:nvPr/>
        </p:nvSpPr>
        <p:spPr>
          <a:xfrm>
            <a:off x="6199672" y="4801182"/>
            <a:ext cx="255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Squeeze Handle Disher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6D725-D63F-5636-3375-A8D4E0421CDC}"/>
              </a:ext>
            </a:extLst>
          </p:cNvPr>
          <p:cNvSpPr txBox="1"/>
          <p:nvPr/>
        </p:nvSpPr>
        <p:spPr>
          <a:xfrm>
            <a:off x="3540750" y="1080654"/>
            <a:ext cx="562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Two Types of Dishers</a:t>
            </a:r>
          </a:p>
        </p:txBody>
      </p:sp>
    </p:spTree>
    <p:extLst>
      <p:ext uri="{BB962C8B-B14F-4D97-AF65-F5344CB8AC3E}">
        <p14:creationId xmlns:p14="http://schemas.microsoft.com/office/powerpoint/2010/main" val="162938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03ADADC-954D-611E-4EE4-A22E40F8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Spoodles and Ladles 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2844AF-A4B1-2D6F-EC18-7CAFC707E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-3" b="-3"/>
          <a:stretch/>
        </p:blipFill>
        <p:spPr bwMode="auto">
          <a:xfrm>
            <a:off x="985969" y="609600"/>
            <a:ext cx="4029716" cy="36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40D33E4-5945-0A32-8773-6C0785536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024"/>
          <a:stretch/>
        </p:blipFill>
        <p:spPr bwMode="auto">
          <a:xfrm>
            <a:off x="5244286" y="608009"/>
            <a:ext cx="4029716" cy="36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1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EB22-1FF4-0251-387E-F73958C8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64" y="118712"/>
            <a:ext cx="8596668" cy="1320800"/>
          </a:xfrm>
        </p:spPr>
        <p:txBody>
          <a:bodyPr/>
          <a:lstStyle/>
          <a:p>
            <a:r>
              <a:rPr lang="es-ES" dirty="0"/>
              <a:t>Para ampliar una receta de pequeñas cantidades</a:t>
            </a:r>
            <a:r>
              <a:rPr lang="en-US" dirty="0"/>
              <a:t>: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B6EB472-EAA8-FCBB-1CF2-51F1E6DD9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555778"/>
              </p:ext>
            </p:extLst>
          </p:nvPr>
        </p:nvGraphicFramePr>
        <p:xfrm>
          <a:off x="749808" y="12700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45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andard Recipes and Yields - ppt download">
            <a:extLst>
              <a:ext uri="{FF2B5EF4-FFF2-40B4-BE49-F238E27FC236}">
                <a16:creationId xmlns:a16="http://schemas.microsoft.com/office/drawing/2014/main" id="{8A8AB34D-E79E-B428-F2B7-8BD33825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1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A48F-9F75-AE49-576C-9218F7E2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Conversiones</a:t>
            </a:r>
            <a:r>
              <a:rPr lang="en-US" dirty="0"/>
              <a:t> de </a:t>
            </a:r>
            <a:r>
              <a:rPr lang="en-US" dirty="0" err="1"/>
              <a:t>recetas</a:t>
            </a:r>
            <a:endParaRPr lang="en-US" dirty="0"/>
          </a:p>
        </p:txBody>
      </p:sp>
      <p:pic>
        <p:nvPicPr>
          <p:cNvPr id="4" name="Content Placeholder 3" descr="A chopping board with spices on top">
            <a:extLst>
              <a:ext uri="{FF2B5EF4-FFF2-40B4-BE49-F238E27FC236}">
                <a16:creationId xmlns:a16="http://schemas.microsoft.com/office/drawing/2014/main" id="{13B739D5-27BD-55F2-0BDF-52129A3E3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0" r="6381" b="-2"/>
          <a:stretch/>
        </p:blipFill>
        <p:spPr>
          <a:xfrm>
            <a:off x="806519" y="2188868"/>
            <a:ext cx="4681399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9B3D8-6853-F9DC-30C8-04C8BFADBFE2}"/>
              </a:ext>
            </a:extLst>
          </p:cNvPr>
          <p:cNvSpPr txBox="1"/>
          <p:nvPr/>
        </p:nvSpPr>
        <p:spPr>
          <a:xfrm>
            <a:off x="5487918" y="2441555"/>
            <a:ext cx="6099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Produccion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s-ES" dirty="0"/>
              <a:t>La cantidad total que produce una receta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6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D33D-0EAE-EF05-055F-55B9F767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26988-1F78-87D3-7391-D829B24D0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Explique por qué es importante el tamaño de las porciones/porciones</a:t>
            </a:r>
          </a:p>
          <a:p>
            <a:r>
              <a:rPr lang="es-ES" dirty="0"/>
              <a:t>Describir formas de ayudar a minimizar el desperdicio de alimentos</a:t>
            </a:r>
          </a:p>
          <a:p>
            <a:r>
              <a:rPr lang="es-ES" dirty="0"/>
              <a:t>Explicar cómo cambiar el rendimiento de una receta</a:t>
            </a:r>
          </a:p>
          <a:p>
            <a:r>
              <a:rPr lang="es-ES" dirty="0"/>
              <a:t>Explique los diferentes tipos de fechas en los paquetes</a:t>
            </a:r>
          </a:p>
          <a:p>
            <a:r>
              <a:rPr lang="en-US" dirty="0"/>
              <a:t>Describe FIFO</a:t>
            </a:r>
          </a:p>
          <a:p>
            <a:r>
              <a:rPr lang="es-ES" dirty="0"/>
              <a:t>Explique cuándo y cómo su instalación debe etiquetar los artículos</a:t>
            </a:r>
          </a:p>
          <a:p>
            <a:r>
              <a:rPr lang="es-ES" dirty="0"/>
              <a:t>Identificar la forma correcta de preparar y almacenar los alimentos</a:t>
            </a:r>
          </a:p>
          <a:p>
            <a:r>
              <a:rPr lang="es-ES" dirty="0"/>
              <a:t>Describir los tipos de inventario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7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BF189-3FFD-6F3E-0298-2DB6EAD1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Factor de </a:t>
            </a:r>
            <a:r>
              <a:rPr lang="en-US" dirty="0" err="1"/>
              <a:t>conversión</a:t>
            </a:r>
            <a:r>
              <a:rPr lang="en-US" dirty="0"/>
              <a:t>: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AFAC45-EA1B-EF82-CB13-96915C995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9373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286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FEEB79-0403-4E4D-B6DF-A5AF6A02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Paso #1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55669A-BF7F-8E3A-93FE-F910979A4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Determinar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rendimiento</a:t>
            </a:r>
            <a:r>
              <a:rPr lang="en-US" dirty="0"/>
              <a:t> original</a:t>
            </a:r>
          </a:p>
          <a:p>
            <a:r>
              <a:rPr lang="en-US" dirty="0" err="1"/>
              <a:t>Determinar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rendimiento</a:t>
            </a:r>
            <a:r>
              <a:rPr lang="en-US" dirty="0"/>
              <a:t> </a:t>
            </a:r>
            <a:r>
              <a:rPr lang="en-US" dirty="0" err="1"/>
              <a:t>deseado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RENDIMIENTO DESEADO</a:t>
            </a:r>
            <a:r>
              <a:rPr lang="en-US" dirty="0"/>
              <a:t>		=Factor de </a:t>
            </a:r>
            <a:r>
              <a:rPr lang="en-US" dirty="0" err="1"/>
              <a:t>conversión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RENDIMIENTO ORIGINAL			(Factor de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Example:</a:t>
            </a:r>
          </a:p>
          <a:p>
            <a:pPr marL="0" indent="0">
              <a:buNone/>
            </a:pPr>
            <a:r>
              <a:rPr lang="en-US" dirty="0"/>
              <a:t>Green Chile Chicken Stew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Scale up from 6 to 20 servings</a:t>
            </a:r>
          </a:p>
          <a:p>
            <a:pPr marL="0" indent="0">
              <a:buNone/>
            </a:pPr>
            <a:r>
              <a:rPr lang="en-US" sz="1800" dirty="0"/>
              <a:t>20(Desired Yield)/</a:t>
            </a:r>
          </a:p>
          <a:p>
            <a:pPr marL="0" indent="0">
              <a:buNone/>
            </a:pPr>
            <a:r>
              <a:rPr lang="en-US" sz="1800" dirty="0"/>
              <a:t>6 (Current Recipe Yield) = 3.33 (conversion factor)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40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899C7-0D01-812B-C9A7-7CC23087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Paso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16521-A063-D1E9-644D-E83B631D0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Multiplica todos los ingredientes de la receta por el factor de conversión</a:t>
            </a:r>
          </a:p>
          <a:p>
            <a:r>
              <a:rPr lang="en-US" dirty="0"/>
              <a:t>EJEMPLO:</a:t>
            </a:r>
          </a:p>
          <a:p>
            <a:r>
              <a:rPr lang="en-US" dirty="0"/>
              <a:t>48 oz </a:t>
            </a:r>
            <a:r>
              <a:rPr lang="en-US" dirty="0" err="1"/>
              <a:t>Pavo</a:t>
            </a:r>
            <a:r>
              <a:rPr lang="en-US" dirty="0"/>
              <a:t> </a:t>
            </a:r>
            <a:r>
              <a:rPr lang="en-US" dirty="0" err="1"/>
              <a:t>molido</a:t>
            </a:r>
            <a:r>
              <a:rPr lang="en-US" dirty="0"/>
              <a:t> x 3.33 Factor de </a:t>
            </a:r>
            <a:r>
              <a:rPr lang="en-US" dirty="0" err="1"/>
              <a:t>conversión</a:t>
            </a:r>
            <a:r>
              <a:rPr lang="en-US" dirty="0"/>
              <a:t>= 159.84 oz </a:t>
            </a:r>
          </a:p>
          <a:p>
            <a:endParaRPr lang="en-US" dirty="0"/>
          </a:p>
          <a:p>
            <a:r>
              <a:rPr lang="en-US" dirty="0" err="1"/>
              <a:t>Dividir</a:t>
            </a:r>
            <a:r>
              <a:rPr lang="en-US" dirty="0"/>
              <a:t> y </a:t>
            </a:r>
            <a:r>
              <a:rPr lang="en-US" dirty="0" err="1"/>
              <a:t>redondear</a:t>
            </a:r>
            <a:endParaRPr lang="en-US" dirty="0"/>
          </a:p>
          <a:p>
            <a:r>
              <a:rPr lang="en-US" dirty="0" err="1"/>
              <a:t>Pavo</a:t>
            </a:r>
            <a:r>
              <a:rPr lang="en-US" dirty="0"/>
              <a:t> molido159.84 oz / 16 oz </a:t>
            </a:r>
            <a:r>
              <a:rPr lang="en-US" dirty="0" err="1"/>
              <a:t>por</a:t>
            </a:r>
            <a:r>
              <a:rPr lang="en-US" dirty="0"/>
              <a:t> libra (</a:t>
            </a:r>
            <a:r>
              <a:rPr lang="en-US" dirty="0" err="1"/>
              <a:t>lb</a:t>
            </a:r>
            <a:r>
              <a:rPr lang="en-US" dirty="0"/>
              <a:t>)= 9.99 </a:t>
            </a:r>
            <a:r>
              <a:rPr lang="en-US" dirty="0" err="1"/>
              <a:t>lbs</a:t>
            </a:r>
            <a:r>
              <a:rPr lang="en-US" dirty="0"/>
              <a:t> or 10 </a:t>
            </a:r>
            <a:r>
              <a:rPr lang="en-US" dirty="0" err="1"/>
              <a:t>lbs</a:t>
            </a:r>
            <a:r>
              <a:rPr lang="en-US" dirty="0"/>
              <a:t> </a:t>
            </a:r>
            <a:r>
              <a:rPr lang="en-US" dirty="0" err="1"/>
              <a:t>Úselo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receta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06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D1BB-2C25-0F8C-3F39-60E7A377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Conversión del tamaño de la porción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32C7-15C5-1463-2FF9-5DAC4010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2522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La receta original rinde 70 porciones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(1/4 cup each); </a:t>
            </a:r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El jefe de cocina desea 70 porciones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( 3/4 cup each).</a:t>
            </a:r>
          </a:p>
          <a:p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Paso 1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Calcular el factor de ajuste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</a:t>
            </a:r>
          </a:p>
          <a:p>
            <a:pPr lvl="2"/>
            <a:r>
              <a:rPr lang="es-ES" u="sng" dirty="0">
                <a:solidFill>
                  <a:srgbClr val="444444"/>
                </a:solidFill>
                <a:latin typeface="Open Sans" panose="020B0606030504020204" pitchFamily="34" charset="0"/>
              </a:rPr>
              <a:t>Porciones deseadas (x) Tamaño de la porción</a:t>
            </a:r>
          </a:p>
          <a:p>
            <a:pPr lvl="2"/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Porciones originales (x) Tamaño de la porción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= </a:t>
            </a:r>
          </a:p>
          <a:p>
            <a:pPr lvl="3"/>
            <a:r>
              <a:rPr lang="en-US" u="sng" dirty="0">
                <a:solidFill>
                  <a:srgbClr val="444444"/>
                </a:solidFill>
                <a:latin typeface="Open Sans" panose="020B0606030504020204" pitchFamily="34" charset="0"/>
              </a:rPr>
              <a:t>70 (.75)	52.50 cups</a:t>
            </a:r>
          </a:p>
          <a:p>
            <a:pPr lvl="3"/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70 (.25)	17.50 cups</a:t>
            </a:r>
          </a:p>
          <a:p>
            <a:pPr lvl="3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=3</a:t>
            </a:r>
          </a:p>
          <a:p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Paso 2: Multiplica la cantidad de ingredientes de la receta original por el factor de ajuste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marL="548640" lvl="2" indent="0">
              <a:buNone/>
            </a:pPr>
            <a:r>
              <a:rPr lang="es-ES" dirty="0">
                <a:solidFill>
                  <a:srgbClr val="444444"/>
                </a:solidFill>
                <a:latin typeface="Open Sans" panose="020B0606030504020204" pitchFamily="34" charset="0"/>
              </a:rPr>
              <a:t>Ejemplo: 1/2 libra (8 onzas) de harina se especifica en la receta original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marL="548640" lvl="2" indent="0">
              <a:buNone/>
            </a:pPr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8 ounces 	x	3.0		24 ounces</a:t>
            </a:r>
          </a:p>
          <a:p>
            <a:pPr marL="548640" lvl="2" indent="0">
              <a:buNone/>
            </a:pP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(</a:t>
            </a:r>
            <a:r>
              <a:rPr lang="en-US" dirty="0" err="1">
                <a:solidFill>
                  <a:srgbClr val="444444"/>
                </a:solidFill>
                <a:latin typeface="Open Sans" panose="020B0606030504020204" pitchFamily="34" charset="0"/>
              </a:rPr>
              <a:t>Importe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 original)  	(Factor de </a:t>
            </a:r>
            <a:r>
              <a:rPr lang="en-US" dirty="0" err="1">
                <a:solidFill>
                  <a:srgbClr val="444444"/>
                </a:solidFill>
                <a:latin typeface="Open Sans" panose="020B0606030504020204" pitchFamily="34" charset="0"/>
              </a:rPr>
              <a:t>ajuste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)	(Nueva </a:t>
            </a:r>
            <a:r>
              <a:rPr lang="en-US" dirty="0" err="1">
                <a:solidFill>
                  <a:srgbClr val="444444"/>
                </a:solidFill>
                <a:latin typeface="Open Sans" panose="020B0606030504020204" pitchFamily="34" charset="0"/>
              </a:rPr>
              <a:t>receta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)</a:t>
            </a:r>
            <a:endParaRPr lang="en-US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46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A007-7B9D-3816-2D5E-36032EA3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Cambiar el número de porciones y el tamaño de las porciones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AC007-882B-4FE7-431F-C98B107D6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La receta original rinde 50 porciones</a:t>
            </a:r>
            <a:r>
              <a:rPr lang="en-US" dirty="0"/>
              <a:t>(1/4 cup each</a:t>
            </a:r>
            <a:r>
              <a:rPr lang="es-ES" dirty="0"/>
              <a:t>); El chef desea 75 porciones </a:t>
            </a:r>
            <a:r>
              <a:rPr lang="en-US" dirty="0"/>
              <a:t>(3/4 cups each)</a:t>
            </a:r>
          </a:p>
          <a:p>
            <a:pPr marL="0" indent="0">
              <a:buNone/>
            </a:pPr>
            <a:r>
              <a:rPr lang="es-ES" dirty="0"/>
              <a:t>Paso 1: Calcular el factor de ajuste</a:t>
            </a:r>
            <a:r>
              <a:rPr lang="en-US" dirty="0"/>
              <a:t>: </a:t>
            </a:r>
            <a:r>
              <a:rPr lang="es-ES" u="sng" dirty="0"/>
              <a:t>Porciones deseadas (tamaño de la porción)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s-ES" dirty="0"/>
              <a:t>Porciones originales (tamaño de la porción)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75(.75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50(.25)</a:t>
            </a:r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56.25 cups</a:t>
            </a:r>
          </a:p>
          <a:p>
            <a:pPr marL="0" indent="0">
              <a:buNone/>
            </a:pPr>
            <a:r>
              <a:rPr lang="en-US" dirty="0"/>
              <a:t>					12.50 cups</a:t>
            </a:r>
          </a:p>
          <a:p>
            <a:pPr marL="0" indent="0">
              <a:buNone/>
            </a:pPr>
            <a:r>
              <a:rPr lang="en-US" dirty="0"/>
              <a:t>				=	4.5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3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B6E9-892B-2773-42E9-589DBB84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62" y="551848"/>
            <a:ext cx="8596668" cy="1320800"/>
          </a:xfrm>
        </p:spPr>
        <p:txBody>
          <a:bodyPr/>
          <a:lstStyle/>
          <a:p>
            <a:r>
              <a:rPr lang="es-ES" dirty="0"/>
              <a:t>Cambiar el número de porciones y el tamaño de las porciones 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8A30-09D3-F761-60AC-56DCDCCF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Paso 2: Multiplica la cantidad de ingredientes de la receta original por el factor de ajuste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Ejemplo</a:t>
            </a:r>
            <a:r>
              <a:rPr lang="en-US" dirty="0"/>
              <a:t>:	½ </a:t>
            </a:r>
            <a:r>
              <a:rPr lang="es-ES" dirty="0"/>
              <a:t>libra (8 onzas) de harina se especifica en la receta original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u="sng" dirty="0"/>
              <a:t>8 </a:t>
            </a:r>
            <a:r>
              <a:rPr lang="en-US" u="sng" dirty="0" err="1"/>
              <a:t>Onzas</a:t>
            </a:r>
            <a:r>
              <a:rPr lang="en-US" u="sng" dirty="0"/>
              <a:t>				x		4.5		=	36 </a:t>
            </a:r>
            <a:r>
              <a:rPr lang="en-US" u="sng" dirty="0" err="1"/>
              <a:t>Onzas</a:t>
            </a:r>
            <a:r>
              <a:rPr lang="en-US" u="sng" dirty="0"/>
              <a:t> ( 2lbs. 4oz Nueva </a:t>
            </a:r>
            <a:r>
              <a:rPr lang="en-US" u="sng" dirty="0" err="1"/>
              <a:t>receta</a:t>
            </a:r>
            <a:r>
              <a:rPr lang="en-US" u="sng" dirty="0"/>
              <a:t>)</a:t>
            </a:r>
          </a:p>
          <a:p>
            <a:pPr marL="0" indent="0">
              <a:buNone/>
            </a:pPr>
            <a:r>
              <a:rPr lang="en-US" dirty="0" err="1"/>
              <a:t>Importe</a:t>
            </a:r>
            <a:r>
              <a:rPr lang="en-US" dirty="0"/>
              <a:t> original				Factor de </a:t>
            </a:r>
            <a:r>
              <a:rPr lang="en-US" dirty="0" err="1"/>
              <a:t>ajuste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53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862C-06B9-FE65-61D4-AD9EB0F6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Prevención del desperdicio de alimentos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73AE7-106E-5416-1B54-3BDB214B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9593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Haz un inventario regular de lo que tienes</a:t>
            </a:r>
          </a:p>
          <a:p>
            <a:r>
              <a:rPr lang="es-ES" dirty="0"/>
              <a:t>Un inventario perpetuo (PI) se actualiza continuamente a medida que se introducen o utilizan las mercancías. Esto se puede hacer electrónicamente o en un registro de inventario</a:t>
            </a:r>
            <a:r>
              <a:rPr lang="en-US" dirty="0"/>
              <a:t>.</a:t>
            </a:r>
          </a:p>
          <a:p>
            <a:r>
              <a:rPr lang="es-ES" dirty="0"/>
              <a:t>Cíñete al menú. El pedido se realiza en función del menú</a:t>
            </a:r>
            <a:r>
              <a:rPr lang="en-US" dirty="0"/>
              <a:t>.</a:t>
            </a:r>
          </a:p>
          <a:p>
            <a:r>
              <a:rPr lang="es-ES" dirty="0"/>
              <a:t>Sé consciente de lo que están tirando tus mayores. Estos son buenos datos que le permiten saber qué elementos del menú no les gustan</a:t>
            </a:r>
            <a:r>
              <a:rPr lang="en-US" dirty="0"/>
              <a:t>.</a:t>
            </a:r>
          </a:p>
          <a:p>
            <a:r>
              <a:rPr lang="es-ES" dirty="0"/>
              <a:t>Si tienes mucha comida tirada a la basura, estás desperdiciando dinero del presupuesto</a:t>
            </a:r>
            <a:r>
              <a:rPr lang="en-US" dirty="0"/>
              <a:t>.</a:t>
            </a:r>
          </a:p>
          <a:p>
            <a:r>
              <a:rPr lang="es-ES" dirty="0"/>
              <a:t>Haga que sus adultos mayores conozcan su plan para reducir el desperdicio de alimentos. Obtén su opinión</a:t>
            </a:r>
            <a:r>
              <a:rPr lang="en-US" dirty="0"/>
              <a:t>.</a:t>
            </a:r>
          </a:p>
          <a:p>
            <a:r>
              <a:rPr lang="es-ES" dirty="0"/>
              <a:t>Sé creativo con las sobras</a:t>
            </a:r>
          </a:p>
          <a:p>
            <a:r>
              <a:rPr lang="es-ES" dirty="0"/>
              <a:t>Comida en mal estado = costo presupuestario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4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681C-97D5-EE01-3EC6-F2CED263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Explicación</a:t>
            </a:r>
            <a:r>
              <a:rPr lang="en-US" dirty="0"/>
              <a:t> de la </a:t>
            </a:r>
            <a:r>
              <a:rPr lang="en-US" dirty="0" err="1"/>
              <a:t>terminología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43B865-498D-31F0-0067-B9F8B071F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61267"/>
              </p:ext>
            </p:extLst>
          </p:nvPr>
        </p:nvGraphicFramePr>
        <p:xfrm>
          <a:off x="1405276" y="1930400"/>
          <a:ext cx="81279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778078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474212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91244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Fecha de caducidad o caducidad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Fecha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caducidad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Fecha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consumo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preferente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18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Esta fecha es la última fecha en la que el artículo estará en su máxima calidad. Al recibir, rechace cualquier producto al que le falte esta fecha</a:t>
                      </a:r>
                      <a:r>
                        <a:rPr lang="en-US" dirty="0"/>
                        <a:t>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Esta fecha permite a las tiendas saber cuánto tiempo deben exhibir el producto para la venta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Esta es la fecha en la que se debe consumir el producto para obtener el mejor sabor</a:t>
                      </a:r>
                      <a:r>
                        <a:rPr lang="en-US" dirty="0"/>
                        <a:t>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44371"/>
                  </a:ext>
                </a:extLst>
              </a:tr>
            </a:tbl>
          </a:graphicData>
        </a:graphic>
      </p:graphicFrame>
      <p:pic>
        <p:nvPicPr>
          <p:cNvPr id="6" name="Picture 5" descr="A close up of a label&#10;&#10;Description automatically generated">
            <a:extLst>
              <a:ext uri="{FF2B5EF4-FFF2-40B4-BE49-F238E27FC236}">
                <a16:creationId xmlns:a16="http://schemas.microsoft.com/office/drawing/2014/main" id="{C901C4FE-D2C6-D287-A182-814164FA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74" y="4523614"/>
            <a:ext cx="2741338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F8173-C862-E642-0645-2F494D8E9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598" y="4523614"/>
            <a:ext cx="2741338" cy="1438275"/>
          </a:xfrm>
          <a:prstGeom prst="rect">
            <a:avLst/>
          </a:prstGeom>
        </p:spPr>
      </p:pic>
      <p:pic>
        <p:nvPicPr>
          <p:cNvPr id="9" name="Picture 8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9A7CF71E-4053-4BBA-D66E-CFD47B640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39" y="4523613"/>
            <a:ext cx="2741336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A5AF-C334-6C59-AEB4-F418840A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¿</a:t>
            </a:r>
            <a:r>
              <a:rPr lang="en-US" dirty="0" err="1"/>
              <a:t>Cuándo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etiquetar</a:t>
            </a:r>
            <a:r>
              <a:rPr lang="en-US" dirty="0"/>
              <a:t> USTED??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35769-6FEF-C811-4436-501C1C86C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2" b="-6"/>
          <a:stretch/>
        </p:blipFill>
        <p:spPr>
          <a:xfrm>
            <a:off x="677334" y="2158073"/>
            <a:ext cx="3144597" cy="1826881"/>
          </a:xfrm>
          <a:prstGeom prst="rect">
            <a:avLst/>
          </a:prstGeom>
        </p:spPr>
      </p:pic>
      <p:sp>
        <p:nvSpPr>
          <p:cNvPr id="10" name="Isosceles Triangle 8">
            <a:extLst>
              <a:ext uri="{FF2B5EF4-FFF2-40B4-BE49-F238E27FC236}">
                <a16:creationId xmlns:a16="http://schemas.microsoft.com/office/drawing/2014/main" id="{118DD5A8-BBF1-479C-AE8F-0A9C67A0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2968-2275-2A5E-D2DA-719363CB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es-ES" dirty="0"/>
              <a:t>Cuando se recibe y/o abre un producto</a:t>
            </a:r>
          </a:p>
          <a:p>
            <a:r>
              <a:rPr lang="es-ES" dirty="0"/>
              <a:t>El TCS listo para comer se puede llevar a cabo durante siete días. El conteo comienza el día en que se prepara la comida o se abre el recipiente</a:t>
            </a:r>
            <a:r>
              <a:rPr lang="en-US" dirty="0"/>
              <a:t>.</a:t>
            </a:r>
          </a:p>
          <a:p>
            <a:pPr lvl="1"/>
            <a:r>
              <a:rPr lang="es-ES" dirty="0"/>
              <a:t>Ejemplo: Si la ensalada de papa se hizo el 1 de marzo, la fecha de vencimiento sería el 7 de marzo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857CF-2228-4AEC-8513-A214C1AB7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E2F04-2C87-EB5F-01B5-BEEAE786B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00" b="-2"/>
          <a:stretch/>
        </p:blipFill>
        <p:spPr>
          <a:xfrm>
            <a:off x="677334" y="4214811"/>
            <a:ext cx="3144597" cy="182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4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CDA4-06A3-1894-DAD8-4C858E16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Etiquetado</a:t>
            </a:r>
            <a:r>
              <a:rPr lang="en-US" dirty="0"/>
              <a:t> y </a:t>
            </a:r>
            <a:r>
              <a:rPr lang="en-US" dirty="0" err="1"/>
              <a:t>datación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C169-FA88-BF3A-BE6A-EBD61488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Todos los productos deben estar etiquetados con la fecha de recepción y la fecha de vencimiento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Encargado</a:t>
            </a:r>
            <a:r>
              <a:rPr lang="en-US" dirty="0"/>
              <a:t> de la comida app or </a:t>
            </a:r>
            <a:r>
              <a:rPr lang="en-US" dirty="0">
                <a:hlinkClick r:id="rId2"/>
              </a:rPr>
              <a:t>https://www.foodsafety.gov/keep-food-safe/foodkeeper-app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s-ES" dirty="0"/>
              <a:t>Folleto de tabla de almacenamiento de refrigeradores y congeladores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available at https://www.nonmetroaaa.com/provider-portal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2" descr="Food Safety Date Labeling Example">
            <a:extLst>
              <a:ext uri="{FF2B5EF4-FFF2-40B4-BE49-F238E27FC236}">
                <a16:creationId xmlns:a16="http://schemas.microsoft.com/office/drawing/2014/main" id="{79BA15D3-53CF-00C5-0881-A3CCD1AF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035" y="1882211"/>
            <a:ext cx="6060147" cy="34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7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47C8-D1A6-38C3-5AEF-09404442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Control de porciones vs. tamaño de la porción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72E68-07EC-2CBA-C241-C30068CA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El control de las porciones y el tamaño de las porciones a menudo se usan indistintamente, sin embargo, tienen una diferencia importante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s-ES" dirty="0">
                <a:solidFill>
                  <a:srgbClr val="92D050"/>
                </a:solidFill>
              </a:rPr>
              <a:t>Una porción es la cantidad de comida que eliges poner en tu plato</a:t>
            </a:r>
            <a:r>
              <a:rPr lang="en-US" dirty="0">
                <a:solidFill>
                  <a:srgbClr val="92D050"/>
                </a:solidFill>
              </a:rPr>
              <a:t>.</a:t>
            </a:r>
          </a:p>
          <a:p>
            <a:pPr marL="0" indent="0">
              <a:buNone/>
            </a:pPr>
            <a:r>
              <a:rPr lang="es-ES" dirty="0">
                <a:solidFill>
                  <a:srgbClr val="92D050"/>
                </a:solidFill>
              </a:rPr>
              <a:t>El tamaño de una porción es la cantidad de un alimento específico que las personas suelen consumir</a:t>
            </a:r>
            <a:r>
              <a:rPr lang="en-US" dirty="0">
                <a:solidFill>
                  <a:srgbClr val="92D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3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 clipboard with a document&#10;&#10;Description automatically generated">
            <a:extLst>
              <a:ext uri="{FF2B5EF4-FFF2-40B4-BE49-F238E27FC236}">
                <a16:creationId xmlns:a16="http://schemas.microsoft.com/office/drawing/2014/main" id="{D068F668-FA98-8EA0-994B-CAD6900FC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" name="Freeform: Shape 414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148" name="Straight Connector 4147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3" name="Freeform: Shape 412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5" name="Freeform: Shape 412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9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BA25C-A471-E3BA-683E-EE64C603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FIFO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Primero en entrar, primero en salir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B62EE-65D4-A03C-E773-17C8C175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6" y="122662"/>
            <a:ext cx="3856774" cy="38567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A74E-FB89-3D29-5621-6AE6100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Los alimentos deben rotarse para que los artículos con las fechas de caducidad o caducidad más tempranas se utilicen primero. Esto ayuda a mantener la calidad y limitar el crecimiento de patógenos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s-ES" dirty="0">
                <a:solidFill>
                  <a:srgbClr val="FFFFFF"/>
                </a:solidFill>
              </a:rPr>
              <a:t>Deseche los alimentos que hayan pasado la fecha de caducidad o caducidad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26" name="Picture 2" descr="Stock Rotation and Why It Is Important - Latest Quality">
            <a:extLst>
              <a:ext uri="{FF2B5EF4-FFF2-40B4-BE49-F238E27FC236}">
                <a16:creationId xmlns:a16="http://schemas.microsoft.com/office/drawing/2014/main" id="{0ED29E61-C093-491B-0D7C-631D6AF6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" y="4545806"/>
            <a:ext cx="3463180" cy="15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25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6676-C0E1-7E1F-E939-C05AE2D1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7E29-B633-5E2D-1209-C9312237E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artículos deben almacenarse en su embalaje original</a:t>
            </a:r>
          </a:p>
          <a:p>
            <a:r>
              <a:rPr lang="en-US" dirty="0"/>
              <a:t>Si se </a:t>
            </a:r>
            <a:r>
              <a:rPr lang="en-US" dirty="0" err="1"/>
              <a:t>retira</a:t>
            </a:r>
            <a:endParaRPr lang="en-US" dirty="0"/>
          </a:p>
          <a:p>
            <a:pPr lvl="1"/>
            <a:r>
              <a:rPr lang="es-ES" dirty="0"/>
              <a:t>Envuélvalo en un material limpio a prueba de humedad o colóquelo en un recipiente limpio con tapa hermética</a:t>
            </a:r>
          </a:p>
          <a:p>
            <a:pPr lvl="1"/>
            <a:r>
              <a:rPr lang="es-ES" dirty="0"/>
              <a:t>Todos los envases y recipientes deben estar etiquetados con NOMBRE DEL ALIMENTO y FECHA DE CADUCIDAD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9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7505EA3C-F6FE-4717-9D16-1FC1BFCEA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09872A32-4C50-4CBB-8F41-10A7E35AB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6BE1F68-68C0-723A-8BB0-23692AE5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r="2" b="10604"/>
          <a:stretch/>
        </p:blipFill>
        <p:spPr bwMode="auto">
          <a:xfrm>
            <a:off x="643467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3087">
            <a:extLst>
              <a:ext uri="{FF2B5EF4-FFF2-40B4-BE49-F238E27FC236}">
                <a16:creationId xmlns:a16="http://schemas.microsoft.com/office/drawing/2014/main" id="{53F12DB6-A8DD-4C76-A2CD-C90EB6BBB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9AEEF82-7033-3A90-385D-0B5EEF1CB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r="2" b="8525"/>
          <a:stretch/>
        </p:blipFill>
        <p:spPr bwMode="auto">
          <a:xfrm>
            <a:off x="6423321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55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EDD45EC-03E1-6AD1-6AC1-66FB0B42D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4" r="2" b="2"/>
          <a:stretch/>
        </p:blipFill>
        <p:spPr bwMode="auto">
          <a:xfrm>
            <a:off x="3340756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10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1639-DF9A-AB32-2461-44FA6EE4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TCS FOODS PREPARADOS IN SITU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CAC16-7B65-C1ED-AA1B-1BF07467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1291473"/>
            <a:ext cx="5305816" cy="4749890"/>
          </a:xfrm>
        </p:spPr>
        <p:txBody>
          <a:bodyPr>
            <a:normAutofit/>
          </a:bodyPr>
          <a:lstStyle/>
          <a:p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estar</a:t>
            </a:r>
            <a:r>
              <a:rPr lang="en-US" sz="1700" dirty="0"/>
              <a:t> </a:t>
            </a:r>
            <a:r>
              <a:rPr lang="en-US" sz="1700" dirty="0" err="1"/>
              <a:t>etiquetado</a:t>
            </a:r>
            <a:endParaRPr lang="en-US" sz="1700" dirty="0"/>
          </a:p>
          <a:p>
            <a:pPr lvl="1"/>
            <a:r>
              <a:rPr lang="en-US" sz="1500" dirty="0" err="1"/>
              <a:t>Nombre</a:t>
            </a:r>
            <a:r>
              <a:rPr lang="en-US" sz="1500" dirty="0"/>
              <a:t> del </a:t>
            </a:r>
            <a:r>
              <a:rPr lang="en-US" sz="1500" dirty="0" err="1"/>
              <a:t>alimento</a:t>
            </a:r>
            <a:endParaRPr lang="en-US" sz="1500" dirty="0"/>
          </a:p>
          <a:p>
            <a:pPr lvl="1"/>
            <a:r>
              <a:rPr lang="es-ES" sz="1700" dirty="0"/>
              <a:t>La fecha en que debe venderse, consumirse o desecharse</a:t>
            </a:r>
          </a:p>
          <a:p>
            <a:pPr lvl="1"/>
            <a:r>
              <a:rPr lang="es-ES" sz="1700" dirty="0"/>
              <a:t>Se puede almacenar en un máximo de SIETE DÍAS a 41 ° F o menos antes de que deba desecharse</a:t>
            </a:r>
            <a:r>
              <a:rPr lang="en-US" sz="1700" dirty="0"/>
              <a:t>.</a:t>
            </a:r>
          </a:p>
          <a:p>
            <a:pPr lvl="1"/>
            <a:r>
              <a:rPr lang="es-ES" sz="1700" dirty="0"/>
              <a:t>DESECHE TODOS LOS ALIMENTOS QUE HAYAN PASADO LA FECHA DE VENCIMIENTO DEL FABRICANTE</a:t>
            </a:r>
            <a:endParaRPr lang="en-US" sz="1700" dirty="0"/>
          </a:p>
        </p:txBody>
      </p:sp>
      <p:pic>
        <p:nvPicPr>
          <p:cNvPr id="4" name="Picture 3" descr="Cambro&amp;#174; Biodegradable Food Rotation Label, 2&amp;quot;L x 1-1/4&amp;quot;W, White">
            <a:extLst>
              <a:ext uri="{FF2B5EF4-FFF2-40B4-BE49-F238E27FC236}">
                <a16:creationId xmlns:a16="http://schemas.microsoft.com/office/drawing/2014/main" id="{71D0FC0A-90AC-910D-3540-E71456AD0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r="3" b="14212"/>
          <a:stretch/>
        </p:blipFill>
        <p:spPr bwMode="auto">
          <a:xfrm>
            <a:off x="677334" y="1291473"/>
            <a:ext cx="5664122" cy="40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7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A311-0591-E349-A5D1-EF867367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Refrigeradores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DAF4F-5EFF-4C94-03BD-DFF07FE68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t-BR" dirty="0"/>
              <a:t>Ajuste a 39 ° F o menos</a:t>
            </a:r>
          </a:p>
          <a:p>
            <a:pPr>
              <a:lnSpc>
                <a:spcPct val="110000"/>
              </a:lnSpc>
            </a:pPr>
            <a:r>
              <a:rPr lang="es-ES" dirty="0"/>
              <a:t>Nunca coloque alimentos calientes en refrigeradores, ya que podrían elevar la temperatura en el interior</a:t>
            </a:r>
          </a:p>
          <a:p>
            <a:pPr>
              <a:lnSpc>
                <a:spcPct val="110000"/>
              </a:lnSpc>
            </a:pPr>
            <a:r>
              <a:rPr lang="es-ES" dirty="0"/>
              <a:t>Enfríe los alimentos a 70 ° F antes de colocarlos en el refrigerador</a:t>
            </a:r>
          </a:p>
          <a:p>
            <a:pPr>
              <a:lnSpc>
                <a:spcPct val="110000"/>
              </a:lnSpc>
            </a:pPr>
            <a:r>
              <a:rPr lang="es-ES" dirty="0"/>
              <a:t>No alinee los estantes del refrigerador, sobrecargue las unidades ni abra las puertas con demasiada frecuencia</a:t>
            </a:r>
          </a:p>
          <a:p>
            <a:pPr>
              <a:lnSpc>
                <a:spcPct val="110000"/>
              </a:lnSpc>
            </a:pPr>
            <a:r>
              <a:rPr lang="es-ES" dirty="0"/>
              <a:t>Se debe mantener el mantenimiento de los termómetros internos y externos</a:t>
            </a:r>
            <a:endParaRPr lang="en-US" dirty="0"/>
          </a:p>
        </p:txBody>
      </p:sp>
      <p:pic>
        <p:nvPicPr>
          <p:cNvPr id="4" name="Picture 3" descr="Getting ready to reopen your restaurant? Reorganize your walk-in first |  National Restaurant Association">
            <a:extLst>
              <a:ext uri="{FF2B5EF4-FFF2-40B4-BE49-F238E27FC236}">
                <a16:creationId xmlns:a16="http://schemas.microsoft.com/office/drawing/2014/main" id="{D80AF3CA-D398-EC13-08F2-43AF8693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2" r="8526" b="1"/>
          <a:stretch/>
        </p:blipFill>
        <p:spPr bwMode="auto">
          <a:xfrm>
            <a:off x="7558136" y="230188"/>
            <a:ext cx="4266356" cy="23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71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91C2A0F6-8786-4234-590A-2928F56BD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FC93CE-D083-C3F0-FFBF-E650C15E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43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675F-678A-96B7-EC96-7E8D3DD0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Preparación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3D23-525A-8979-E758-FF9EC5D26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DESCONGELE los alimentos congelados en el refrigerador, bajo el chorro de agua fría, en un horno de microondas o como parte del proceso de cocción</a:t>
            </a:r>
          </a:p>
          <a:p>
            <a:r>
              <a:rPr lang="en-US" dirty="0"/>
              <a:t>NUNCA DESCONGELE A TEMPERATURA AMBIENTE</a:t>
            </a:r>
          </a:p>
          <a:p>
            <a:r>
              <a:rPr lang="es-ES" dirty="0"/>
              <a:t>Controlar el tiempo y la temperatura</a:t>
            </a:r>
          </a:p>
          <a:p>
            <a:pPr lvl="1"/>
            <a:r>
              <a:rPr lang="es-ES" dirty="0"/>
              <a:t>Prepare los alimentos en lotes pequeños, use ingredientes </a:t>
            </a:r>
            <a:r>
              <a:rPr lang="es-ES" dirty="0" err="1"/>
              <a:t>preenfriados</a:t>
            </a:r>
            <a:r>
              <a:rPr lang="es-ES" dirty="0"/>
              <a:t>, utensilios y tazones</a:t>
            </a:r>
            <a:endParaRPr lang="en-US" dirty="0"/>
          </a:p>
        </p:txBody>
      </p:sp>
      <p:pic>
        <p:nvPicPr>
          <p:cNvPr id="4" name="Picture 3" descr="Food Safety Script Progress Report #2">
            <a:extLst>
              <a:ext uri="{FF2B5EF4-FFF2-40B4-BE49-F238E27FC236}">
                <a16:creationId xmlns:a16="http://schemas.microsoft.com/office/drawing/2014/main" id="{E22F2A9E-D084-82D5-1BE8-75B74208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03" y="19685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31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06E6-902A-D03C-5872-3D6F5796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 err="1"/>
              <a:t>Almacenamiento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seco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6C67-AEE0-7D41-CE69-CDFCEE0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42690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ES" sz="1700" dirty="0"/>
              <a:t>Las áreas deben mantenerse a la temperatura adecuada, entre 50 ° F y 70 ° F con una humedad relativa del 50-60%</a:t>
            </a:r>
          </a:p>
          <a:p>
            <a:pPr>
              <a:lnSpc>
                <a:spcPct val="90000"/>
              </a:lnSpc>
            </a:pPr>
            <a:r>
              <a:rPr lang="es-ES" sz="1700" dirty="0"/>
              <a:t>Debe estar limpio y bien ventilado para mantener la calidad de los alimentos.</a:t>
            </a:r>
          </a:p>
          <a:p>
            <a:pPr>
              <a:lnSpc>
                <a:spcPct val="90000"/>
              </a:lnSpc>
            </a:pPr>
            <a:r>
              <a:rPr lang="es-ES" sz="1700" dirty="0"/>
              <a:t>Los alimentos deben estar a 6 pulgadas del suelo</a:t>
            </a:r>
          </a:p>
          <a:p>
            <a:pPr>
              <a:lnSpc>
                <a:spcPct val="90000"/>
              </a:lnSpc>
            </a:pPr>
            <a:r>
              <a:rPr lang="es-ES" sz="1700" dirty="0"/>
              <a:t>No almacene productos alimenticios cerca de productos químicos o artículos de limpieza, ya que los alimentos pueden contaminarse fácilmente</a:t>
            </a:r>
          </a:p>
          <a:p>
            <a:pPr>
              <a:lnSpc>
                <a:spcPct val="90000"/>
              </a:lnSpc>
            </a:pPr>
            <a:r>
              <a:rPr lang="es-ES" sz="1700" dirty="0"/>
              <a:t>Los alimentos secos abiertos deben etiquetarse y almacenarse en un recipiente sellado</a:t>
            </a:r>
            <a:endParaRPr lang="en-US" sz="1700" dirty="0"/>
          </a:p>
        </p:txBody>
      </p:sp>
      <p:pic>
        <p:nvPicPr>
          <p:cNvPr id="4" name="Picture 3" descr="Restaurant shelving, Restaurant kitchen design, Small space storage">
            <a:extLst>
              <a:ext uri="{FF2B5EF4-FFF2-40B4-BE49-F238E27FC236}">
                <a16:creationId xmlns:a16="http://schemas.microsoft.com/office/drawing/2014/main" id="{4BB98FB4-0D82-53BC-F067-3D53E5B56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3204" b="-2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3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29D70-E65F-E8DB-4EB3-DAFBB075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18" y="2343640"/>
            <a:ext cx="5630537" cy="16658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¿Por </a:t>
            </a:r>
            <a:r>
              <a:rPr lang="en-US" sz="5400" dirty="0" err="1"/>
              <a:t>qué</a:t>
            </a:r>
            <a:r>
              <a:rPr lang="en-US" sz="5400" dirty="0"/>
              <a:t> es </a:t>
            </a:r>
            <a:r>
              <a:rPr lang="en-US" sz="5400" dirty="0" err="1"/>
              <a:t>importante</a:t>
            </a:r>
            <a:r>
              <a:rPr lang="en-US" sz="5400" dirty="0"/>
              <a:t>?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 descr="Splash">
            <a:extLst>
              <a:ext uri="{FF2B5EF4-FFF2-40B4-BE49-F238E27FC236}">
                <a16:creationId xmlns:a16="http://schemas.microsoft.com/office/drawing/2014/main" id="{EF645794-AB8A-3C7B-9DB2-9B68ECBEE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8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0F8FB-E143-C9AE-6698-8D472330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en-US" dirty="0" err="1"/>
              <a:t>Productos</a:t>
            </a:r>
            <a:r>
              <a:rPr lang="en-US" dirty="0"/>
              <a:t> y </a:t>
            </a:r>
            <a:r>
              <a:rPr lang="en-US" dirty="0" err="1"/>
              <a:t>frutas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fruit | Food Safety News">
            <a:extLst>
              <a:ext uri="{FF2B5EF4-FFF2-40B4-BE49-F238E27FC236}">
                <a16:creationId xmlns:a16="http://schemas.microsoft.com/office/drawing/2014/main" id="{80529C01-57A3-872C-7631-C33D2F2D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39756" b="2"/>
          <a:stretch/>
        </p:blipFill>
        <p:spPr bwMode="auto">
          <a:xfrm>
            <a:off x="676053" y="2158073"/>
            <a:ext cx="263766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,406 Man Washing Vegetables Images, Stock Photos &amp; Vectors | Shutterstock">
            <a:extLst>
              <a:ext uri="{FF2B5EF4-FFF2-40B4-BE49-F238E27FC236}">
                <a16:creationId xmlns:a16="http://schemas.microsoft.com/office/drawing/2014/main" id="{02E5EE15-13D6-37E1-3B0E-D5980DA95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" r="1" b="1"/>
          <a:stretch/>
        </p:blipFill>
        <p:spPr bwMode="auto">
          <a:xfrm>
            <a:off x="3479643" y="2159331"/>
            <a:ext cx="2616049" cy="185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EDEA1E2F-218D-4172-856B-74C87C89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Merchandising fresh produce: Shoppers seek more snack-sized and local  options">
            <a:extLst>
              <a:ext uri="{FF2B5EF4-FFF2-40B4-BE49-F238E27FC236}">
                <a16:creationId xmlns:a16="http://schemas.microsoft.com/office/drawing/2014/main" id="{20D01ED6-5276-1257-658C-A50D89E0B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5691" b="-1"/>
          <a:stretch/>
        </p:blipFill>
        <p:spPr bwMode="auto">
          <a:xfrm>
            <a:off x="3478362" y="4179689"/>
            <a:ext cx="2616049" cy="18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28F45-72F5-46D1-D033-81F56561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es-ES" dirty="0"/>
              <a:t>Solo debe lavarse antes de cocinar, pero no mezcle diferentes artículos ni haga varios lotes</a:t>
            </a:r>
          </a:p>
          <a:p>
            <a:r>
              <a:rPr lang="es-ES" dirty="0"/>
              <a:t>Si abre una nueva caja de productos, los artículos deben lavarse antes de servirlos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30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A2F6-5E8E-6882-F341-6C2E7350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s-ES" dirty="0"/>
              <a:t>HUEVOS y mezclas de HUEVO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C7C1-E976-D631-362C-F98E152F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pPr lvl="1"/>
            <a:r>
              <a:rPr lang="es-ES" dirty="0"/>
              <a:t>Los huevos agrupados que se abren y se combinan en un recipiente común deben cocinarse rápidamente o almacenarse a 41 ° F</a:t>
            </a:r>
          </a:p>
          <a:p>
            <a:pPr lvl="1"/>
            <a:r>
              <a:rPr lang="es-ES" dirty="0"/>
              <a:t>Los establecimientos de alto riesgo solo deben servir huevos pasteurizados</a:t>
            </a:r>
            <a:endParaRPr lang="en-US" dirty="0"/>
          </a:p>
        </p:txBody>
      </p:sp>
      <p:pic>
        <p:nvPicPr>
          <p:cNvPr id="4" name="Picture 3" descr="Three eggs on a plate isolated on white. | CanStock">
            <a:extLst>
              <a:ext uri="{FF2B5EF4-FFF2-40B4-BE49-F238E27FC236}">
                <a16:creationId xmlns:a16="http://schemas.microsoft.com/office/drawing/2014/main" id="{9A73193E-A565-F36D-5F7A-3F45F744D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 b="1"/>
          <a:stretch/>
        </p:blipFill>
        <p:spPr bwMode="auto">
          <a:xfrm>
            <a:off x="4857451" y="2159331"/>
            <a:ext cx="441505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7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5154-C846-11AE-54AC-912E7E8D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Preparación, temperatura y almacenamiento de alimentos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D3DE4-1558-BD66-81A1-E37CFF2A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Las comidas congeladas deben estar fechadas y etiquetadas</a:t>
            </a:r>
          </a:p>
          <a:p>
            <a:r>
              <a:rPr lang="es-ES" sz="2400" dirty="0"/>
              <a:t>Si se utilizan bandejas de aluminio seccionadas, las comidas congeladas deben entregarse en un plazo de dos (2) semanas</a:t>
            </a:r>
          </a:p>
          <a:p>
            <a:r>
              <a:rPr lang="es-ES" sz="2400" dirty="0"/>
              <a:t>Si se utiliza un método de envasado termosellado, las comidas congeladas se pueden almacenar hasta cuarenta y cinco (45) días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62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D699-E68A-BD4C-C72B-EE45BFB4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Registros</a:t>
            </a:r>
            <a:r>
              <a:rPr lang="en-US" dirty="0"/>
              <a:t> de </a:t>
            </a:r>
            <a:r>
              <a:rPr lang="en-US" dirty="0" err="1"/>
              <a:t>inventario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0F1C8-1B45-E8D4-E4FD-34DB0DC68A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registros de control de inventario deben incluir procedimientos adecuados para proporcionar al gerente del servicio de alimentos datos actualizados y confiables sobre los costos de operación</a:t>
            </a:r>
            <a:r>
              <a:rPr lang="en-US" dirty="0"/>
              <a:t> </a:t>
            </a:r>
          </a:p>
          <a:p>
            <a:r>
              <a:rPr lang="es-ES" dirty="0"/>
              <a:t>Los registros de inventario tienen 4 objetivos principales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1. </a:t>
            </a:r>
            <a:r>
              <a:rPr lang="es-ES" dirty="0"/>
              <a:t>Suministro de información precisa sobre los alimentos y suministros en existencias</a:t>
            </a:r>
            <a:endParaRPr lang="en-US" dirty="0"/>
          </a:p>
          <a:p>
            <a:pPr lvl="1"/>
            <a:r>
              <a:rPr lang="en-US" dirty="0"/>
              <a:t>2. </a:t>
            </a:r>
            <a:r>
              <a:rPr lang="es-ES" dirty="0"/>
              <a:t>Determinación de las necesidades de compra</a:t>
            </a:r>
            <a:endParaRPr lang="en-US" dirty="0"/>
          </a:p>
          <a:p>
            <a:pPr lvl="1"/>
            <a:r>
              <a:rPr lang="en-US" dirty="0"/>
              <a:t>3. </a:t>
            </a:r>
            <a:r>
              <a:rPr lang="es-ES" dirty="0"/>
              <a:t>Suministro de datos para el control de los costos de los alimentos</a:t>
            </a:r>
            <a:endParaRPr lang="en-US" dirty="0"/>
          </a:p>
          <a:p>
            <a:pPr lvl="1"/>
            <a:r>
              <a:rPr lang="en-US" dirty="0"/>
              <a:t>4. </a:t>
            </a:r>
            <a:r>
              <a:rPr lang="es-ES" dirty="0"/>
              <a:t>Prevención de robos y hurtos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30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6866-9D98-E03A-95BC-222B565D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inventario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4E64-FAD4-B5A8-7F73-5E7DC8F21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Inventario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  <a:p>
            <a:r>
              <a:rPr lang="es-ES" dirty="0"/>
              <a:t>Inventario y registro periódico de todos los productos en stock en todas las áreas de almacenamiento</a:t>
            </a:r>
          </a:p>
          <a:p>
            <a:pPr lvl="1"/>
            <a:r>
              <a:rPr lang="es-ES" dirty="0"/>
              <a:t>Por lo general, se toma a fin de mes</a:t>
            </a:r>
          </a:p>
          <a:p>
            <a:pPr marL="457200" lvl="1" indent="0">
              <a:buNone/>
            </a:pPr>
            <a:r>
              <a:rPr lang="es-ES" dirty="0"/>
              <a:t>En las operaciones en las que se realiza un inventario mensual, los costos de los alimentos se pueden determinar de dos maneras</a:t>
            </a:r>
            <a:r>
              <a:rPr lang="en-US" dirty="0"/>
              <a:t>:</a:t>
            </a:r>
          </a:p>
          <a:p>
            <a:r>
              <a:rPr lang="en-US" dirty="0"/>
              <a:t>El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sencillo</a:t>
            </a:r>
            <a:r>
              <a:rPr lang="en-US" dirty="0"/>
              <a:t>:</a:t>
            </a:r>
          </a:p>
          <a:p>
            <a:pPr lvl="1" algn="just">
              <a:lnSpc>
                <a:spcPct val="110000"/>
              </a:lnSpc>
            </a:pPr>
            <a:r>
              <a:rPr lang="en-US" dirty="0" err="1"/>
              <a:t>Inventario</a:t>
            </a:r>
            <a:r>
              <a:rPr lang="en-US" dirty="0"/>
              <a:t> </a:t>
            </a:r>
            <a:r>
              <a:rPr lang="en-US" dirty="0" err="1"/>
              <a:t>inicial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en-US" dirty="0"/>
              <a:t>+</a:t>
            </a:r>
            <a:r>
              <a:rPr lang="en-US" dirty="0" err="1"/>
              <a:t>Compras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en-US" dirty="0"/>
              <a:t>=</a:t>
            </a:r>
            <a:r>
              <a:rPr lang="es-ES" dirty="0"/>
              <a:t>Costo de los alimentos disponibles</a:t>
            </a:r>
            <a:endParaRPr lang="en-US" dirty="0"/>
          </a:p>
          <a:p>
            <a:pPr lvl="1" algn="just">
              <a:lnSpc>
                <a:spcPct val="110000"/>
              </a:lnSpc>
            </a:pPr>
            <a:r>
              <a:rPr lang="en-US" dirty="0"/>
              <a:t>-</a:t>
            </a:r>
            <a:r>
              <a:rPr lang="en-US" dirty="0" err="1"/>
              <a:t>Inventario</a:t>
            </a:r>
            <a:r>
              <a:rPr lang="en-US" dirty="0"/>
              <a:t> final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=</a:t>
            </a:r>
            <a:r>
              <a:rPr lang="es-ES" dirty="0"/>
              <a:t>Costo de los alimentos utilizados</a:t>
            </a:r>
            <a:r>
              <a:rPr lang="en-US" dirty="0"/>
              <a:t> </a:t>
            </a:r>
          </a:p>
          <a:p>
            <a:pPr algn="just">
              <a:lnSpc>
                <a:spcPct val="110000"/>
              </a:lnSpc>
            </a:pPr>
            <a:r>
              <a:rPr lang="en-US" dirty="0" err="1"/>
              <a:t>Inventario</a:t>
            </a:r>
            <a:r>
              <a:rPr lang="en-US" dirty="0"/>
              <a:t> perpetuo </a:t>
            </a:r>
          </a:p>
          <a:p>
            <a:pPr lvl="1" algn="just">
              <a:lnSpc>
                <a:spcPct val="110000"/>
              </a:lnSpc>
            </a:pPr>
            <a:r>
              <a:rPr lang="es-ES" dirty="0"/>
              <a:t>Consiste en llevar un registro de las compras y salidas de cada producto almacenado para que el saldo en stock se conozca en todo momento</a:t>
            </a:r>
            <a:r>
              <a:rPr lang="en-US" dirty="0"/>
              <a:t>.</a:t>
            </a:r>
          </a:p>
          <a:p>
            <a:pPr lvl="1" algn="just">
              <a:lnSpc>
                <a:spcPct val="110000"/>
              </a:lnSpc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50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Content Placeholder 3" descr="A group of colorful post-it notes with question marks attached to them&#10;&#10;Description automatically generated">
            <a:extLst>
              <a:ext uri="{FF2B5EF4-FFF2-40B4-BE49-F238E27FC236}">
                <a16:creationId xmlns:a16="http://schemas.microsoft.com/office/drawing/2014/main" id="{CB7D82B1-7A0E-B71A-0BDA-5B210F499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126" y="1427128"/>
            <a:ext cx="7478946" cy="38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4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3A407-EBDD-5097-366B-E9A8B933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0" y="1491477"/>
            <a:ext cx="5780791" cy="32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4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BD5E-0E4D-9B45-3027-8F265E95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s-ES" dirty="0"/>
              <a:t>¿Por qué es importante seguir las recomendaciones de tamaño de porción?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EE9F5-6BE9-60F0-3185-30C1FC39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pPr>
              <a:buAutoNum type="alphaUcPeriod"/>
            </a:pPr>
            <a:r>
              <a:rPr lang="es-ES" dirty="0"/>
              <a:t>Para asegurarnos de que nuestros adultos mayores obtengan los nutrientes necesarios para esa comida</a:t>
            </a:r>
          </a:p>
          <a:p>
            <a:pPr>
              <a:buAutoNum type="alphaUcPeriod"/>
            </a:pPr>
            <a:r>
              <a:rPr lang="es-ES" dirty="0"/>
              <a:t>Para asegurarnos de que obtendremos el número correcto de porciones en función del rendimiento de la receta</a:t>
            </a:r>
          </a:p>
          <a:p>
            <a:pPr>
              <a:buAutoNum type="alphaUcPeriod"/>
            </a:pPr>
            <a:r>
              <a:rPr lang="es-ES" dirty="0"/>
              <a:t>Para ayudar a prevenir el desperdicio de alimentos</a:t>
            </a:r>
            <a:endParaRPr lang="en-US" dirty="0"/>
          </a:p>
          <a:p>
            <a:pPr marL="0" indent="0" algn="ctr">
              <a:buNone/>
            </a:pPr>
            <a:r>
              <a:rPr lang="es-ES" dirty="0">
                <a:solidFill>
                  <a:srgbClr val="00B050"/>
                </a:solidFill>
              </a:rPr>
              <a:t>Elija todas las que correspondan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5" name="Picture 4" descr="A chef preparing food on plates&#10;&#10;Description automatically generated">
            <a:extLst>
              <a:ext uri="{FF2B5EF4-FFF2-40B4-BE49-F238E27FC236}">
                <a16:creationId xmlns:a16="http://schemas.microsoft.com/office/drawing/2014/main" id="{E4BF4C97-702A-0914-E072-7A8F568F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5" r="17027" b="1"/>
          <a:stretch/>
        </p:blipFill>
        <p:spPr>
          <a:xfrm>
            <a:off x="4857451" y="2159331"/>
            <a:ext cx="3625646" cy="31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4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90B3-B93D-E06E-8195-F9937599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292" y="503564"/>
            <a:ext cx="5497081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La siguiente respuesta NO ayuda a reducir el desperdicio de alimentos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DFF2B7-29CF-87F2-B36A-C24F6FFF1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51" y="2194845"/>
            <a:ext cx="3856774" cy="2557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8BD61-7E7E-BB7F-72E0-1E61F854E4CA}"/>
              </a:ext>
            </a:extLst>
          </p:cNvPr>
          <p:cNvSpPr txBox="1"/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A. </a:t>
            </a:r>
            <a:r>
              <a:rPr lang="es-ES" dirty="0">
                <a:solidFill>
                  <a:srgbClr val="FFFFFF"/>
                </a:solidFill>
              </a:rPr>
              <a:t>Hacer un inventario con regularidad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B. </a:t>
            </a:r>
            <a:r>
              <a:rPr lang="en-US" dirty="0" err="1">
                <a:solidFill>
                  <a:srgbClr val="FFFFFF"/>
                </a:solidFill>
              </a:rPr>
              <a:t>Servir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porciones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más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grandes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C. </a:t>
            </a:r>
            <a:r>
              <a:rPr lang="es-ES" dirty="0">
                <a:solidFill>
                  <a:srgbClr val="FFFFFF"/>
                </a:solidFill>
              </a:rPr>
              <a:t>Prestar mucha atención a las fechas de caducidad y caducidad</a:t>
            </a: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D. </a:t>
            </a:r>
            <a:r>
              <a:rPr lang="en-US" dirty="0" err="1">
                <a:solidFill>
                  <a:srgbClr val="FFFFFF"/>
                </a:solidFill>
              </a:rPr>
              <a:t>Seguir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menú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01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DD2D-BE56-7A15-98D2-C97AF526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3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Verdadero</a:t>
            </a:r>
            <a:r>
              <a:rPr lang="en-US" dirty="0"/>
              <a:t> o </a:t>
            </a:r>
            <a:r>
              <a:rPr lang="en-US" dirty="0" err="1"/>
              <a:t>falso</a:t>
            </a:r>
            <a:r>
              <a:rPr lang="en-US" dirty="0"/>
              <a:t>?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Conversión</a:t>
            </a:r>
            <a:r>
              <a:rPr lang="en-US" dirty="0"/>
              <a:t> de </a:t>
            </a:r>
            <a:r>
              <a:rPr lang="en-US" dirty="0" err="1"/>
              <a:t>rendimiento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3802E-CA2E-64D3-89E5-04644084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10480" r="9344" b="2"/>
          <a:stretch/>
        </p:blipFill>
        <p:spPr>
          <a:xfrm>
            <a:off x="1" y="10"/>
            <a:ext cx="2204759" cy="3433854"/>
          </a:xfrm>
          <a:custGeom>
            <a:avLst/>
            <a:gdLst/>
            <a:ahLst/>
            <a:cxnLst/>
            <a:rect l="l" t="t" r="r" b="b"/>
            <a:pathLst>
              <a:path w="2204759" h="3433864">
                <a:moveTo>
                  <a:pt x="0" y="0"/>
                </a:moveTo>
                <a:lnTo>
                  <a:pt x="1674254" y="0"/>
                </a:lnTo>
                <a:lnTo>
                  <a:pt x="2204759" y="3433864"/>
                </a:lnTo>
                <a:lnTo>
                  <a:pt x="0" y="343386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0DCB3-CD93-988D-B3EF-7714F76B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3779" r="2368" b="-2"/>
          <a:stretch/>
        </p:blipFill>
        <p:spPr>
          <a:xfrm>
            <a:off x="20" y="3433864"/>
            <a:ext cx="2734036" cy="3433865"/>
          </a:xfrm>
          <a:custGeom>
            <a:avLst/>
            <a:gdLst/>
            <a:ahLst/>
            <a:cxnLst/>
            <a:rect l="l" t="t" r="r" b="b"/>
            <a:pathLst>
              <a:path w="2734056" h="3433865">
                <a:moveTo>
                  <a:pt x="0" y="0"/>
                </a:moveTo>
                <a:lnTo>
                  <a:pt x="2204758" y="0"/>
                </a:lnTo>
                <a:lnTo>
                  <a:pt x="2734056" y="3426053"/>
                </a:lnTo>
                <a:lnTo>
                  <a:pt x="2734056" y="3433865"/>
                </a:lnTo>
                <a:lnTo>
                  <a:pt x="461457" y="3433865"/>
                </a:lnTo>
                <a:lnTo>
                  <a:pt x="0" y="706119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211EA-2D4F-435B-BFF1-02CAD1DF9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33864"/>
            <a:ext cx="2226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8">
            <a:extLst>
              <a:ext uri="{FF2B5EF4-FFF2-40B4-BE49-F238E27FC236}">
                <a16:creationId xmlns:a16="http://schemas.microsoft.com/office/drawing/2014/main" id="{8990866C-24B0-44E8-8F13-2E369E99B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C8FBA-9B3F-6E7F-FFD7-F0964D81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471" y="2604209"/>
            <a:ext cx="6424439" cy="1225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Para calcular el factor de conversión, debe dividir el rendimiento deseado por el rendimiento original de la receta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192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F162F-8583-B4A1-C5A7-F5D1D270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02" y="3800314"/>
            <a:ext cx="2887088" cy="115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1E884-AFB5-9046-03F9-B5619269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Valor </a:t>
            </a:r>
            <a:r>
              <a:rPr lang="en-US" dirty="0" err="1">
                <a:solidFill>
                  <a:srgbClr val="FFFFFF"/>
                </a:solidFill>
              </a:rPr>
              <a:t>nutricional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854C3-84E2-2BCD-2404-A770797E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76" y="970885"/>
            <a:ext cx="2908958" cy="29506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DB7-6DFC-96DC-0080-560BADA1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815" y="2303182"/>
            <a:ext cx="4512988" cy="3317938"/>
          </a:xfrm>
        </p:spPr>
        <p:txBody>
          <a:bodyPr anchor="t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Cuando los menús se envían para su aprobación, el análisis nutricional se basa en el tamaño de la porción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r>
              <a:rPr lang="es-ES" dirty="0">
                <a:solidFill>
                  <a:srgbClr val="FFFFFF"/>
                </a:solidFill>
              </a:rPr>
              <a:t>Las porciones más grandes pueden hacer que los consumidores consuman demasiadas calorías, sodio y/o grasa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s-ES" dirty="0">
                <a:solidFill>
                  <a:srgbClr val="FFFFFF"/>
                </a:solidFill>
              </a:rPr>
              <a:t>Servir porciones más pequeñas evita que los consumidores obtengan los nutrientes necesarios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587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F0D-D7F5-C53B-247B-B3A3F605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Haga coincidir la terminología de la fecha con la definición correcta</a:t>
            </a:r>
            <a:r>
              <a:rPr lang="en-US" dirty="0"/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6F9148-55FB-6F1F-A33A-4D3DA4795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13763"/>
              </p:ext>
            </p:extLst>
          </p:nvPr>
        </p:nvGraphicFramePr>
        <p:xfrm>
          <a:off x="1045172" y="1996204"/>
          <a:ext cx="8128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7204294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92525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Terminología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fechas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Definición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27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1. </a:t>
                      </a:r>
                      <a:r>
                        <a:rPr lang="es-ES" dirty="0"/>
                        <a:t>Fecha de caducidad o caducidad</a:t>
                      </a:r>
                      <a:endParaRPr lang="en-US" dirty="0"/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2. </a:t>
                      </a:r>
                      <a:r>
                        <a:rPr lang="en-US" dirty="0" err="1"/>
                        <a:t>Fecha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caducidad</a:t>
                      </a:r>
                      <a:endParaRPr lang="en-US" dirty="0"/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3. </a:t>
                      </a:r>
                      <a:r>
                        <a:rPr lang="en-US" dirty="0" err="1"/>
                        <a:t>Fecha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consumo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preferente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UcPeriod"/>
                      </a:pPr>
                      <a:r>
                        <a:rPr lang="es-ES" dirty="0"/>
                        <a:t>Esta fecha permite a las tiendas saber cuánto tiempo deben exhibir el producto para la venta</a:t>
                      </a:r>
                      <a:r>
                        <a:rPr lang="en-US" dirty="0"/>
                        <a:t>.</a:t>
                      </a:r>
                    </a:p>
                    <a:p>
                      <a:pPr marL="342900" indent="-342900">
                        <a:buAutoNum type="alphaUcPeriod"/>
                      </a:pPr>
                      <a:r>
                        <a:rPr lang="es-ES" dirty="0"/>
                        <a:t>Esta es la fecha en la que se debe consumir el producto para obtener el mejor sabor</a:t>
                      </a:r>
                      <a:r>
                        <a:rPr lang="en-US" dirty="0"/>
                        <a:t>.</a:t>
                      </a:r>
                    </a:p>
                    <a:p>
                      <a:pPr marL="342900" indent="-342900">
                        <a:buAutoNum type="alphaUcPeriod"/>
                      </a:pPr>
                      <a:r>
                        <a:rPr lang="es-ES" dirty="0"/>
                        <a:t>Esta fecha es la última fecha en la que el artículo estará en su máxima calidad</a:t>
                      </a:r>
                      <a:r>
                        <a:rPr lang="en-US" dirty="0"/>
                        <a:t>. </a:t>
                      </a:r>
                    </a:p>
                    <a:p>
                      <a:pPr marL="342900" indent="-342900">
                        <a:buAutoNum type="alphaUcPeriod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1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97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7101-914B-F549-8CA9-7845BBB2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519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PRIMERO EN ENTRAR, PRIMERO EN SALIR</a:t>
            </a:r>
            <a:r>
              <a:rPr lang="en-US" dirty="0"/>
              <a:t>(FIFO)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4224C-CB65-5F07-FA7A-2FED03045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Todas las siguientes son verdaderas, EXCEPTO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>
              <a:buAutoNum type="alphaUcPeriod"/>
            </a:pPr>
            <a:r>
              <a:rPr lang="es-ES" dirty="0"/>
              <a:t>FIFO no ayuda a mantener la calidad del producto ni a mantener el crecimiento de patógenos</a:t>
            </a:r>
            <a:r>
              <a:rPr lang="en-US" dirty="0"/>
              <a:t>.</a:t>
            </a:r>
          </a:p>
          <a:p>
            <a:pPr>
              <a:buAutoNum type="alphaUcPeriod"/>
            </a:pPr>
            <a:r>
              <a:rPr lang="es-ES" dirty="0"/>
              <a:t>Al girar, las fechas de caducidad o caducidad más tempranas son las primeras</a:t>
            </a:r>
            <a:r>
              <a:rPr lang="en-US" dirty="0"/>
              <a:t>.</a:t>
            </a:r>
          </a:p>
          <a:p>
            <a:pPr>
              <a:buAutoNum type="alphaUcPeriod"/>
            </a:pPr>
            <a:r>
              <a:rPr lang="es-ES" dirty="0"/>
              <a:t>Todos los paquetes y recipientes deben estar etiquetados con el nombre del alimento y la fecha de vencimiento</a:t>
            </a:r>
            <a:r>
              <a:rPr lang="en-US" dirty="0"/>
              <a:t>.</a:t>
            </a:r>
          </a:p>
          <a:p>
            <a:pPr>
              <a:buAutoNum type="alphaUcPeriod"/>
            </a:pPr>
            <a:r>
              <a:rPr lang="es-ES" dirty="0"/>
              <a:t>Los alimentos con fecha vencida deben desecharse</a:t>
            </a:r>
            <a:r>
              <a:rPr lang="en-US" dirty="0"/>
              <a:t>.</a:t>
            </a:r>
          </a:p>
          <a:p>
            <a:pPr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1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A489-8822-A28B-9F50-5E7EE897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Rellena los espacios en blanco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E6B9-3BB7-1B1E-0E79-EEAA41CCA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144269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Todos los alimentos deben estar etiquetados con la fecha en que fueron _________________ y el _______________fecha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268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14AC-D128-B15F-EAE0-C3EEE8A1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9366"/>
          </a:xfrm>
        </p:spPr>
        <p:txBody>
          <a:bodyPr>
            <a:normAutofit fontScale="90000"/>
          </a:bodyPr>
          <a:lstStyle/>
          <a:p>
            <a:r>
              <a:rPr lang="es-ES" dirty="0"/>
              <a:t>¿Cuáles son las formas adecuadas de descongelar los alimentos?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51411-928F-B9EF-2699-EFE06D85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203181"/>
          </a:xfrm>
        </p:spPr>
        <p:txBody>
          <a:bodyPr/>
          <a:lstStyle/>
          <a:p>
            <a:pPr>
              <a:buAutoNum type="alphaUcPeriod"/>
            </a:pPr>
            <a:r>
              <a:rPr lang="en-US" dirty="0"/>
              <a:t>Bajo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corriente</a:t>
            </a:r>
            <a:r>
              <a:rPr lang="en-US" dirty="0"/>
              <a:t> </a:t>
            </a:r>
            <a:r>
              <a:rPr lang="en-US" dirty="0" err="1"/>
              <a:t>fría</a:t>
            </a:r>
            <a:endParaRPr lang="en-US" dirty="0"/>
          </a:p>
          <a:p>
            <a:pPr>
              <a:buAutoNum type="alphaUcPeriod"/>
            </a:pPr>
            <a:r>
              <a:rPr lang="en-US" dirty="0"/>
              <a:t>A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ambiente</a:t>
            </a:r>
            <a:endParaRPr lang="en-US" dirty="0"/>
          </a:p>
          <a:p>
            <a:pPr>
              <a:buAutoNum type="alphaUcPeriod"/>
            </a:pPr>
            <a:r>
              <a:rPr lang="en-US" dirty="0"/>
              <a:t>En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refrigerador</a:t>
            </a:r>
            <a:endParaRPr lang="en-US" dirty="0"/>
          </a:p>
          <a:p>
            <a:pPr>
              <a:buAutoNum type="alphaUcPeriod"/>
            </a:pPr>
            <a:r>
              <a:rPr lang="es-ES" dirty="0"/>
              <a:t>Microondas o como parte del proceso de cocción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86B75-8A1D-EED5-F7EC-95DBE80EF4A1}"/>
              </a:ext>
            </a:extLst>
          </p:cNvPr>
          <p:cNvSpPr txBox="1"/>
          <p:nvPr/>
        </p:nvSpPr>
        <p:spPr>
          <a:xfrm>
            <a:off x="2978590" y="4363770"/>
            <a:ext cx="46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B050"/>
                </a:solidFill>
              </a:rPr>
              <a:t>Elija todas las que correspondan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AE08D-11F9-02FC-8D6E-BA03F61F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285" y="3075752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9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C5A-7A85-6F51-E868-B28FE2E9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2300" dirty="0"/>
              <a:t>¿Cuáles son los CUATRO objetivos principales para mantener registros de inventario?</a:t>
            </a:r>
            <a:r>
              <a:rPr lang="en-US" sz="23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4751-619A-B6F0-95F5-8D359F1E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s-ES" dirty="0"/>
              <a:t>Información precisa de alimentos y suministros en stock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s-ES" dirty="0"/>
              <a:t>Determinación de las necesidades de compra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s-ES" dirty="0"/>
              <a:t>. Tener un excedente extra de alimentos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s-ES" dirty="0"/>
              <a:t>Datos para el control del costo de los alimentos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s-ES" dirty="0"/>
              <a:t>Prevención de robos y hurtos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B8795-1F31-EAB9-6AE0-D10895E9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009" y="1410962"/>
            <a:ext cx="4052526" cy="38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7666-831F-3FD3-D158-131308C5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Referencias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92F62-E78C-BA54-9597-044EE02C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61" y="1270000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Legvold</a:t>
            </a:r>
            <a:r>
              <a:rPr lang="en-US" sz="1400" dirty="0"/>
              <a:t>, D., Salisbury, K. &amp; Perl, S. (2020) </a:t>
            </a:r>
            <a:r>
              <a:rPr lang="en-US" sz="1400" i="1" dirty="0"/>
              <a:t>Foodservice Management- By Design</a:t>
            </a:r>
          </a:p>
          <a:p>
            <a:pPr marL="457200" lvl="1" indent="0">
              <a:buNone/>
            </a:pPr>
            <a:r>
              <a:rPr lang="en-US" sz="1200" dirty="0"/>
              <a:t>Association of Nutrition &amp; Foodservice professionals</a:t>
            </a:r>
          </a:p>
          <a:p>
            <a:pPr marL="457200" lvl="1" indent="0">
              <a:buNone/>
            </a:pPr>
            <a:endParaRPr lang="en-US" sz="1200" dirty="0"/>
          </a:p>
          <a:p>
            <a:pPr lvl="1"/>
            <a:r>
              <a:rPr lang="en-US" sz="1200" dirty="0"/>
              <a:t>ServSafe Manager (7</a:t>
            </a:r>
            <a:r>
              <a:rPr lang="en-US" sz="1200" baseline="30000" dirty="0"/>
              <a:t>th</a:t>
            </a:r>
            <a:r>
              <a:rPr lang="en-US" sz="1200" dirty="0"/>
              <a:t> Edition)</a:t>
            </a:r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742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3B7F-B77A-0826-CBD5-2EA64DFC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Formas de asegurarse de que se sirvan los tamaños de porción correctos</a:t>
            </a:r>
            <a:r>
              <a:rPr lang="en-US" dirty="0"/>
              <a:t>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E22BC96-76C6-89BE-B8F7-658FCCEBB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962858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4D4F7B4-38A8-53D1-B9F5-F331A02D5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663" y="2418428"/>
            <a:ext cx="1717932" cy="128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2A70A-0984-EE95-61A7-9F9ACF4839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108" y="4229894"/>
            <a:ext cx="1289858" cy="12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BF35-83BA-CF7B-8623-6CA95B58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 dirty="0"/>
              <a:t>Control </a:t>
            </a:r>
            <a:r>
              <a:rPr lang="en-US" dirty="0" err="1"/>
              <a:t>Presupuestario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1DC93-A7A2-7897-0168-B6C8B3461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87"/>
          <a:stretch/>
        </p:blipFill>
        <p:spPr>
          <a:xfrm>
            <a:off x="677334" y="529001"/>
            <a:ext cx="3144597" cy="2601747"/>
          </a:xfrm>
          <a:prstGeom prst="rect">
            <a:avLst/>
          </a:prstGeom>
        </p:spPr>
      </p:pic>
      <p:sp>
        <p:nvSpPr>
          <p:cNvPr id="33" name="Isosceles Triangle 8">
            <a:extLst>
              <a:ext uri="{FF2B5EF4-FFF2-40B4-BE49-F238E27FC236}">
                <a16:creationId xmlns:a16="http://schemas.microsoft.com/office/drawing/2014/main" id="{B5B9F7B6-0E4A-4A5F-BBBA-73496FAE5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8C61-41C4-A085-E3B0-563F833E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es-ES" dirty="0"/>
              <a:t>La compra de ingredientes para sus menús se basa en el tamaño de la porción y la cantidad de porciones que prepara la receta (rendimiento</a:t>
            </a:r>
            <a:r>
              <a:rPr lang="en-US" dirty="0"/>
              <a:t>). </a:t>
            </a:r>
          </a:p>
          <a:p>
            <a:r>
              <a:rPr lang="es-ES" dirty="0"/>
              <a:t>Asegúrese de que el personal conozca los tamaños específicos de las porciones y los utensilios para ayudar a estandarizar el control de las porciones (capacitación continua</a:t>
            </a:r>
            <a:r>
              <a:rPr lang="en-US" dirty="0"/>
              <a:t>). </a:t>
            </a:r>
          </a:p>
          <a:p>
            <a:pPr lvl="1"/>
            <a:r>
              <a:rPr lang="es-ES" dirty="0"/>
              <a:t>Los menús deben tener tamaños de porción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1D13AF-6D7E-42A4-BF57-BFDF66E1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4A5F2-FD29-6609-7120-439F9807F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6" r="-2" b="14592"/>
          <a:stretch/>
        </p:blipFill>
        <p:spPr>
          <a:xfrm>
            <a:off x="677334" y="3439947"/>
            <a:ext cx="3144597" cy="2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C0A3-9548-74D6-7B4B-639A26A1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Servir porciones más grandes podría causar una escasez en las comidas o crear la necesidad de hacer más (costo). También puede crear más desperdicio de alimentos porque el consumidor no puede comerlos todos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Si sirve porciones más pequeñas, es posible que le sobre demasiada comida. Esto podría conducir al desperdicio de alimentos (costo).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84EA-81D1-075E-D274-B8388D5B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 err="1"/>
              <a:t>Recetas</a:t>
            </a:r>
            <a:r>
              <a:rPr lang="en-US" dirty="0"/>
              <a:t> </a:t>
            </a:r>
            <a:r>
              <a:rPr lang="en-US" dirty="0" err="1"/>
              <a:t>estandarizadas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033026-1059-EA0B-10BE-066C6C79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90"/>
            <a:ext cx="3176589" cy="2767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1600" dirty="0"/>
              <a:t>Instrucciones escritas para preparar los alimentos de manera consistente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err="1"/>
              <a:t>calidad</a:t>
            </a:r>
            <a:r>
              <a:rPr lang="en-US" sz="1600" dirty="0"/>
              <a:t>, </a:t>
            </a:r>
            <a:r>
              <a:rPr lang="en-US" sz="1600" dirty="0" err="1"/>
              <a:t>apariencia</a:t>
            </a:r>
            <a:r>
              <a:rPr lang="en-US" sz="1600" dirty="0"/>
              <a:t>, </a:t>
            </a:r>
            <a:r>
              <a:rPr lang="en-US" sz="1600" dirty="0" err="1"/>
              <a:t>sabor</a:t>
            </a: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es-ES" sz="1600" dirty="0"/>
              <a:t>Rendimiento o número de porciones para el tamaño de la porción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Valor </a:t>
            </a:r>
            <a:r>
              <a:rPr lang="en-US" sz="1600" dirty="0" err="1"/>
              <a:t>nutricional</a:t>
            </a: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 err="1"/>
              <a:t>Tiempo</a:t>
            </a:r>
            <a:r>
              <a:rPr lang="en-US" sz="1600" dirty="0"/>
              <a:t> de </a:t>
            </a:r>
            <a:r>
              <a:rPr lang="en-US" sz="1600" dirty="0" err="1"/>
              <a:t>preparación</a:t>
            </a: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Costos de la comida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5AB9E-7A78-5499-0FC1-A241EF15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4" y="833416"/>
            <a:ext cx="5062993" cy="517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860CB-C4AC-2C29-94DB-42053386BE59}"/>
              </a:ext>
            </a:extLst>
          </p:cNvPr>
          <p:cNvSpPr txBox="1"/>
          <p:nvPr/>
        </p:nvSpPr>
        <p:spPr>
          <a:xfrm>
            <a:off x="6020554" y="5015620"/>
            <a:ext cx="3183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Si se aumentan las cantidades de ingredientes o el tamaño de las porciones, su presupuesto se verá afectado. Las recetas estandarizadas ayudan a predecir y controlar los gastos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90414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cc0f9c-7b3c-46be-a5f4-3707a5007b4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77DD2C44A6347B9025E766B3D7F26" ma:contentTypeVersion="12" ma:contentTypeDescription="Create a new document." ma:contentTypeScope="" ma:versionID="e61803efc98ac4f18702479e7d50ddd2">
  <xsd:schema xmlns:xsd="http://www.w3.org/2001/XMLSchema" xmlns:xs="http://www.w3.org/2001/XMLSchema" xmlns:p="http://schemas.microsoft.com/office/2006/metadata/properties" xmlns:ns3="25cc0f9c-7b3c-46be-a5f4-3707a5007b41" xmlns:ns4="eb20338a-c248-43a8-832a-f65928044920" targetNamespace="http://schemas.microsoft.com/office/2006/metadata/properties" ma:root="true" ma:fieldsID="7947542825b9da5a9f8875fbdf02dac5" ns3:_="" ns4:_="">
    <xsd:import namespace="25cc0f9c-7b3c-46be-a5f4-3707a5007b41"/>
    <xsd:import namespace="eb20338a-c248-43a8-832a-f659280449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c0f9c-7b3c-46be-a5f4-3707a5007b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0338a-c248-43a8-832a-f659280449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65870E-6276-442E-BE98-391F5A3B74B5}">
  <ds:schemaRefs>
    <ds:schemaRef ds:uri="http://purl.org/dc/terms/"/>
    <ds:schemaRef ds:uri="25cc0f9c-7b3c-46be-a5f4-3707a5007b41"/>
    <ds:schemaRef ds:uri="http://www.w3.org/XML/1998/namespace"/>
    <ds:schemaRef ds:uri="eb20338a-c248-43a8-832a-f65928044920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422361F-D753-4A0F-B316-998E111767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C027B-76B1-4325-A804-DD280C84BE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c0f9c-7b3c-46be-a5f4-3707a5007b41"/>
    <ds:schemaRef ds:uri="eb20338a-c248-43a8-832a-f659280449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2862</TotalTime>
  <Words>2658</Words>
  <Application>Microsoft Office PowerPoint</Application>
  <PresentationFormat>Widescreen</PresentationFormat>
  <Paragraphs>272</Paragraphs>
  <Slides>55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Bierstadt</vt:lpstr>
      <vt:lpstr>Calibri</vt:lpstr>
      <vt:lpstr>Comic Sans MS</vt:lpstr>
      <vt:lpstr>Open Sans</vt:lpstr>
      <vt:lpstr>Trebuchet MS</vt:lpstr>
      <vt:lpstr>Wingdings</vt:lpstr>
      <vt:lpstr>Wingdings 3</vt:lpstr>
      <vt:lpstr>Facet</vt:lpstr>
      <vt:lpstr>Tamaños de las porciones y reducción del desperdicio de alimentos</vt:lpstr>
      <vt:lpstr>Objetivos:</vt:lpstr>
      <vt:lpstr>Control de porciones vs. tamaño de la porción</vt:lpstr>
      <vt:lpstr>¿Por qué es importante??</vt:lpstr>
      <vt:lpstr>Valor nutricional</vt:lpstr>
      <vt:lpstr>Formas de asegurarse de que se sirvan los tamaños de porción correctos:</vt:lpstr>
      <vt:lpstr>Control Presupuestario</vt:lpstr>
      <vt:lpstr>PowerPoint Presentation</vt:lpstr>
      <vt:lpstr>Recetas estandarizadas</vt:lpstr>
      <vt:lpstr>PowerPoint Presentation</vt:lpstr>
      <vt:lpstr>PowerPoint Presentation</vt:lpstr>
      <vt:lpstr>PowerPoint Presentation</vt:lpstr>
      <vt:lpstr>Cucharada estándar #/ Tamaño de la porción</vt:lpstr>
      <vt:lpstr>Herramientas de porcionado incorrectas</vt:lpstr>
      <vt:lpstr>PowerPoint Presentation</vt:lpstr>
      <vt:lpstr>Spoodles and Ladles  </vt:lpstr>
      <vt:lpstr>Para ampliar una receta de pequeñas cantidades:</vt:lpstr>
      <vt:lpstr>PowerPoint Presentation</vt:lpstr>
      <vt:lpstr>Conversiones de recetas</vt:lpstr>
      <vt:lpstr>Factor de conversión:</vt:lpstr>
      <vt:lpstr>Paso #1</vt:lpstr>
      <vt:lpstr>Paso #2</vt:lpstr>
      <vt:lpstr>Conversión del tamaño de la porción</vt:lpstr>
      <vt:lpstr>Cambiar el número de porciones y el tamaño de las porciones</vt:lpstr>
      <vt:lpstr>Cambiar el número de porciones y el tamaño de las porciones no</vt:lpstr>
      <vt:lpstr>Prevención del desperdicio de alimentos</vt:lpstr>
      <vt:lpstr>Explicación de la terminología</vt:lpstr>
      <vt:lpstr>¿Cuándo debe etiquetar USTED??</vt:lpstr>
      <vt:lpstr>Etiquetado y datación</vt:lpstr>
      <vt:lpstr>PowerPoint Presentation</vt:lpstr>
      <vt:lpstr>FIFO Primero en entrar, primero en salir</vt:lpstr>
      <vt:lpstr>FIFO </vt:lpstr>
      <vt:lpstr>PowerPoint Presentation</vt:lpstr>
      <vt:lpstr>PowerPoint Presentation</vt:lpstr>
      <vt:lpstr>TCS FOODS PREPARADOS IN SITU</vt:lpstr>
      <vt:lpstr>Refrigeradores</vt:lpstr>
      <vt:lpstr>PowerPoint Presentation</vt:lpstr>
      <vt:lpstr>Preparación</vt:lpstr>
      <vt:lpstr>Almacenamiento en seco</vt:lpstr>
      <vt:lpstr>Productos y frutas </vt:lpstr>
      <vt:lpstr>HUEVOS y mezclas de HUEVO</vt:lpstr>
      <vt:lpstr>Preparación, temperatura y almacenamiento de alimentos</vt:lpstr>
      <vt:lpstr>Registros de inventario</vt:lpstr>
      <vt:lpstr>Tipos de inventario</vt:lpstr>
      <vt:lpstr>PowerPoint Presentation</vt:lpstr>
      <vt:lpstr>PowerPoint Presentation</vt:lpstr>
      <vt:lpstr>¿Por qué es importante seguir las recomendaciones de tamaño de porción??</vt:lpstr>
      <vt:lpstr>La siguiente respuesta NO ayuda a reducir el desperdicio de alimentos?</vt:lpstr>
      <vt:lpstr>Verdadero o falso?  Conversión de rendimiento</vt:lpstr>
      <vt:lpstr>Haga coincidir la terminología de la fecha con la definición correcta.</vt:lpstr>
      <vt:lpstr>PRIMERO EN ENTRAR, PRIMERO EN SALIR(FIFO)</vt:lpstr>
      <vt:lpstr>Rellena los espacios en blanco</vt:lpstr>
      <vt:lpstr>¿Cuáles son las formas adecuadas de descongelar los alimentos??</vt:lpstr>
      <vt:lpstr>¿Cuáles son los CUATRO objetivos principales para mantener registros de inventario??</vt:lpstr>
      <vt:lpstr>Referencias: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Zarrella</dc:creator>
  <cp:lastModifiedBy>Constance Rudnicki</cp:lastModifiedBy>
  <cp:revision>6</cp:revision>
  <dcterms:created xsi:type="dcterms:W3CDTF">2024-02-14T22:55:50Z</dcterms:created>
  <dcterms:modified xsi:type="dcterms:W3CDTF">2024-03-19T17:51:38Z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0x0101002DA77DD2C44A6347B9025E766B3D7F26</vt:lpwstr>
  </property>
</Properties>
</file>