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7" r:id="rId3"/>
    <p:sldId id="258" r:id="rId4"/>
    <p:sldId id="263" r:id="rId5"/>
    <p:sldId id="260" r:id="rId6"/>
    <p:sldId id="264" r:id="rId7"/>
    <p:sldId id="273" r:id="rId8"/>
    <p:sldId id="274" r:id="rId9"/>
    <p:sldId id="307" r:id="rId10"/>
    <p:sldId id="294" r:id="rId11"/>
    <p:sldId id="300" r:id="rId12"/>
    <p:sldId id="301" r:id="rId13"/>
    <p:sldId id="302" r:id="rId14"/>
    <p:sldId id="303" r:id="rId15"/>
    <p:sldId id="304" r:id="rId16"/>
    <p:sldId id="305" r:id="rId17"/>
    <p:sldId id="306" r:id="rId18"/>
    <p:sldId id="261" r:id="rId19"/>
    <p:sldId id="262" r:id="rId20"/>
    <p:sldId id="266" r:id="rId21"/>
    <p:sldId id="284" r:id="rId22"/>
    <p:sldId id="285" r:id="rId23"/>
    <p:sldId id="299" r:id="rId24"/>
    <p:sldId id="297" r:id="rId25"/>
    <p:sldId id="286" r:id="rId26"/>
    <p:sldId id="265" r:id="rId27"/>
    <p:sldId id="276" r:id="rId28"/>
    <p:sldId id="275" r:id="rId29"/>
    <p:sldId id="267" r:id="rId30"/>
    <p:sldId id="268" r:id="rId31"/>
    <p:sldId id="279" r:id="rId32"/>
    <p:sldId id="269" r:id="rId33"/>
    <p:sldId id="270" r:id="rId34"/>
    <p:sldId id="271" r:id="rId35"/>
    <p:sldId id="278" r:id="rId36"/>
    <p:sldId id="283" r:id="rId37"/>
    <p:sldId id="280" r:id="rId38"/>
    <p:sldId id="296" r:id="rId39"/>
    <p:sldId id="281" r:id="rId40"/>
    <p:sldId id="272" r:id="rId41"/>
    <p:sldId id="282" r:id="rId42"/>
    <p:sldId id="288" r:id="rId43"/>
    <p:sldId id="289" r:id="rId44"/>
    <p:sldId id="290" r:id="rId45"/>
    <p:sldId id="293" r:id="rId46"/>
    <p:sldId id="29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7"/>
    <a:srgbClr val="FB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BF693-FBF1-43E8-AF0A-22A395EF9D78}" v="243" dt="2024-09-19T15:44:02.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5039" autoAdjust="0"/>
  </p:normalViewPr>
  <p:slideViewPr>
    <p:cSldViewPr snapToGrid="0">
      <p:cViewPr varScale="1">
        <p:scale>
          <a:sx n="105" d="100"/>
          <a:sy n="105" d="100"/>
        </p:scale>
        <p:origin x="522" y="690"/>
      </p:cViewPr>
      <p:guideLst/>
    </p:cSldViewPr>
  </p:slideViewPr>
  <p:notesTextViewPr>
    <p:cViewPr>
      <p:scale>
        <a:sx n="75" d="100"/>
        <a:sy n="75" d="100"/>
      </p:scale>
      <p:origin x="0" y="0"/>
    </p:cViewPr>
  </p:notesTextViewPr>
  <p:sorterViewPr>
    <p:cViewPr>
      <p:scale>
        <a:sx n="100" d="100"/>
        <a:sy n="100" d="100"/>
      </p:scale>
      <p:origin x="0" y="-34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42C92-79F9-4F91-B145-F5116DE8CAD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0708D10-60CF-47BE-85C0-B8DBADEDBF55}">
      <dgm:prSet/>
      <dgm:spPr/>
      <dgm:t>
        <a:bodyPr/>
        <a:lstStyle/>
        <a:p>
          <a:r>
            <a:rPr lang="en-US" dirty="0" err="1"/>
            <a:t>Tarta</a:t>
          </a:r>
          <a:r>
            <a:rPr lang="en-US" dirty="0"/>
            <a:t> de </a:t>
          </a:r>
          <a:r>
            <a:rPr lang="en-US" dirty="0" err="1"/>
            <a:t>fresa</a:t>
          </a:r>
          <a:endParaRPr lang="en-US" dirty="0"/>
        </a:p>
      </dgm:t>
    </dgm:pt>
    <dgm:pt modelId="{A61A3123-3F26-4A14-B8D5-26737AEEF427}" type="parTrans" cxnId="{3C5AD55C-C66B-43BE-917C-B8E313F2B3DC}">
      <dgm:prSet/>
      <dgm:spPr/>
      <dgm:t>
        <a:bodyPr/>
        <a:lstStyle/>
        <a:p>
          <a:endParaRPr lang="en-US"/>
        </a:p>
      </dgm:t>
    </dgm:pt>
    <dgm:pt modelId="{FEAB2718-93F5-4974-A828-8113D4593914}" type="sibTrans" cxnId="{3C5AD55C-C66B-43BE-917C-B8E313F2B3DC}">
      <dgm:prSet/>
      <dgm:spPr/>
      <dgm:t>
        <a:bodyPr/>
        <a:lstStyle/>
        <a:p>
          <a:endParaRPr lang="en-US"/>
        </a:p>
      </dgm:t>
    </dgm:pt>
    <dgm:pt modelId="{103C1A60-615C-41F3-8161-D702469E548E}">
      <dgm:prSet/>
      <dgm:spPr/>
      <dgm:t>
        <a:bodyPr/>
        <a:lstStyle/>
        <a:p>
          <a:r>
            <a:rPr lang="en-US" dirty="0"/>
            <a:t>Barra de </a:t>
          </a:r>
          <a:r>
            <a:rPr lang="en-US" dirty="0" err="1"/>
            <a:t>limón</a:t>
          </a:r>
          <a:endParaRPr lang="en-US" dirty="0"/>
        </a:p>
      </dgm:t>
    </dgm:pt>
    <dgm:pt modelId="{DE6126CF-E382-4D02-B615-D29490379CFA}" type="parTrans" cxnId="{C61DECA2-A182-49BB-8D34-A1352F6FC506}">
      <dgm:prSet/>
      <dgm:spPr/>
      <dgm:t>
        <a:bodyPr/>
        <a:lstStyle/>
        <a:p>
          <a:endParaRPr lang="en-US"/>
        </a:p>
      </dgm:t>
    </dgm:pt>
    <dgm:pt modelId="{CE934F0D-7632-4980-83C2-35120D1C9DB3}" type="sibTrans" cxnId="{C61DECA2-A182-49BB-8D34-A1352F6FC506}">
      <dgm:prSet/>
      <dgm:spPr/>
      <dgm:t>
        <a:bodyPr/>
        <a:lstStyle/>
        <a:p>
          <a:endParaRPr lang="en-US"/>
        </a:p>
      </dgm:t>
    </dgm:pt>
    <dgm:pt modelId="{95CEB9DD-AAFB-4637-924A-DB14CDB4A864}">
      <dgm:prSet/>
      <dgm:spPr/>
      <dgm:t>
        <a:bodyPr/>
        <a:lstStyle/>
        <a:p>
          <a:r>
            <a:rPr lang="en-US" dirty="0" err="1"/>
            <a:t>Pudín</a:t>
          </a:r>
          <a:r>
            <a:rPr lang="en-US" dirty="0"/>
            <a:t> (bajo </a:t>
          </a:r>
          <a:r>
            <a:rPr lang="en-US" dirty="0" err="1"/>
            <a:t>en</a:t>
          </a:r>
          <a:r>
            <a:rPr lang="en-US" dirty="0"/>
            <a:t> </a:t>
          </a:r>
          <a:r>
            <a:rPr lang="en-US" dirty="0" err="1"/>
            <a:t>azúcar</a:t>
          </a:r>
          <a:r>
            <a:rPr lang="en-US" dirty="0"/>
            <a:t>)</a:t>
          </a:r>
        </a:p>
      </dgm:t>
    </dgm:pt>
    <dgm:pt modelId="{895804E6-2913-4C96-9CEB-CBEE30D0C7D4}" type="parTrans" cxnId="{9EB4BB30-02E4-4AE7-81CE-B1ABD491F0DA}">
      <dgm:prSet/>
      <dgm:spPr/>
      <dgm:t>
        <a:bodyPr/>
        <a:lstStyle/>
        <a:p>
          <a:endParaRPr lang="en-US"/>
        </a:p>
      </dgm:t>
    </dgm:pt>
    <dgm:pt modelId="{C4DE8D1A-2BDC-47AD-B63C-2A7E684D4451}" type="sibTrans" cxnId="{9EB4BB30-02E4-4AE7-81CE-B1ABD491F0DA}">
      <dgm:prSet/>
      <dgm:spPr/>
      <dgm:t>
        <a:bodyPr/>
        <a:lstStyle/>
        <a:p>
          <a:endParaRPr lang="en-US"/>
        </a:p>
      </dgm:t>
    </dgm:pt>
    <dgm:pt modelId="{28D57CBD-C4B2-46C8-96C5-C2BE04D3A753}">
      <dgm:prSet/>
      <dgm:spPr/>
      <dgm:t>
        <a:bodyPr/>
        <a:lstStyle/>
        <a:p>
          <a:r>
            <a:rPr lang="en-US" dirty="0"/>
            <a:t>Arroz con leche</a:t>
          </a:r>
        </a:p>
      </dgm:t>
    </dgm:pt>
    <dgm:pt modelId="{EA49F162-DF54-4996-BEAF-3F42027C96D7}" type="parTrans" cxnId="{5F6085CB-61E0-4E1C-A701-38B282C49AE8}">
      <dgm:prSet/>
      <dgm:spPr/>
      <dgm:t>
        <a:bodyPr/>
        <a:lstStyle/>
        <a:p>
          <a:endParaRPr lang="en-US"/>
        </a:p>
      </dgm:t>
    </dgm:pt>
    <dgm:pt modelId="{76ED87F6-FB86-423F-8393-4DFD03F1FE2B}" type="sibTrans" cxnId="{5F6085CB-61E0-4E1C-A701-38B282C49AE8}">
      <dgm:prSet/>
      <dgm:spPr/>
      <dgm:t>
        <a:bodyPr/>
        <a:lstStyle/>
        <a:p>
          <a:endParaRPr lang="en-US"/>
        </a:p>
      </dgm:t>
    </dgm:pt>
    <dgm:pt modelId="{806BE58D-364E-4983-B3F3-2138AD5AE814}">
      <dgm:prSet/>
      <dgm:spPr/>
      <dgm:t>
        <a:bodyPr/>
        <a:lstStyle/>
        <a:p>
          <a:r>
            <a:rPr lang="en-US" dirty="0"/>
            <a:t>Galleta sin </a:t>
          </a:r>
          <a:r>
            <a:rPr lang="en-US" dirty="0" err="1"/>
            <a:t>azúcar</a:t>
          </a:r>
          <a:endParaRPr lang="en-US" dirty="0"/>
        </a:p>
      </dgm:t>
    </dgm:pt>
    <dgm:pt modelId="{D24A62C3-AD71-49B4-B8AD-E993F68F364F}" type="parTrans" cxnId="{7378D895-350C-4659-ADE8-599F20285775}">
      <dgm:prSet/>
      <dgm:spPr/>
      <dgm:t>
        <a:bodyPr/>
        <a:lstStyle/>
        <a:p>
          <a:endParaRPr lang="en-US"/>
        </a:p>
      </dgm:t>
    </dgm:pt>
    <dgm:pt modelId="{6FBC88C0-E959-4A25-A887-C27C1F188772}" type="sibTrans" cxnId="{7378D895-350C-4659-ADE8-599F20285775}">
      <dgm:prSet/>
      <dgm:spPr/>
      <dgm:t>
        <a:bodyPr/>
        <a:lstStyle/>
        <a:p>
          <a:endParaRPr lang="en-US"/>
        </a:p>
      </dgm:t>
    </dgm:pt>
    <dgm:pt modelId="{81B7059A-B954-437E-94AD-0393B3239AD0}">
      <dgm:prSet/>
      <dgm:spPr/>
      <dgm:t>
        <a:bodyPr/>
        <a:lstStyle/>
        <a:p>
          <a:r>
            <a:rPr lang="en-US" dirty="0"/>
            <a:t>Pastel de comida de </a:t>
          </a:r>
          <a:r>
            <a:rPr lang="en-US" dirty="0" err="1"/>
            <a:t>ángel</a:t>
          </a:r>
          <a:endParaRPr lang="en-US" dirty="0"/>
        </a:p>
      </dgm:t>
    </dgm:pt>
    <dgm:pt modelId="{1E32B209-ECCB-4E94-B0AE-193C089C464A}" type="parTrans" cxnId="{546292CE-7890-4885-B2BA-D7986580DB27}">
      <dgm:prSet/>
      <dgm:spPr/>
      <dgm:t>
        <a:bodyPr/>
        <a:lstStyle/>
        <a:p>
          <a:endParaRPr lang="en-US"/>
        </a:p>
      </dgm:t>
    </dgm:pt>
    <dgm:pt modelId="{D2F3ED7D-7149-4B9B-B96C-6AECB9AAA090}" type="sibTrans" cxnId="{546292CE-7890-4885-B2BA-D7986580DB27}">
      <dgm:prSet/>
      <dgm:spPr/>
      <dgm:t>
        <a:bodyPr/>
        <a:lstStyle/>
        <a:p>
          <a:endParaRPr lang="en-US"/>
        </a:p>
      </dgm:t>
    </dgm:pt>
    <dgm:pt modelId="{C70BB48A-AE8E-4336-86DC-93AB82B1CDE4}">
      <dgm:prSet/>
      <dgm:spPr/>
      <dgm:t>
        <a:bodyPr/>
        <a:lstStyle/>
        <a:p>
          <a:r>
            <a:rPr lang="en-US" dirty="0"/>
            <a:t>Galleta</a:t>
          </a:r>
        </a:p>
      </dgm:t>
    </dgm:pt>
    <dgm:pt modelId="{A454D9B4-5DAD-4D41-B8D3-D2A8236A1FC9}" type="parTrans" cxnId="{C3650245-63C0-48A8-BE26-0E3F47526B1B}">
      <dgm:prSet/>
      <dgm:spPr/>
      <dgm:t>
        <a:bodyPr/>
        <a:lstStyle/>
        <a:p>
          <a:endParaRPr lang="en-US"/>
        </a:p>
      </dgm:t>
    </dgm:pt>
    <dgm:pt modelId="{5A2556B2-7188-4308-B080-FCD732C82074}" type="sibTrans" cxnId="{C3650245-63C0-48A8-BE26-0E3F47526B1B}">
      <dgm:prSet/>
      <dgm:spPr/>
      <dgm:t>
        <a:bodyPr/>
        <a:lstStyle/>
        <a:p>
          <a:endParaRPr lang="en-US"/>
        </a:p>
      </dgm:t>
    </dgm:pt>
    <dgm:pt modelId="{789162EB-8B5D-461A-BE55-834FA51A193E}">
      <dgm:prSet/>
      <dgm:spPr/>
      <dgm:t>
        <a:bodyPr/>
        <a:lstStyle/>
        <a:p>
          <a:r>
            <a:rPr lang="en-US" dirty="0"/>
            <a:t>Zapatero de </a:t>
          </a:r>
          <a:r>
            <a:rPr lang="en-US" dirty="0" err="1"/>
            <a:t>melocotón</a:t>
          </a:r>
          <a:endParaRPr lang="en-US" dirty="0"/>
        </a:p>
      </dgm:t>
    </dgm:pt>
    <dgm:pt modelId="{07B71D91-76D5-4C7E-B2AF-CE070E52FF39}" type="parTrans" cxnId="{6B8C03D0-3932-444F-AF92-EA15B3B0F267}">
      <dgm:prSet/>
      <dgm:spPr/>
      <dgm:t>
        <a:bodyPr/>
        <a:lstStyle/>
        <a:p>
          <a:endParaRPr lang="en-US"/>
        </a:p>
      </dgm:t>
    </dgm:pt>
    <dgm:pt modelId="{0A20073F-93D5-4A87-970F-F9E87009AEE5}" type="sibTrans" cxnId="{6B8C03D0-3932-444F-AF92-EA15B3B0F267}">
      <dgm:prSet/>
      <dgm:spPr/>
      <dgm:t>
        <a:bodyPr/>
        <a:lstStyle/>
        <a:p>
          <a:endParaRPr lang="en-US"/>
        </a:p>
      </dgm:t>
    </dgm:pt>
    <dgm:pt modelId="{9BF6D82D-4808-4988-8C4A-BD28E0D7FB03}">
      <dgm:prSet/>
      <dgm:spPr/>
      <dgm:t>
        <a:bodyPr/>
        <a:lstStyle/>
        <a:p>
          <a:r>
            <a:rPr lang="en-US" dirty="0"/>
            <a:t>Galleta de </a:t>
          </a:r>
          <a:r>
            <a:rPr lang="en-US" dirty="0" err="1"/>
            <a:t>avena</a:t>
          </a:r>
          <a:endParaRPr lang="en-US" dirty="0"/>
        </a:p>
      </dgm:t>
    </dgm:pt>
    <dgm:pt modelId="{64A11EB4-F854-4653-AD0A-5ADE908C1931}" type="parTrans" cxnId="{9740F8EE-989D-4B64-8184-480FEB986977}">
      <dgm:prSet/>
      <dgm:spPr/>
      <dgm:t>
        <a:bodyPr/>
        <a:lstStyle/>
        <a:p>
          <a:endParaRPr lang="en-US"/>
        </a:p>
      </dgm:t>
    </dgm:pt>
    <dgm:pt modelId="{5F39A31B-A719-46F6-B51D-EF4FECCC9BDB}" type="sibTrans" cxnId="{9740F8EE-989D-4B64-8184-480FEB986977}">
      <dgm:prSet/>
      <dgm:spPr/>
      <dgm:t>
        <a:bodyPr/>
        <a:lstStyle/>
        <a:p>
          <a:endParaRPr lang="en-US"/>
        </a:p>
      </dgm:t>
    </dgm:pt>
    <dgm:pt modelId="{FDE04A07-2935-4776-9748-B16301A851FE}">
      <dgm:prSet/>
      <dgm:spPr/>
      <dgm:t>
        <a:bodyPr/>
        <a:lstStyle/>
        <a:p>
          <a:r>
            <a:rPr lang="en-US" dirty="0"/>
            <a:t>Barra de </a:t>
          </a:r>
          <a:r>
            <a:rPr lang="en-US" dirty="0" err="1"/>
            <a:t>fecha</a:t>
          </a:r>
          <a:endParaRPr lang="en-US" dirty="0"/>
        </a:p>
      </dgm:t>
    </dgm:pt>
    <dgm:pt modelId="{0196D00A-D740-4235-A6B7-94F4DFD31FF8}" type="parTrans" cxnId="{AB52E3EF-5748-49B0-A749-80D119C9563E}">
      <dgm:prSet/>
      <dgm:spPr/>
      <dgm:t>
        <a:bodyPr/>
        <a:lstStyle/>
        <a:p>
          <a:endParaRPr lang="en-US"/>
        </a:p>
      </dgm:t>
    </dgm:pt>
    <dgm:pt modelId="{2CD85574-9C18-49E2-98D6-1A899F8677EC}" type="sibTrans" cxnId="{AB52E3EF-5748-49B0-A749-80D119C9563E}">
      <dgm:prSet/>
      <dgm:spPr/>
      <dgm:t>
        <a:bodyPr/>
        <a:lstStyle/>
        <a:p>
          <a:endParaRPr lang="en-US"/>
        </a:p>
      </dgm:t>
    </dgm:pt>
    <dgm:pt modelId="{34C6CCDA-2198-41E5-A129-A20FD899EAB1}" type="pres">
      <dgm:prSet presAssocID="{08442C92-79F9-4F91-B145-F5116DE8CAD0}" presName="diagram" presStyleCnt="0">
        <dgm:presLayoutVars>
          <dgm:dir/>
          <dgm:resizeHandles val="exact"/>
        </dgm:presLayoutVars>
      </dgm:prSet>
      <dgm:spPr/>
    </dgm:pt>
    <dgm:pt modelId="{49FB59E9-0200-4A04-9B49-635C160EC27B}" type="pres">
      <dgm:prSet presAssocID="{00708D10-60CF-47BE-85C0-B8DBADEDBF55}" presName="node" presStyleLbl="node1" presStyleIdx="0" presStyleCnt="10">
        <dgm:presLayoutVars>
          <dgm:bulletEnabled val="1"/>
        </dgm:presLayoutVars>
      </dgm:prSet>
      <dgm:spPr/>
    </dgm:pt>
    <dgm:pt modelId="{BF7BC22F-00BD-487A-86EF-02C8ABFF32CA}" type="pres">
      <dgm:prSet presAssocID="{FEAB2718-93F5-4974-A828-8113D4593914}" presName="sibTrans" presStyleCnt="0"/>
      <dgm:spPr/>
    </dgm:pt>
    <dgm:pt modelId="{6607E5B8-E593-43A8-93A1-88609F8A18BC}" type="pres">
      <dgm:prSet presAssocID="{103C1A60-615C-41F3-8161-D702469E548E}" presName="node" presStyleLbl="node1" presStyleIdx="1" presStyleCnt="10">
        <dgm:presLayoutVars>
          <dgm:bulletEnabled val="1"/>
        </dgm:presLayoutVars>
      </dgm:prSet>
      <dgm:spPr/>
    </dgm:pt>
    <dgm:pt modelId="{49035EEC-BDBC-4E54-9618-CE216A7E32E7}" type="pres">
      <dgm:prSet presAssocID="{CE934F0D-7632-4980-83C2-35120D1C9DB3}" presName="sibTrans" presStyleCnt="0"/>
      <dgm:spPr/>
    </dgm:pt>
    <dgm:pt modelId="{86E468A1-69F0-4AE6-9E1A-CF1ABA62CD60}" type="pres">
      <dgm:prSet presAssocID="{95CEB9DD-AAFB-4637-924A-DB14CDB4A864}" presName="node" presStyleLbl="node1" presStyleIdx="2" presStyleCnt="10">
        <dgm:presLayoutVars>
          <dgm:bulletEnabled val="1"/>
        </dgm:presLayoutVars>
      </dgm:prSet>
      <dgm:spPr/>
    </dgm:pt>
    <dgm:pt modelId="{82E0C8B7-EDBC-4FB7-86C6-90BD8B303719}" type="pres">
      <dgm:prSet presAssocID="{C4DE8D1A-2BDC-47AD-B63C-2A7E684D4451}" presName="sibTrans" presStyleCnt="0"/>
      <dgm:spPr/>
    </dgm:pt>
    <dgm:pt modelId="{D8C4544B-2732-4DD3-9A74-8DE91D863299}" type="pres">
      <dgm:prSet presAssocID="{28D57CBD-C4B2-46C8-96C5-C2BE04D3A753}" presName="node" presStyleLbl="node1" presStyleIdx="3" presStyleCnt="10">
        <dgm:presLayoutVars>
          <dgm:bulletEnabled val="1"/>
        </dgm:presLayoutVars>
      </dgm:prSet>
      <dgm:spPr/>
    </dgm:pt>
    <dgm:pt modelId="{96767D59-7327-4F5E-A8A6-994F049B57B8}" type="pres">
      <dgm:prSet presAssocID="{76ED87F6-FB86-423F-8393-4DFD03F1FE2B}" presName="sibTrans" presStyleCnt="0"/>
      <dgm:spPr/>
    </dgm:pt>
    <dgm:pt modelId="{BB8A95D7-D4B0-4589-A20E-82B63C618F9F}" type="pres">
      <dgm:prSet presAssocID="{806BE58D-364E-4983-B3F3-2138AD5AE814}" presName="node" presStyleLbl="node1" presStyleIdx="4" presStyleCnt="10">
        <dgm:presLayoutVars>
          <dgm:bulletEnabled val="1"/>
        </dgm:presLayoutVars>
      </dgm:prSet>
      <dgm:spPr/>
    </dgm:pt>
    <dgm:pt modelId="{23F8108B-8559-4297-989B-FFA0E0CC8C01}" type="pres">
      <dgm:prSet presAssocID="{6FBC88C0-E959-4A25-A887-C27C1F188772}" presName="sibTrans" presStyleCnt="0"/>
      <dgm:spPr/>
    </dgm:pt>
    <dgm:pt modelId="{7075AB6D-66FE-4FE1-A7CC-F30E82CD570F}" type="pres">
      <dgm:prSet presAssocID="{81B7059A-B954-437E-94AD-0393B3239AD0}" presName="node" presStyleLbl="node1" presStyleIdx="5" presStyleCnt="10">
        <dgm:presLayoutVars>
          <dgm:bulletEnabled val="1"/>
        </dgm:presLayoutVars>
      </dgm:prSet>
      <dgm:spPr/>
    </dgm:pt>
    <dgm:pt modelId="{BC6E0D72-92F9-428F-A690-7F8B8A3772BA}" type="pres">
      <dgm:prSet presAssocID="{D2F3ED7D-7149-4B9B-B96C-6AECB9AAA090}" presName="sibTrans" presStyleCnt="0"/>
      <dgm:spPr/>
    </dgm:pt>
    <dgm:pt modelId="{2B671715-6636-4510-BC1B-DEA426D4916E}" type="pres">
      <dgm:prSet presAssocID="{C70BB48A-AE8E-4336-86DC-93AB82B1CDE4}" presName="node" presStyleLbl="node1" presStyleIdx="6" presStyleCnt="10">
        <dgm:presLayoutVars>
          <dgm:bulletEnabled val="1"/>
        </dgm:presLayoutVars>
      </dgm:prSet>
      <dgm:spPr/>
    </dgm:pt>
    <dgm:pt modelId="{646C81A5-6293-4EC6-AEE5-067401612399}" type="pres">
      <dgm:prSet presAssocID="{5A2556B2-7188-4308-B080-FCD732C82074}" presName="sibTrans" presStyleCnt="0"/>
      <dgm:spPr/>
    </dgm:pt>
    <dgm:pt modelId="{C2E860E0-0ED9-4995-B5E6-856A20F74B6A}" type="pres">
      <dgm:prSet presAssocID="{789162EB-8B5D-461A-BE55-834FA51A193E}" presName="node" presStyleLbl="node1" presStyleIdx="7" presStyleCnt="10">
        <dgm:presLayoutVars>
          <dgm:bulletEnabled val="1"/>
        </dgm:presLayoutVars>
      </dgm:prSet>
      <dgm:spPr/>
    </dgm:pt>
    <dgm:pt modelId="{F942F682-61BF-44D6-B4BC-70A00E569733}" type="pres">
      <dgm:prSet presAssocID="{0A20073F-93D5-4A87-970F-F9E87009AEE5}" presName="sibTrans" presStyleCnt="0"/>
      <dgm:spPr/>
    </dgm:pt>
    <dgm:pt modelId="{95BEBF63-CAEF-4D58-B67A-260931DF3653}" type="pres">
      <dgm:prSet presAssocID="{9BF6D82D-4808-4988-8C4A-BD28E0D7FB03}" presName="node" presStyleLbl="node1" presStyleIdx="8" presStyleCnt="10">
        <dgm:presLayoutVars>
          <dgm:bulletEnabled val="1"/>
        </dgm:presLayoutVars>
      </dgm:prSet>
      <dgm:spPr/>
    </dgm:pt>
    <dgm:pt modelId="{F26DCA61-5F83-467B-8212-8EB4CD858F3D}" type="pres">
      <dgm:prSet presAssocID="{5F39A31B-A719-46F6-B51D-EF4FECCC9BDB}" presName="sibTrans" presStyleCnt="0"/>
      <dgm:spPr/>
    </dgm:pt>
    <dgm:pt modelId="{F4C2DF48-E79D-49C1-8767-16693079B738}" type="pres">
      <dgm:prSet presAssocID="{FDE04A07-2935-4776-9748-B16301A851FE}" presName="node" presStyleLbl="node1" presStyleIdx="9" presStyleCnt="10">
        <dgm:presLayoutVars>
          <dgm:bulletEnabled val="1"/>
        </dgm:presLayoutVars>
      </dgm:prSet>
      <dgm:spPr/>
    </dgm:pt>
  </dgm:ptLst>
  <dgm:cxnLst>
    <dgm:cxn modelId="{0DDBC506-EA04-4B0D-A376-257FD7062650}" type="presOf" srcId="{789162EB-8B5D-461A-BE55-834FA51A193E}" destId="{C2E860E0-0ED9-4995-B5E6-856A20F74B6A}" srcOrd="0" destOrd="0" presId="urn:microsoft.com/office/officeart/2005/8/layout/default"/>
    <dgm:cxn modelId="{D3329714-F670-4760-8A45-52FC01068F40}" type="presOf" srcId="{103C1A60-615C-41F3-8161-D702469E548E}" destId="{6607E5B8-E593-43A8-93A1-88609F8A18BC}" srcOrd="0" destOrd="0" presId="urn:microsoft.com/office/officeart/2005/8/layout/default"/>
    <dgm:cxn modelId="{81ADEC24-FB1C-45E9-96D9-C2FADB207F1D}" type="presOf" srcId="{81B7059A-B954-437E-94AD-0393B3239AD0}" destId="{7075AB6D-66FE-4FE1-A7CC-F30E82CD570F}" srcOrd="0" destOrd="0" presId="urn:microsoft.com/office/officeart/2005/8/layout/default"/>
    <dgm:cxn modelId="{9EB4BB30-02E4-4AE7-81CE-B1ABD491F0DA}" srcId="{08442C92-79F9-4F91-B145-F5116DE8CAD0}" destId="{95CEB9DD-AAFB-4637-924A-DB14CDB4A864}" srcOrd="2" destOrd="0" parTransId="{895804E6-2913-4C96-9CEB-CBEE30D0C7D4}" sibTransId="{C4DE8D1A-2BDC-47AD-B63C-2A7E684D4451}"/>
    <dgm:cxn modelId="{3C5AD55C-C66B-43BE-917C-B8E313F2B3DC}" srcId="{08442C92-79F9-4F91-B145-F5116DE8CAD0}" destId="{00708D10-60CF-47BE-85C0-B8DBADEDBF55}" srcOrd="0" destOrd="0" parTransId="{A61A3123-3F26-4A14-B8D5-26737AEEF427}" sibTransId="{FEAB2718-93F5-4974-A828-8113D4593914}"/>
    <dgm:cxn modelId="{E52B0743-9E31-4739-959E-2B0BBF58F796}" type="presOf" srcId="{C70BB48A-AE8E-4336-86DC-93AB82B1CDE4}" destId="{2B671715-6636-4510-BC1B-DEA426D4916E}" srcOrd="0" destOrd="0" presId="urn:microsoft.com/office/officeart/2005/8/layout/default"/>
    <dgm:cxn modelId="{C3650245-63C0-48A8-BE26-0E3F47526B1B}" srcId="{08442C92-79F9-4F91-B145-F5116DE8CAD0}" destId="{C70BB48A-AE8E-4336-86DC-93AB82B1CDE4}" srcOrd="6" destOrd="0" parTransId="{A454D9B4-5DAD-4D41-B8D3-D2A8236A1FC9}" sibTransId="{5A2556B2-7188-4308-B080-FCD732C82074}"/>
    <dgm:cxn modelId="{49074A4A-3787-42F3-9E9D-901D305B5CD0}" type="presOf" srcId="{95CEB9DD-AAFB-4637-924A-DB14CDB4A864}" destId="{86E468A1-69F0-4AE6-9E1A-CF1ABA62CD60}" srcOrd="0" destOrd="0" presId="urn:microsoft.com/office/officeart/2005/8/layout/default"/>
    <dgm:cxn modelId="{5D75F54A-2DF3-45F3-AFBD-C4989BAEFA6B}" type="presOf" srcId="{9BF6D82D-4808-4988-8C4A-BD28E0D7FB03}" destId="{95BEBF63-CAEF-4D58-B67A-260931DF3653}" srcOrd="0" destOrd="0" presId="urn:microsoft.com/office/officeart/2005/8/layout/default"/>
    <dgm:cxn modelId="{7378D895-350C-4659-ADE8-599F20285775}" srcId="{08442C92-79F9-4F91-B145-F5116DE8CAD0}" destId="{806BE58D-364E-4983-B3F3-2138AD5AE814}" srcOrd="4" destOrd="0" parTransId="{D24A62C3-AD71-49B4-B8AD-E993F68F364F}" sibTransId="{6FBC88C0-E959-4A25-A887-C27C1F188772}"/>
    <dgm:cxn modelId="{6FD91299-FF90-4ECE-BC0B-0A684D0E6082}" type="presOf" srcId="{28D57CBD-C4B2-46C8-96C5-C2BE04D3A753}" destId="{D8C4544B-2732-4DD3-9A74-8DE91D863299}" srcOrd="0" destOrd="0" presId="urn:microsoft.com/office/officeart/2005/8/layout/default"/>
    <dgm:cxn modelId="{C61DECA2-A182-49BB-8D34-A1352F6FC506}" srcId="{08442C92-79F9-4F91-B145-F5116DE8CAD0}" destId="{103C1A60-615C-41F3-8161-D702469E548E}" srcOrd="1" destOrd="0" parTransId="{DE6126CF-E382-4D02-B615-D29490379CFA}" sibTransId="{CE934F0D-7632-4980-83C2-35120D1C9DB3}"/>
    <dgm:cxn modelId="{CAC035AF-61D4-4AF0-95F6-E5302A43CD5F}" type="presOf" srcId="{08442C92-79F9-4F91-B145-F5116DE8CAD0}" destId="{34C6CCDA-2198-41E5-A129-A20FD899EAB1}" srcOrd="0" destOrd="0" presId="urn:microsoft.com/office/officeart/2005/8/layout/default"/>
    <dgm:cxn modelId="{9077F5C6-8964-4AE3-BA02-FB4798A9DBC6}" type="presOf" srcId="{00708D10-60CF-47BE-85C0-B8DBADEDBF55}" destId="{49FB59E9-0200-4A04-9B49-635C160EC27B}" srcOrd="0" destOrd="0" presId="urn:microsoft.com/office/officeart/2005/8/layout/default"/>
    <dgm:cxn modelId="{5F6085CB-61E0-4E1C-A701-38B282C49AE8}" srcId="{08442C92-79F9-4F91-B145-F5116DE8CAD0}" destId="{28D57CBD-C4B2-46C8-96C5-C2BE04D3A753}" srcOrd="3" destOrd="0" parTransId="{EA49F162-DF54-4996-BEAF-3F42027C96D7}" sibTransId="{76ED87F6-FB86-423F-8393-4DFD03F1FE2B}"/>
    <dgm:cxn modelId="{546292CE-7890-4885-B2BA-D7986580DB27}" srcId="{08442C92-79F9-4F91-B145-F5116DE8CAD0}" destId="{81B7059A-B954-437E-94AD-0393B3239AD0}" srcOrd="5" destOrd="0" parTransId="{1E32B209-ECCB-4E94-B0AE-193C089C464A}" sibTransId="{D2F3ED7D-7149-4B9B-B96C-6AECB9AAA090}"/>
    <dgm:cxn modelId="{6B8C03D0-3932-444F-AF92-EA15B3B0F267}" srcId="{08442C92-79F9-4F91-B145-F5116DE8CAD0}" destId="{789162EB-8B5D-461A-BE55-834FA51A193E}" srcOrd="7" destOrd="0" parTransId="{07B71D91-76D5-4C7E-B2AF-CE070E52FF39}" sibTransId="{0A20073F-93D5-4A87-970F-F9E87009AEE5}"/>
    <dgm:cxn modelId="{F53409ED-0DA2-4380-9C53-F0239B436951}" type="presOf" srcId="{FDE04A07-2935-4776-9748-B16301A851FE}" destId="{F4C2DF48-E79D-49C1-8767-16693079B738}" srcOrd="0" destOrd="0" presId="urn:microsoft.com/office/officeart/2005/8/layout/default"/>
    <dgm:cxn modelId="{9740F8EE-989D-4B64-8184-480FEB986977}" srcId="{08442C92-79F9-4F91-B145-F5116DE8CAD0}" destId="{9BF6D82D-4808-4988-8C4A-BD28E0D7FB03}" srcOrd="8" destOrd="0" parTransId="{64A11EB4-F854-4653-AD0A-5ADE908C1931}" sibTransId="{5F39A31B-A719-46F6-B51D-EF4FECCC9BDB}"/>
    <dgm:cxn modelId="{AB52E3EF-5748-49B0-A749-80D119C9563E}" srcId="{08442C92-79F9-4F91-B145-F5116DE8CAD0}" destId="{FDE04A07-2935-4776-9748-B16301A851FE}" srcOrd="9" destOrd="0" parTransId="{0196D00A-D740-4235-A6B7-94F4DFD31FF8}" sibTransId="{2CD85574-9C18-49E2-98D6-1A899F8677EC}"/>
    <dgm:cxn modelId="{F8BC42FA-F540-4390-BBF1-7BBFD814E64A}" type="presOf" srcId="{806BE58D-364E-4983-B3F3-2138AD5AE814}" destId="{BB8A95D7-D4B0-4589-A20E-82B63C618F9F}" srcOrd="0" destOrd="0" presId="urn:microsoft.com/office/officeart/2005/8/layout/default"/>
    <dgm:cxn modelId="{91EB9DD5-0AE1-49D1-9A28-AC9126F39D6D}" type="presParOf" srcId="{34C6CCDA-2198-41E5-A129-A20FD899EAB1}" destId="{49FB59E9-0200-4A04-9B49-635C160EC27B}" srcOrd="0" destOrd="0" presId="urn:microsoft.com/office/officeart/2005/8/layout/default"/>
    <dgm:cxn modelId="{6E43AEEB-57F3-43F2-963A-63E78F031B04}" type="presParOf" srcId="{34C6CCDA-2198-41E5-A129-A20FD899EAB1}" destId="{BF7BC22F-00BD-487A-86EF-02C8ABFF32CA}" srcOrd="1" destOrd="0" presId="urn:microsoft.com/office/officeart/2005/8/layout/default"/>
    <dgm:cxn modelId="{28F64914-3CC1-4BCA-9B2B-8CCD92813F92}" type="presParOf" srcId="{34C6CCDA-2198-41E5-A129-A20FD899EAB1}" destId="{6607E5B8-E593-43A8-93A1-88609F8A18BC}" srcOrd="2" destOrd="0" presId="urn:microsoft.com/office/officeart/2005/8/layout/default"/>
    <dgm:cxn modelId="{F233B54F-3683-4968-AB15-67EC6FD78E20}" type="presParOf" srcId="{34C6CCDA-2198-41E5-A129-A20FD899EAB1}" destId="{49035EEC-BDBC-4E54-9618-CE216A7E32E7}" srcOrd="3" destOrd="0" presId="urn:microsoft.com/office/officeart/2005/8/layout/default"/>
    <dgm:cxn modelId="{025F5471-991D-42AB-9569-217D8E0BE45A}" type="presParOf" srcId="{34C6CCDA-2198-41E5-A129-A20FD899EAB1}" destId="{86E468A1-69F0-4AE6-9E1A-CF1ABA62CD60}" srcOrd="4" destOrd="0" presId="urn:microsoft.com/office/officeart/2005/8/layout/default"/>
    <dgm:cxn modelId="{097BE1FF-B07A-4117-9378-62D645A7E360}" type="presParOf" srcId="{34C6CCDA-2198-41E5-A129-A20FD899EAB1}" destId="{82E0C8B7-EDBC-4FB7-86C6-90BD8B303719}" srcOrd="5" destOrd="0" presId="urn:microsoft.com/office/officeart/2005/8/layout/default"/>
    <dgm:cxn modelId="{1BDF3CCB-DEAF-4D4D-ABD4-CA26EDA2CF16}" type="presParOf" srcId="{34C6CCDA-2198-41E5-A129-A20FD899EAB1}" destId="{D8C4544B-2732-4DD3-9A74-8DE91D863299}" srcOrd="6" destOrd="0" presId="urn:microsoft.com/office/officeart/2005/8/layout/default"/>
    <dgm:cxn modelId="{9398A227-5B22-4D29-96C8-6FD32A51B2C8}" type="presParOf" srcId="{34C6CCDA-2198-41E5-A129-A20FD899EAB1}" destId="{96767D59-7327-4F5E-A8A6-994F049B57B8}" srcOrd="7" destOrd="0" presId="urn:microsoft.com/office/officeart/2005/8/layout/default"/>
    <dgm:cxn modelId="{266996A4-1099-4B53-9DCD-DD6ABAFE1BC0}" type="presParOf" srcId="{34C6CCDA-2198-41E5-A129-A20FD899EAB1}" destId="{BB8A95D7-D4B0-4589-A20E-82B63C618F9F}" srcOrd="8" destOrd="0" presId="urn:microsoft.com/office/officeart/2005/8/layout/default"/>
    <dgm:cxn modelId="{2FD908DC-4C5D-4444-BE68-233C27EB1315}" type="presParOf" srcId="{34C6CCDA-2198-41E5-A129-A20FD899EAB1}" destId="{23F8108B-8559-4297-989B-FFA0E0CC8C01}" srcOrd="9" destOrd="0" presId="urn:microsoft.com/office/officeart/2005/8/layout/default"/>
    <dgm:cxn modelId="{21C5B745-D7A7-4A38-9621-67BF39C458EF}" type="presParOf" srcId="{34C6CCDA-2198-41E5-A129-A20FD899EAB1}" destId="{7075AB6D-66FE-4FE1-A7CC-F30E82CD570F}" srcOrd="10" destOrd="0" presId="urn:microsoft.com/office/officeart/2005/8/layout/default"/>
    <dgm:cxn modelId="{AE50437B-510D-4E71-8B4D-37BEB12812DC}" type="presParOf" srcId="{34C6CCDA-2198-41E5-A129-A20FD899EAB1}" destId="{BC6E0D72-92F9-428F-A690-7F8B8A3772BA}" srcOrd="11" destOrd="0" presId="urn:microsoft.com/office/officeart/2005/8/layout/default"/>
    <dgm:cxn modelId="{AEAA397B-9E6F-4696-81C1-FEDC6308BE50}" type="presParOf" srcId="{34C6CCDA-2198-41E5-A129-A20FD899EAB1}" destId="{2B671715-6636-4510-BC1B-DEA426D4916E}" srcOrd="12" destOrd="0" presId="urn:microsoft.com/office/officeart/2005/8/layout/default"/>
    <dgm:cxn modelId="{710644F3-10BB-45B8-A4D8-E3B904605D30}" type="presParOf" srcId="{34C6CCDA-2198-41E5-A129-A20FD899EAB1}" destId="{646C81A5-6293-4EC6-AEE5-067401612399}" srcOrd="13" destOrd="0" presId="urn:microsoft.com/office/officeart/2005/8/layout/default"/>
    <dgm:cxn modelId="{2FA4DFC8-C8E2-4840-B6CB-DA1B19CCE23B}" type="presParOf" srcId="{34C6CCDA-2198-41E5-A129-A20FD899EAB1}" destId="{C2E860E0-0ED9-4995-B5E6-856A20F74B6A}" srcOrd="14" destOrd="0" presId="urn:microsoft.com/office/officeart/2005/8/layout/default"/>
    <dgm:cxn modelId="{37237FA9-F394-4958-859F-986E73F61C91}" type="presParOf" srcId="{34C6CCDA-2198-41E5-A129-A20FD899EAB1}" destId="{F942F682-61BF-44D6-B4BC-70A00E569733}" srcOrd="15" destOrd="0" presId="urn:microsoft.com/office/officeart/2005/8/layout/default"/>
    <dgm:cxn modelId="{B0D9A62F-6969-46DE-9D0F-62851F0D501D}" type="presParOf" srcId="{34C6CCDA-2198-41E5-A129-A20FD899EAB1}" destId="{95BEBF63-CAEF-4D58-B67A-260931DF3653}" srcOrd="16" destOrd="0" presId="urn:microsoft.com/office/officeart/2005/8/layout/default"/>
    <dgm:cxn modelId="{B2FCBB59-FDDB-462F-9AD2-36619D39AFF5}" type="presParOf" srcId="{34C6CCDA-2198-41E5-A129-A20FD899EAB1}" destId="{F26DCA61-5F83-467B-8212-8EB4CD858F3D}" srcOrd="17" destOrd="0" presId="urn:microsoft.com/office/officeart/2005/8/layout/default"/>
    <dgm:cxn modelId="{941F182F-BB4B-4687-9FE9-37841AC98264}" type="presParOf" srcId="{34C6CCDA-2198-41E5-A129-A20FD899EAB1}" destId="{F4C2DF48-E79D-49C1-8767-16693079B738}"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B59E9-0200-4A04-9B49-635C160EC27B}">
      <dsp:nvSpPr>
        <dsp:cNvPr id="0" name=""/>
        <dsp:cNvSpPr/>
      </dsp:nvSpPr>
      <dsp:spPr>
        <a:xfrm>
          <a:off x="963848" y="2178"/>
          <a:ext cx="1890861" cy="113451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Tarta</a:t>
          </a:r>
          <a:r>
            <a:rPr lang="en-US" sz="2200" kern="1200" dirty="0"/>
            <a:t> de </a:t>
          </a:r>
          <a:r>
            <a:rPr lang="en-US" sz="2200" kern="1200" dirty="0" err="1"/>
            <a:t>fresa</a:t>
          </a:r>
          <a:endParaRPr lang="en-US" sz="2200" kern="1200" dirty="0"/>
        </a:p>
      </dsp:txBody>
      <dsp:txXfrm>
        <a:off x="963848" y="2178"/>
        <a:ext cx="1890861" cy="1134516"/>
      </dsp:txXfrm>
    </dsp:sp>
    <dsp:sp modelId="{6607E5B8-E593-43A8-93A1-88609F8A18BC}">
      <dsp:nvSpPr>
        <dsp:cNvPr id="0" name=""/>
        <dsp:cNvSpPr/>
      </dsp:nvSpPr>
      <dsp:spPr>
        <a:xfrm>
          <a:off x="3043795" y="2178"/>
          <a:ext cx="1890861" cy="1134516"/>
        </a:xfrm>
        <a:prstGeom prst="rect">
          <a:avLst/>
        </a:prstGeom>
        <a:solidFill>
          <a:schemeClr val="accent2">
            <a:hueOff val="4338"/>
            <a:satOff val="-2986"/>
            <a:lumOff val="-7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Barra de </a:t>
          </a:r>
          <a:r>
            <a:rPr lang="en-US" sz="2200" kern="1200" dirty="0" err="1"/>
            <a:t>limón</a:t>
          </a:r>
          <a:endParaRPr lang="en-US" sz="2200" kern="1200" dirty="0"/>
        </a:p>
      </dsp:txBody>
      <dsp:txXfrm>
        <a:off x="3043795" y="2178"/>
        <a:ext cx="1890861" cy="1134516"/>
      </dsp:txXfrm>
    </dsp:sp>
    <dsp:sp modelId="{86E468A1-69F0-4AE6-9E1A-CF1ABA62CD60}">
      <dsp:nvSpPr>
        <dsp:cNvPr id="0" name=""/>
        <dsp:cNvSpPr/>
      </dsp:nvSpPr>
      <dsp:spPr>
        <a:xfrm>
          <a:off x="5123743" y="2178"/>
          <a:ext cx="1890861" cy="1134516"/>
        </a:xfrm>
        <a:prstGeom prst="rect">
          <a:avLst/>
        </a:prstGeom>
        <a:solidFill>
          <a:schemeClr val="accent2">
            <a:hueOff val="8675"/>
            <a:satOff val="-5972"/>
            <a:lumOff val="-15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Pudín</a:t>
          </a:r>
          <a:r>
            <a:rPr lang="en-US" sz="2200" kern="1200" dirty="0"/>
            <a:t> (bajo </a:t>
          </a:r>
          <a:r>
            <a:rPr lang="en-US" sz="2200" kern="1200" dirty="0" err="1"/>
            <a:t>en</a:t>
          </a:r>
          <a:r>
            <a:rPr lang="en-US" sz="2200" kern="1200" dirty="0"/>
            <a:t> </a:t>
          </a:r>
          <a:r>
            <a:rPr lang="en-US" sz="2200" kern="1200" dirty="0" err="1"/>
            <a:t>azúcar</a:t>
          </a:r>
          <a:r>
            <a:rPr lang="en-US" sz="2200" kern="1200" dirty="0"/>
            <a:t>)</a:t>
          </a:r>
        </a:p>
      </dsp:txBody>
      <dsp:txXfrm>
        <a:off x="5123743" y="2178"/>
        <a:ext cx="1890861" cy="1134516"/>
      </dsp:txXfrm>
    </dsp:sp>
    <dsp:sp modelId="{D8C4544B-2732-4DD3-9A74-8DE91D863299}">
      <dsp:nvSpPr>
        <dsp:cNvPr id="0" name=""/>
        <dsp:cNvSpPr/>
      </dsp:nvSpPr>
      <dsp:spPr>
        <a:xfrm>
          <a:off x="7203690" y="2178"/>
          <a:ext cx="1890861" cy="1134516"/>
        </a:xfrm>
        <a:prstGeom prst="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Arroz con leche</a:t>
          </a:r>
        </a:p>
      </dsp:txBody>
      <dsp:txXfrm>
        <a:off x="7203690" y="2178"/>
        <a:ext cx="1890861" cy="1134516"/>
      </dsp:txXfrm>
    </dsp:sp>
    <dsp:sp modelId="{BB8A95D7-D4B0-4589-A20E-82B63C618F9F}">
      <dsp:nvSpPr>
        <dsp:cNvPr id="0" name=""/>
        <dsp:cNvSpPr/>
      </dsp:nvSpPr>
      <dsp:spPr>
        <a:xfrm>
          <a:off x="963848" y="1325781"/>
          <a:ext cx="1890861" cy="1134516"/>
        </a:xfrm>
        <a:prstGeom prst="rect">
          <a:avLst/>
        </a:prstGeom>
        <a:solidFill>
          <a:schemeClr val="accent2">
            <a:hueOff val="17350"/>
            <a:satOff val="-11945"/>
            <a:lumOff val="-30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Galleta sin </a:t>
          </a:r>
          <a:r>
            <a:rPr lang="en-US" sz="2200" kern="1200" dirty="0" err="1"/>
            <a:t>azúcar</a:t>
          </a:r>
          <a:endParaRPr lang="en-US" sz="2200" kern="1200" dirty="0"/>
        </a:p>
      </dsp:txBody>
      <dsp:txXfrm>
        <a:off x="963848" y="1325781"/>
        <a:ext cx="1890861" cy="1134516"/>
      </dsp:txXfrm>
    </dsp:sp>
    <dsp:sp modelId="{7075AB6D-66FE-4FE1-A7CC-F30E82CD570F}">
      <dsp:nvSpPr>
        <dsp:cNvPr id="0" name=""/>
        <dsp:cNvSpPr/>
      </dsp:nvSpPr>
      <dsp:spPr>
        <a:xfrm>
          <a:off x="3043795" y="1325781"/>
          <a:ext cx="1890861" cy="1134516"/>
        </a:xfrm>
        <a:prstGeom prst="rect">
          <a:avLst/>
        </a:prstGeom>
        <a:solidFill>
          <a:schemeClr val="accent2">
            <a:hueOff val="21688"/>
            <a:satOff val="-14931"/>
            <a:lumOff val="-38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Pastel de comida de </a:t>
          </a:r>
          <a:r>
            <a:rPr lang="en-US" sz="2200" kern="1200" dirty="0" err="1"/>
            <a:t>ángel</a:t>
          </a:r>
          <a:endParaRPr lang="en-US" sz="2200" kern="1200" dirty="0"/>
        </a:p>
      </dsp:txBody>
      <dsp:txXfrm>
        <a:off x="3043795" y="1325781"/>
        <a:ext cx="1890861" cy="1134516"/>
      </dsp:txXfrm>
    </dsp:sp>
    <dsp:sp modelId="{2B671715-6636-4510-BC1B-DEA426D4916E}">
      <dsp:nvSpPr>
        <dsp:cNvPr id="0" name=""/>
        <dsp:cNvSpPr/>
      </dsp:nvSpPr>
      <dsp:spPr>
        <a:xfrm>
          <a:off x="5123743" y="1325781"/>
          <a:ext cx="1890861" cy="1134516"/>
        </a:xfrm>
        <a:prstGeom prst="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Galleta</a:t>
          </a:r>
        </a:p>
      </dsp:txBody>
      <dsp:txXfrm>
        <a:off x="5123743" y="1325781"/>
        <a:ext cx="1890861" cy="1134516"/>
      </dsp:txXfrm>
    </dsp:sp>
    <dsp:sp modelId="{C2E860E0-0ED9-4995-B5E6-856A20F74B6A}">
      <dsp:nvSpPr>
        <dsp:cNvPr id="0" name=""/>
        <dsp:cNvSpPr/>
      </dsp:nvSpPr>
      <dsp:spPr>
        <a:xfrm>
          <a:off x="7203690" y="1325781"/>
          <a:ext cx="1890861" cy="1134516"/>
        </a:xfrm>
        <a:prstGeom prst="rect">
          <a:avLst/>
        </a:prstGeom>
        <a:solidFill>
          <a:schemeClr val="accent2">
            <a:hueOff val="30363"/>
            <a:satOff val="-20904"/>
            <a:lumOff val="-53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Zapatero de </a:t>
          </a:r>
          <a:r>
            <a:rPr lang="en-US" sz="2200" kern="1200" dirty="0" err="1"/>
            <a:t>melocotón</a:t>
          </a:r>
          <a:endParaRPr lang="en-US" sz="2200" kern="1200" dirty="0"/>
        </a:p>
      </dsp:txBody>
      <dsp:txXfrm>
        <a:off x="7203690" y="1325781"/>
        <a:ext cx="1890861" cy="1134516"/>
      </dsp:txXfrm>
    </dsp:sp>
    <dsp:sp modelId="{95BEBF63-CAEF-4D58-B67A-260931DF3653}">
      <dsp:nvSpPr>
        <dsp:cNvPr id="0" name=""/>
        <dsp:cNvSpPr/>
      </dsp:nvSpPr>
      <dsp:spPr>
        <a:xfrm>
          <a:off x="3043795" y="2649384"/>
          <a:ext cx="1890861" cy="1134516"/>
        </a:xfrm>
        <a:prstGeom prst="rect">
          <a:avLst/>
        </a:prstGeom>
        <a:solidFill>
          <a:schemeClr val="accent2">
            <a:hueOff val="34700"/>
            <a:satOff val="-23890"/>
            <a:lumOff val="-610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Galleta de </a:t>
          </a:r>
          <a:r>
            <a:rPr lang="en-US" sz="2200" kern="1200" dirty="0" err="1"/>
            <a:t>avena</a:t>
          </a:r>
          <a:endParaRPr lang="en-US" sz="2200" kern="1200" dirty="0"/>
        </a:p>
      </dsp:txBody>
      <dsp:txXfrm>
        <a:off x="3043795" y="2649384"/>
        <a:ext cx="1890861" cy="1134516"/>
      </dsp:txXfrm>
    </dsp:sp>
    <dsp:sp modelId="{F4C2DF48-E79D-49C1-8767-16693079B738}">
      <dsp:nvSpPr>
        <dsp:cNvPr id="0" name=""/>
        <dsp:cNvSpPr/>
      </dsp:nvSpPr>
      <dsp:spPr>
        <a:xfrm>
          <a:off x="5123743" y="2649384"/>
          <a:ext cx="1890861" cy="1134516"/>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Barra de </a:t>
          </a:r>
          <a:r>
            <a:rPr lang="en-US" sz="2200" kern="1200" dirty="0" err="1"/>
            <a:t>fecha</a:t>
          </a:r>
          <a:endParaRPr lang="en-US" sz="2200" kern="1200" dirty="0"/>
        </a:p>
      </dsp:txBody>
      <dsp:txXfrm>
        <a:off x="5123743" y="2649384"/>
        <a:ext cx="1890861" cy="11345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73593-75B5-4D35-9C12-2BAF2259E86A}"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889B8-020F-4957-B241-98359AC4CC68}" type="slidenum">
              <a:rPr lang="en-US" smtClean="0"/>
              <a:t>‹#›</a:t>
            </a:fld>
            <a:endParaRPr lang="en-US"/>
          </a:p>
        </p:txBody>
      </p:sp>
    </p:spTree>
    <p:extLst>
      <p:ext uri="{BB962C8B-B14F-4D97-AF65-F5344CB8AC3E}">
        <p14:creationId xmlns:p14="http://schemas.microsoft.com/office/powerpoint/2010/main" val="3863154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5</a:t>
            </a:fld>
            <a:endParaRPr lang="en-US"/>
          </a:p>
        </p:txBody>
      </p:sp>
    </p:spTree>
    <p:extLst>
      <p:ext uri="{BB962C8B-B14F-4D97-AF65-F5344CB8AC3E}">
        <p14:creationId xmlns:p14="http://schemas.microsoft.com/office/powerpoint/2010/main" val="284618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ncoa.org</a:t>
            </a:r>
          </a:p>
        </p:txBody>
      </p:sp>
      <p:sp>
        <p:nvSpPr>
          <p:cNvPr id="4" name="Slide Number Placeholder 3"/>
          <p:cNvSpPr>
            <a:spLocks noGrp="1"/>
          </p:cNvSpPr>
          <p:nvPr>
            <p:ph type="sldNum" sz="quarter" idx="5"/>
          </p:nvPr>
        </p:nvSpPr>
        <p:spPr/>
        <p:txBody>
          <a:bodyPr/>
          <a:lstStyle/>
          <a:p>
            <a:fld id="{EF4889B8-020F-4957-B241-98359AC4CC68}" type="slidenum">
              <a:rPr lang="en-US" smtClean="0"/>
              <a:t>29</a:t>
            </a:fld>
            <a:endParaRPr lang="en-US"/>
          </a:p>
        </p:txBody>
      </p:sp>
    </p:spTree>
    <p:extLst>
      <p:ext uri="{BB962C8B-B14F-4D97-AF65-F5344CB8AC3E}">
        <p14:creationId xmlns:p14="http://schemas.microsoft.com/office/powerpoint/2010/main" val="399643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 necesariamente evite estos alimentos, pero esté atento si uno de sus participantes pregunta al respecto. Limite el contacto cruzado</a:t>
            </a:r>
            <a:r>
              <a:rPr lang="en-US" dirty="0"/>
              <a:t>.</a:t>
            </a:r>
          </a:p>
        </p:txBody>
      </p:sp>
      <p:sp>
        <p:nvSpPr>
          <p:cNvPr id="4" name="Slide Number Placeholder 3"/>
          <p:cNvSpPr>
            <a:spLocks noGrp="1"/>
          </p:cNvSpPr>
          <p:nvPr>
            <p:ph type="sldNum" sz="quarter" idx="5"/>
          </p:nvPr>
        </p:nvSpPr>
        <p:spPr/>
        <p:txBody>
          <a:bodyPr/>
          <a:lstStyle/>
          <a:p>
            <a:fld id="{EF4889B8-020F-4957-B241-98359AC4CC68}" type="slidenum">
              <a:rPr lang="en-US" smtClean="0"/>
              <a:t>31</a:t>
            </a:fld>
            <a:endParaRPr lang="en-US"/>
          </a:p>
        </p:txBody>
      </p:sp>
    </p:spTree>
    <p:extLst>
      <p:ext uri="{BB962C8B-B14F-4D97-AF65-F5344CB8AC3E}">
        <p14:creationId xmlns:p14="http://schemas.microsoft.com/office/powerpoint/2010/main" val="1642517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32</a:t>
            </a:fld>
            <a:endParaRPr lang="en-US"/>
          </a:p>
        </p:txBody>
      </p:sp>
    </p:spTree>
    <p:extLst>
      <p:ext uri="{BB962C8B-B14F-4D97-AF65-F5344CB8AC3E}">
        <p14:creationId xmlns:p14="http://schemas.microsoft.com/office/powerpoint/2010/main" val="414605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menus must be kept for three years.</a:t>
            </a:r>
          </a:p>
        </p:txBody>
      </p:sp>
      <p:sp>
        <p:nvSpPr>
          <p:cNvPr id="4" name="Slide Number Placeholder 3"/>
          <p:cNvSpPr>
            <a:spLocks noGrp="1"/>
          </p:cNvSpPr>
          <p:nvPr>
            <p:ph type="sldNum" sz="quarter" idx="5"/>
          </p:nvPr>
        </p:nvSpPr>
        <p:spPr/>
        <p:txBody>
          <a:bodyPr/>
          <a:lstStyle/>
          <a:p>
            <a:fld id="{EF4889B8-020F-4957-B241-98359AC4CC68}" type="slidenum">
              <a:rPr lang="en-US" smtClean="0"/>
              <a:t>34</a:t>
            </a:fld>
            <a:endParaRPr lang="en-US"/>
          </a:p>
        </p:txBody>
      </p:sp>
    </p:spTree>
    <p:extLst>
      <p:ext uri="{BB962C8B-B14F-4D97-AF65-F5344CB8AC3E}">
        <p14:creationId xmlns:p14="http://schemas.microsoft.com/office/powerpoint/2010/main" val="363013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send us the menu and include the approved weeks in your email.</a:t>
            </a:r>
          </a:p>
        </p:txBody>
      </p:sp>
      <p:sp>
        <p:nvSpPr>
          <p:cNvPr id="4" name="Slide Number Placeholder 3"/>
          <p:cNvSpPr>
            <a:spLocks noGrp="1"/>
          </p:cNvSpPr>
          <p:nvPr>
            <p:ph type="sldNum" sz="quarter" idx="5"/>
          </p:nvPr>
        </p:nvSpPr>
        <p:spPr/>
        <p:txBody>
          <a:bodyPr/>
          <a:lstStyle/>
          <a:p>
            <a:fld id="{EF4889B8-020F-4957-B241-98359AC4CC68}" type="slidenum">
              <a:rPr lang="en-US" smtClean="0"/>
              <a:t>35</a:t>
            </a:fld>
            <a:endParaRPr lang="en-US"/>
          </a:p>
        </p:txBody>
      </p:sp>
    </p:spTree>
    <p:extLst>
      <p:ext uri="{BB962C8B-B14F-4D97-AF65-F5344CB8AC3E}">
        <p14:creationId xmlns:p14="http://schemas.microsoft.com/office/powerpoint/2010/main" val="357845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Sustituya las verduras con almidón también por otras verduras con almidón</a:t>
            </a:r>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37</a:t>
            </a:fld>
            <a:endParaRPr lang="en-US"/>
          </a:p>
        </p:txBody>
      </p:sp>
    </p:spTree>
    <p:extLst>
      <p:ext uri="{BB962C8B-B14F-4D97-AF65-F5344CB8AC3E}">
        <p14:creationId xmlns:p14="http://schemas.microsoft.com/office/powerpoint/2010/main" val="303954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cantidad de grasas saturadas y sodio se acumulan rápidamente, que son las principales razones de los cambios en el menú. La siguiente razón para el cambio, la fibra.</a:t>
            </a:r>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18</a:t>
            </a:fld>
            <a:endParaRPr lang="en-US"/>
          </a:p>
        </p:txBody>
      </p:sp>
    </p:spTree>
    <p:extLst>
      <p:ext uri="{BB962C8B-B14F-4D97-AF65-F5344CB8AC3E}">
        <p14:creationId xmlns:p14="http://schemas.microsoft.com/office/powerpoint/2010/main" val="291976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an example of an approved nutrition analysis. </a:t>
            </a:r>
          </a:p>
        </p:txBody>
      </p:sp>
      <p:sp>
        <p:nvSpPr>
          <p:cNvPr id="4" name="Slide Number Placeholder 3"/>
          <p:cNvSpPr>
            <a:spLocks noGrp="1"/>
          </p:cNvSpPr>
          <p:nvPr>
            <p:ph type="sldNum" sz="quarter" idx="5"/>
          </p:nvPr>
        </p:nvSpPr>
        <p:spPr/>
        <p:txBody>
          <a:bodyPr/>
          <a:lstStyle/>
          <a:p>
            <a:fld id="{EF4889B8-020F-4957-B241-98359AC4CC68}" type="slidenum">
              <a:rPr lang="en-US" smtClean="0"/>
              <a:t>19</a:t>
            </a:fld>
            <a:endParaRPr lang="en-US"/>
          </a:p>
        </p:txBody>
      </p:sp>
    </p:spTree>
    <p:extLst>
      <p:ext uri="{BB962C8B-B14F-4D97-AF65-F5344CB8AC3E}">
        <p14:creationId xmlns:p14="http://schemas.microsoft.com/office/powerpoint/2010/main" val="109031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https://www.healthstandnutrition.com/eating-the-rainbow/</a:t>
            </a:r>
          </a:p>
          <a:p>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20</a:t>
            </a:fld>
            <a:endParaRPr lang="en-US"/>
          </a:p>
        </p:txBody>
      </p:sp>
    </p:spTree>
    <p:extLst>
      <p:ext uri="{BB962C8B-B14F-4D97-AF65-F5344CB8AC3E}">
        <p14:creationId xmlns:p14="http://schemas.microsoft.com/office/powerpoint/2010/main" val="71362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recetas se basan en los ingredientes y el tamaño de las porciones. Las recetas estandarizadas se pueden encontrar en nuestro sitio web</a:t>
            </a:r>
            <a:r>
              <a:rPr lang="en-US" dirty="0"/>
              <a:t>.</a:t>
            </a:r>
          </a:p>
        </p:txBody>
      </p:sp>
      <p:sp>
        <p:nvSpPr>
          <p:cNvPr id="4" name="Slide Number Placeholder 3"/>
          <p:cNvSpPr>
            <a:spLocks noGrp="1"/>
          </p:cNvSpPr>
          <p:nvPr>
            <p:ph type="sldNum" sz="quarter" idx="5"/>
          </p:nvPr>
        </p:nvSpPr>
        <p:spPr/>
        <p:txBody>
          <a:bodyPr/>
          <a:lstStyle/>
          <a:p>
            <a:fld id="{EF4889B8-020F-4957-B241-98359AC4CC68}" type="slidenum">
              <a:rPr lang="en-US" smtClean="0"/>
              <a:t>22</a:t>
            </a:fld>
            <a:endParaRPr lang="en-US"/>
          </a:p>
        </p:txBody>
      </p:sp>
    </p:spTree>
    <p:extLst>
      <p:ext uri="{BB962C8B-B14F-4D97-AF65-F5344CB8AC3E}">
        <p14:creationId xmlns:p14="http://schemas.microsoft.com/office/powerpoint/2010/main" val="397361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Basado en el historial (escasez o sobras) y los aportes de los participantes</a:t>
            </a:r>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25</a:t>
            </a:fld>
            <a:endParaRPr lang="en-US"/>
          </a:p>
        </p:txBody>
      </p:sp>
    </p:spTree>
    <p:extLst>
      <p:ext uri="{BB962C8B-B14F-4D97-AF65-F5344CB8AC3E}">
        <p14:creationId xmlns:p14="http://schemas.microsoft.com/office/powerpoint/2010/main" val="141479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Asegúrate de que las conversaciones se lleven a cabo con diferentes personas, no con las mismas personas cada vez. Al hacer un seguimiento del desperdicio de alimentos, averigüe por qué (cómo se prepararon, especias, temperatura, textura, etc.) se desechan</a:t>
            </a:r>
            <a:r>
              <a:rPr lang="en-US" dirty="0"/>
              <a:t>.</a:t>
            </a:r>
          </a:p>
        </p:txBody>
      </p:sp>
      <p:sp>
        <p:nvSpPr>
          <p:cNvPr id="4" name="Slide Number Placeholder 3"/>
          <p:cNvSpPr>
            <a:spLocks noGrp="1"/>
          </p:cNvSpPr>
          <p:nvPr>
            <p:ph type="sldNum" sz="quarter" idx="5"/>
          </p:nvPr>
        </p:nvSpPr>
        <p:spPr/>
        <p:txBody>
          <a:bodyPr/>
          <a:lstStyle/>
          <a:p>
            <a:fld id="{EF4889B8-020F-4957-B241-98359AC4CC68}" type="slidenum">
              <a:rPr lang="en-US" smtClean="0"/>
              <a:t>26</a:t>
            </a:fld>
            <a:endParaRPr lang="en-US"/>
          </a:p>
        </p:txBody>
      </p:sp>
    </p:spTree>
    <p:extLst>
      <p:ext uri="{BB962C8B-B14F-4D97-AF65-F5344CB8AC3E}">
        <p14:creationId xmlns:p14="http://schemas.microsoft.com/office/powerpoint/2010/main" val="380396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27</a:t>
            </a:fld>
            <a:endParaRPr lang="en-US"/>
          </a:p>
        </p:txBody>
      </p:sp>
    </p:spTree>
    <p:extLst>
      <p:ext uri="{BB962C8B-B14F-4D97-AF65-F5344CB8AC3E}">
        <p14:creationId xmlns:p14="http://schemas.microsoft.com/office/powerpoint/2010/main" val="7433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¡Nuestra capacitación anual sobre seguridad alimentaria llegará pronto!</a:t>
            </a:r>
            <a:endParaRPr lang="en-US" dirty="0"/>
          </a:p>
        </p:txBody>
      </p:sp>
      <p:sp>
        <p:nvSpPr>
          <p:cNvPr id="4" name="Slide Number Placeholder 3"/>
          <p:cNvSpPr>
            <a:spLocks noGrp="1"/>
          </p:cNvSpPr>
          <p:nvPr>
            <p:ph type="sldNum" sz="quarter" idx="5"/>
          </p:nvPr>
        </p:nvSpPr>
        <p:spPr/>
        <p:txBody>
          <a:bodyPr/>
          <a:lstStyle/>
          <a:p>
            <a:fld id="{EF4889B8-020F-4957-B241-98359AC4CC68}" type="slidenum">
              <a:rPr lang="en-US" smtClean="0"/>
              <a:t>28</a:t>
            </a:fld>
            <a:endParaRPr lang="en-US"/>
          </a:p>
        </p:txBody>
      </p:sp>
    </p:spTree>
    <p:extLst>
      <p:ext uri="{BB962C8B-B14F-4D97-AF65-F5344CB8AC3E}">
        <p14:creationId xmlns:p14="http://schemas.microsoft.com/office/powerpoint/2010/main" val="149310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AED092-ACF4-4039-8B81-4D466FE8B0C2}"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9FDB-0738-412D-B97C-0DDB39CEDD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126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ED092-ACF4-4039-8B81-4D466FE8B0C2}"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972530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ED092-ACF4-4039-8B81-4D466FE8B0C2}"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393452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ED092-ACF4-4039-8B81-4D466FE8B0C2}"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255529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AED092-ACF4-4039-8B81-4D466FE8B0C2}"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9FDB-0738-412D-B97C-0DDB39CEDD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51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AED092-ACF4-4039-8B81-4D466FE8B0C2}"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224855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AED092-ACF4-4039-8B81-4D466FE8B0C2}"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74878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AED092-ACF4-4039-8B81-4D466FE8B0C2}"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189620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BAED092-ACF4-4039-8B81-4D466FE8B0C2}" type="datetimeFigureOut">
              <a:rPr lang="en-US" smtClean="0"/>
              <a:t>9/25/2024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141873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BAED092-ACF4-4039-8B81-4D466FE8B0C2}" type="datetimeFigureOut">
              <a:rPr lang="en-US" smtClean="0"/>
              <a:t>9/25/2024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A789FDB-0738-412D-B97C-0DDB39CEDD8E}" type="slidenum">
              <a:rPr lang="en-US" smtClean="0"/>
              <a:t>‹#›</a:t>
            </a:fld>
            <a:endParaRPr lang="en-US"/>
          </a:p>
        </p:txBody>
      </p:sp>
    </p:spTree>
    <p:extLst>
      <p:ext uri="{BB962C8B-B14F-4D97-AF65-F5344CB8AC3E}">
        <p14:creationId xmlns:p14="http://schemas.microsoft.com/office/powerpoint/2010/main" val="30595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AED092-ACF4-4039-8B81-4D466FE8B0C2}"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89FDB-0738-412D-B97C-0DDB39CEDD8E}" type="slidenum">
              <a:rPr lang="en-US" smtClean="0"/>
              <a:t>‹#›</a:t>
            </a:fld>
            <a:endParaRPr lang="en-US"/>
          </a:p>
        </p:txBody>
      </p:sp>
    </p:spTree>
    <p:extLst>
      <p:ext uri="{BB962C8B-B14F-4D97-AF65-F5344CB8AC3E}">
        <p14:creationId xmlns:p14="http://schemas.microsoft.com/office/powerpoint/2010/main" val="2111233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BAED092-ACF4-4039-8B81-4D466FE8B0C2}" type="datetimeFigureOut">
              <a:rPr lang="en-US" smtClean="0"/>
              <a:t>9/25/2024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A789FDB-0738-412D-B97C-0DDB39CEDD8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9029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cl.gov/senior-nutrition/browse-resources" TargetMode="External"/><Relationship Id="rId7" Type="http://schemas.openxmlformats.org/officeDocument/2006/relationships/hyperlink" Target="https://www.nonmetroaaa.com/provider-portal" TargetMode="External"/><Relationship Id="rId2" Type="http://schemas.openxmlformats.org/officeDocument/2006/relationships/hyperlink" Target="https://healthyaging.net/travel/september-is-healthy-aging-month-2/" TargetMode="External"/><Relationship Id="rId1" Type="http://schemas.openxmlformats.org/officeDocument/2006/relationships/slideLayout" Target="../slideLayouts/slideLayout2.xml"/><Relationship Id="rId6" Type="http://schemas.openxmlformats.org/officeDocument/2006/relationships/hyperlink" Target="https://www.usfoods.com/content/dam/usf/pdf/National_Sales/imprints/standardized-recipes/Imprints_Standardized_Recipes.pdf" TargetMode="External"/><Relationship Id="rId5" Type="http://schemas.openxmlformats.org/officeDocument/2006/relationships/hyperlink" Target="https://www.anfponline.org/" TargetMode="External"/><Relationship Id="rId4" Type="http://schemas.openxmlformats.org/officeDocument/2006/relationships/hyperlink" Target="https://acl.gov/senior-nutrition/ica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EC84DD-1D68-B46C-0365-BB121BF700BC}"/>
              </a:ext>
            </a:extLst>
          </p:cNvPr>
          <p:cNvSpPr txBox="1"/>
          <p:nvPr/>
        </p:nvSpPr>
        <p:spPr>
          <a:xfrm>
            <a:off x="1935126" y="712381"/>
            <a:ext cx="9218427" cy="2585323"/>
          </a:xfrm>
          <a:prstGeom prst="rect">
            <a:avLst/>
          </a:prstGeom>
          <a:noFill/>
        </p:spPr>
        <p:txBody>
          <a:bodyPr wrap="square" rtlCol="0">
            <a:spAutoFit/>
          </a:bodyPr>
          <a:lstStyle/>
          <a:p>
            <a:pPr algn="ctr"/>
            <a:r>
              <a:rPr lang="es-ES" sz="5400" dirty="0"/>
              <a:t>¡Bienvenido a nuestra primera capacitación para proveedores para el año fiscal 24 – 25!</a:t>
            </a:r>
            <a:endParaRPr lang="en-US" sz="5400" dirty="0"/>
          </a:p>
        </p:txBody>
      </p:sp>
      <p:pic>
        <p:nvPicPr>
          <p:cNvPr id="6" name="Picture 5">
            <a:extLst>
              <a:ext uri="{FF2B5EF4-FFF2-40B4-BE49-F238E27FC236}">
                <a16:creationId xmlns:a16="http://schemas.microsoft.com/office/drawing/2014/main" id="{61A3EB9C-99E8-419B-CDFE-2DBEA7D9861C}"/>
              </a:ext>
            </a:extLst>
          </p:cNvPr>
          <p:cNvPicPr>
            <a:picLocks noChangeAspect="1"/>
          </p:cNvPicPr>
          <p:nvPr/>
        </p:nvPicPr>
        <p:blipFill>
          <a:blip r:embed="rId2"/>
          <a:srcRect l="2464" r="3923" b="1"/>
          <a:stretch/>
        </p:blipFill>
        <p:spPr>
          <a:xfrm>
            <a:off x="5661379" y="2610997"/>
            <a:ext cx="1765919" cy="1358188"/>
          </a:xfrm>
          <a:prstGeom prst="rect">
            <a:avLst/>
          </a:prstGeom>
        </p:spPr>
      </p:pic>
      <p:sp>
        <p:nvSpPr>
          <p:cNvPr id="8" name="TextBox 7">
            <a:extLst>
              <a:ext uri="{FF2B5EF4-FFF2-40B4-BE49-F238E27FC236}">
                <a16:creationId xmlns:a16="http://schemas.microsoft.com/office/drawing/2014/main" id="{266B20BC-F587-BFE7-960D-498CB380EBFA}"/>
              </a:ext>
            </a:extLst>
          </p:cNvPr>
          <p:cNvSpPr txBox="1"/>
          <p:nvPr/>
        </p:nvSpPr>
        <p:spPr>
          <a:xfrm>
            <a:off x="1329070" y="4635795"/>
            <a:ext cx="9824483" cy="954107"/>
          </a:xfrm>
          <a:prstGeom prst="rect">
            <a:avLst/>
          </a:prstGeom>
          <a:noFill/>
        </p:spPr>
        <p:txBody>
          <a:bodyPr wrap="square" rtlCol="0">
            <a:spAutoFit/>
          </a:bodyPr>
          <a:lstStyle/>
          <a:p>
            <a:r>
              <a:rPr lang="es-ES" sz="2800" b="1" dirty="0"/>
              <a:t>Inicie sesión poniendo su nombre, apellido y centro para personas mayores en el cuadro de chat. ¡Gracias!</a:t>
            </a:r>
            <a:endParaRPr lang="en-US" sz="2800" b="1" dirty="0"/>
          </a:p>
        </p:txBody>
      </p:sp>
      <p:sp>
        <p:nvSpPr>
          <p:cNvPr id="9" name="TextBox 8">
            <a:extLst>
              <a:ext uri="{FF2B5EF4-FFF2-40B4-BE49-F238E27FC236}">
                <a16:creationId xmlns:a16="http://schemas.microsoft.com/office/drawing/2014/main" id="{2B1D8C0F-D73E-2C7B-3E4D-592761E46CAB}"/>
              </a:ext>
            </a:extLst>
          </p:cNvPr>
          <p:cNvSpPr txBox="1"/>
          <p:nvPr/>
        </p:nvSpPr>
        <p:spPr>
          <a:xfrm>
            <a:off x="2796362" y="5794847"/>
            <a:ext cx="6326372" cy="461665"/>
          </a:xfrm>
          <a:prstGeom prst="rect">
            <a:avLst/>
          </a:prstGeom>
          <a:noFill/>
        </p:spPr>
        <p:txBody>
          <a:bodyPr wrap="square" rtlCol="0">
            <a:spAutoFit/>
          </a:bodyPr>
          <a:lstStyle/>
          <a:p>
            <a:pPr algn="ctr"/>
            <a:r>
              <a:rPr lang="en-US" sz="2400" dirty="0"/>
              <a:t>¡</a:t>
            </a:r>
            <a:r>
              <a:rPr lang="en-US" sz="2400" dirty="0" err="1"/>
              <a:t>Empezaremos</a:t>
            </a:r>
            <a:r>
              <a:rPr lang="en-US" sz="2400" dirty="0"/>
              <a:t> </a:t>
            </a:r>
            <a:r>
              <a:rPr lang="en-US" sz="2400" dirty="0" err="1"/>
              <a:t>en</a:t>
            </a:r>
            <a:r>
              <a:rPr lang="en-US" sz="2400" dirty="0"/>
              <a:t> breve!</a:t>
            </a:r>
          </a:p>
        </p:txBody>
      </p:sp>
      <p:cxnSp>
        <p:nvCxnSpPr>
          <p:cNvPr id="11" name="Straight Arrow Connector 10">
            <a:extLst>
              <a:ext uri="{FF2B5EF4-FFF2-40B4-BE49-F238E27FC236}">
                <a16:creationId xmlns:a16="http://schemas.microsoft.com/office/drawing/2014/main" id="{3EF686CD-CB96-2223-B310-769FFF061C06}"/>
              </a:ext>
            </a:extLst>
          </p:cNvPr>
          <p:cNvCxnSpPr/>
          <p:nvPr/>
        </p:nvCxnSpPr>
        <p:spPr>
          <a:xfrm>
            <a:off x="255182" y="4933508"/>
            <a:ext cx="10738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29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571ED-8E0F-A68A-C24B-0AAC83581B27}"/>
              </a:ext>
            </a:extLst>
          </p:cNvPr>
          <p:cNvSpPr>
            <a:spLocks noGrp="1"/>
          </p:cNvSpPr>
          <p:nvPr>
            <p:ph type="title"/>
          </p:nvPr>
        </p:nvSpPr>
        <p:spPr>
          <a:xfrm>
            <a:off x="6580415" y="25348"/>
            <a:ext cx="5127171" cy="1450757"/>
          </a:xfrm>
        </p:spPr>
        <p:txBody>
          <a:bodyPr>
            <a:normAutofit fontScale="90000"/>
          </a:bodyPr>
          <a:lstStyle/>
          <a:p>
            <a:br>
              <a:rPr lang="en-US" dirty="0"/>
            </a:br>
            <a:r>
              <a:rPr lang="en-US" dirty="0" err="1">
                <a:solidFill>
                  <a:schemeClr val="accent1"/>
                </a:solidFill>
              </a:rPr>
              <a:t>Planificación</a:t>
            </a:r>
            <a:r>
              <a:rPr lang="en-US" dirty="0">
                <a:solidFill>
                  <a:schemeClr val="accent1"/>
                </a:solidFill>
              </a:rPr>
              <a:t> de la </a:t>
            </a:r>
            <a:r>
              <a:rPr lang="en-US" dirty="0" err="1">
                <a:solidFill>
                  <a:schemeClr val="accent1"/>
                </a:solidFill>
              </a:rPr>
              <a:t>proteína</a:t>
            </a:r>
            <a:endParaRPr lang="en-US" dirty="0">
              <a:solidFill>
                <a:schemeClr val="accent1"/>
              </a:solidFill>
            </a:endParaRPr>
          </a:p>
        </p:txBody>
      </p:sp>
      <p:pic>
        <p:nvPicPr>
          <p:cNvPr id="1026" name="Picture 2" descr="19 High-Protein Foods for Weight Loss, Muscle and More - Dr. Axe">
            <a:extLst>
              <a:ext uri="{FF2B5EF4-FFF2-40B4-BE49-F238E27FC236}">
                <a16:creationId xmlns:a16="http://schemas.microsoft.com/office/drawing/2014/main" id="{DCC908AC-876C-A924-1CC4-E93FBD420A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373" y="1417024"/>
            <a:ext cx="5451627" cy="2793958"/>
          </a:xfrm>
          <a:prstGeom prst="rect">
            <a:avLst/>
          </a:prstGeom>
          <a:noFill/>
          <a:extLst>
            <a:ext uri="{909E8E84-426E-40DD-AFC4-6F175D3DCCD1}">
              <a14:hiddenFill xmlns:a14="http://schemas.microsoft.com/office/drawing/2010/main">
                <a:solidFill>
                  <a:srgbClr val="FFFFFF"/>
                </a:solidFill>
              </a14:hiddenFill>
            </a:ext>
          </a:extLst>
        </p:spPr>
      </p:pic>
      <p:cxnSp>
        <p:nvCxnSpPr>
          <p:cNvPr id="1042" name="Straight Connector 104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F17B2B-D102-C06E-449E-0C28F1511EE7}"/>
              </a:ext>
            </a:extLst>
          </p:cNvPr>
          <p:cNvSpPr>
            <a:spLocks noGrp="1"/>
          </p:cNvSpPr>
          <p:nvPr>
            <p:ph idx="1"/>
          </p:nvPr>
        </p:nvSpPr>
        <p:spPr>
          <a:xfrm>
            <a:off x="6549075" y="1505076"/>
            <a:ext cx="5451626" cy="4024139"/>
          </a:xfrm>
        </p:spPr>
        <p:txBody>
          <a:bodyPr>
            <a:noAutofit/>
          </a:bodyPr>
          <a:lstStyle/>
          <a:p>
            <a:pPr lvl="1"/>
            <a:r>
              <a:rPr lang="es-ES" dirty="0"/>
              <a:t>3 onzas de alimentos proteicos (deben ser magros o bajos en grasa)</a:t>
            </a:r>
            <a:r>
              <a:rPr lang="en-US" dirty="0"/>
              <a:t> </a:t>
            </a:r>
          </a:p>
          <a:p>
            <a:pPr lvl="2"/>
            <a:r>
              <a:rPr lang="en-US" sz="1800" dirty="0"/>
              <a:t>Carne, Aves de corral Huevos:</a:t>
            </a:r>
          </a:p>
          <a:p>
            <a:pPr lvl="3"/>
            <a:r>
              <a:rPr lang="en-US" sz="1800" dirty="0"/>
              <a:t>Carne de </a:t>
            </a:r>
            <a:r>
              <a:rPr lang="en-US" sz="1800" dirty="0" err="1"/>
              <a:t>vacuno</a:t>
            </a:r>
            <a:r>
              <a:rPr lang="en-US" sz="1800" dirty="0"/>
              <a:t>, </a:t>
            </a:r>
            <a:r>
              <a:rPr lang="en-US" sz="1800" dirty="0" err="1"/>
              <a:t>cabra</a:t>
            </a:r>
            <a:r>
              <a:rPr lang="en-US" sz="1800" dirty="0"/>
              <a:t>, </a:t>
            </a:r>
            <a:r>
              <a:rPr lang="en-US" sz="1800" dirty="0" err="1"/>
              <a:t>cordero</a:t>
            </a:r>
            <a:r>
              <a:rPr lang="en-US" sz="1800" dirty="0"/>
              <a:t>, </a:t>
            </a:r>
            <a:r>
              <a:rPr lang="en-US" sz="1800" dirty="0" err="1"/>
              <a:t>cerdo</a:t>
            </a:r>
            <a:r>
              <a:rPr lang="en-US" sz="1800" dirty="0"/>
              <a:t>, carne de caza, </a:t>
            </a:r>
            <a:r>
              <a:rPr lang="en-US" sz="1800" dirty="0" err="1"/>
              <a:t>aves</a:t>
            </a:r>
            <a:r>
              <a:rPr lang="en-US" sz="1800" dirty="0"/>
              <a:t> de corral, </a:t>
            </a:r>
            <a:r>
              <a:rPr lang="en-US" sz="1800" dirty="0" err="1"/>
              <a:t>vísceras</a:t>
            </a:r>
            <a:endParaRPr lang="en-US" sz="1800" dirty="0"/>
          </a:p>
          <a:p>
            <a:pPr lvl="3"/>
            <a:r>
              <a:rPr lang="en-US" sz="1800" dirty="0" err="1"/>
              <a:t>Mariscos-bagre</a:t>
            </a:r>
            <a:r>
              <a:rPr lang="en-US" sz="1800" dirty="0"/>
              <a:t>, </a:t>
            </a:r>
            <a:r>
              <a:rPr lang="en-US" sz="1800" dirty="0" err="1"/>
              <a:t>cangrejo</a:t>
            </a:r>
            <a:r>
              <a:rPr lang="en-US" sz="1800" dirty="0"/>
              <a:t>, </a:t>
            </a:r>
            <a:r>
              <a:rPr lang="en-US" sz="1800" dirty="0" err="1"/>
              <a:t>platija</a:t>
            </a:r>
            <a:r>
              <a:rPr lang="en-US" sz="1800" dirty="0"/>
              <a:t>, </a:t>
            </a:r>
            <a:r>
              <a:rPr lang="en-US" sz="1800" dirty="0" err="1"/>
              <a:t>eglefino</a:t>
            </a:r>
            <a:r>
              <a:rPr lang="en-US" sz="1800" dirty="0"/>
              <a:t>, </a:t>
            </a:r>
            <a:r>
              <a:rPr lang="en-US" sz="1800" dirty="0" err="1"/>
              <a:t>perca</a:t>
            </a:r>
            <a:r>
              <a:rPr lang="en-US" sz="1800" dirty="0"/>
              <a:t>, </a:t>
            </a:r>
            <a:r>
              <a:rPr lang="en-US" sz="1800" dirty="0" err="1"/>
              <a:t>salmón</a:t>
            </a:r>
            <a:r>
              <a:rPr lang="en-US" sz="1800" dirty="0"/>
              <a:t>, </a:t>
            </a:r>
            <a:r>
              <a:rPr lang="en-US" sz="1800" dirty="0" err="1"/>
              <a:t>sardina</a:t>
            </a:r>
            <a:r>
              <a:rPr lang="en-US" sz="1800" dirty="0"/>
              <a:t>, bacalao, tilapia, </a:t>
            </a:r>
            <a:r>
              <a:rPr lang="en-US" sz="1800" dirty="0" err="1"/>
              <a:t>atún</a:t>
            </a:r>
            <a:r>
              <a:rPr lang="en-US" sz="1800" dirty="0"/>
              <a:t> claro</a:t>
            </a:r>
          </a:p>
          <a:p>
            <a:pPr lvl="3"/>
            <a:r>
              <a:rPr lang="es-ES" sz="1800" dirty="0"/>
              <a:t>Frutos secos, semillas, productos de soja sin sal</a:t>
            </a:r>
            <a:r>
              <a:rPr lang="en-US" sz="1800" dirty="0"/>
              <a:t>:</a:t>
            </a:r>
          </a:p>
          <a:p>
            <a:pPr lvl="4"/>
            <a:r>
              <a:rPr lang="es-ES" sz="1800" dirty="0"/>
              <a:t>Frutos secos y cacahuetes, mantequillas de frutos secos, semillas (chía, lino, calabaza, sésamo</a:t>
            </a:r>
            <a:r>
              <a:rPr lang="en-US" sz="1800" dirty="0"/>
              <a:t>)</a:t>
            </a:r>
          </a:p>
          <a:p>
            <a:pPr lvl="4"/>
            <a:r>
              <a:rPr lang="en-US" sz="1800" dirty="0"/>
              <a:t>Tofu </a:t>
            </a:r>
          </a:p>
          <a:p>
            <a:pPr lvl="3"/>
            <a:r>
              <a:rPr lang="es-ES" sz="1800" dirty="0"/>
              <a:t>Frijoles, guisantes, lentejas: (pueden ser parte del grupo de proteínas o del grupo de verduras; pero solo se pueden contar en 1 grupo</a:t>
            </a:r>
            <a:r>
              <a:rPr lang="en-US" sz="1800" dirty="0"/>
              <a:t>)</a:t>
            </a:r>
          </a:p>
        </p:txBody>
      </p:sp>
      <p:sp>
        <p:nvSpPr>
          <p:cNvPr id="1044" name="Rectangle 104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6" name="Rectangle 104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6797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FBA7-2094-C683-1C8C-9915880AA817}"/>
              </a:ext>
            </a:extLst>
          </p:cNvPr>
          <p:cNvSpPr>
            <a:spLocks noGrp="1"/>
          </p:cNvSpPr>
          <p:nvPr>
            <p:ph type="title"/>
          </p:nvPr>
        </p:nvSpPr>
        <p:spPr/>
        <p:txBody>
          <a:bodyPr>
            <a:normAutofit fontScale="90000"/>
          </a:bodyPr>
          <a:lstStyle/>
          <a:p>
            <a:pPr algn="ctr"/>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onza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alternativa</a:t>
            </a:r>
            <a:r>
              <a:rPr lang="en-US" dirty="0">
                <a:latin typeface="Arial" panose="020B0604020202020204" pitchFamily="34" charset="0"/>
                <a:cs typeface="Arial" panose="020B0604020202020204" pitchFamily="34" charset="0"/>
              </a:rPr>
              <a:t> a la carne/</a:t>
            </a:r>
            <a:r>
              <a:rPr lang="en-US" dirty="0" err="1">
                <a:latin typeface="Arial" panose="020B0604020202020204" pitchFamily="34" charset="0"/>
                <a:cs typeface="Arial" panose="020B0604020202020204" pitchFamily="34" charset="0"/>
              </a:rPr>
              <a:t>proteína</a:t>
            </a:r>
            <a:r>
              <a:rPr lang="en-US" dirty="0">
                <a:latin typeface="Arial" panose="020B0604020202020204" pitchFamily="34" charset="0"/>
                <a:cs typeface="Arial" panose="020B0604020202020204" pitchFamily="34" charset="0"/>
              </a:rPr>
              <a:t> equivale a lo </a:t>
            </a:r>
            <a:r>
              <a:rPr lang="en-US" dirty="0" err="1">
                <a:latin typeface="Arial" panose="020B0604020202020204" pitchFamily="34" charset="0"/>
                <a:cs typeface="Arial" panose="020B0604020202020204" pitchFamily="34" charset="0"/>
              </a:rPr>
              <a:t>siguiente</a:t>
            </a:r>
            <a:r>
              <a:rPr lang="en-US" dirty="0">
                <a:latin typeface="Arial" panose="020B0604020202020204" pitchFamily="34" charset="0"/>
                <a:cs typeface="Arial" panose="020B0604020202020204" pitchFamily="34" charset="0"/>
              </a:rPr>
              <a:t>:</a:t>
            </a:r>
            <a:endParaRPr lang="en-US" dirty="0"/>
          </a:p>
        </p:txBody>
      </p:sp>
      <p:sp>
        <p:nvSpPr>
          <p:cNvPr id="3" name="Content Placeholder 2">
            <a:extLst>
              <a:ext uri="{FF2B5EF4-FFF2-40B4-BE49-F238E27FC236}">
                <a16:creationId xmlns:a16="http://schemas.microsoft.com/office/drawing/2014/main" id="{BFB090B3-CE6E-430B-1EB5-C0BB7D5491DA}"/>
              </a:ext>
            </a:extLst>
          </p:cNvPr>
          <p:cNvSpPr>
            <a:spLocks noGrp="1"/>
          </p:cNvSpPr>
          <p:nvPr>
            <p:ph idx="1"/>
          </p:nvPr>
        </p:nvSpPr>
        <p:spPr>
          <a:xfrm>
            <a:off x="1097280" y="1845734"/>
            <a:ext cx="4100885" cy="4023360"/>
          </a:xfrm>
        </p:spPr>
        <p:txBody>
          <a:bodyPr>
            <a:normAutofit fontScale="92500" lnSpcReduction="10000"/>
          </a:bodyPr>
          <a:lstStyle/>
          <a:p>
            <a:pPr lvl="1">
              <a:buFont typeface="Arial" panose="020B0604020202020204" pitchFamily="34" charset="0"/>
              <a:buChar char="•"/>
            </a:pPr>
            <a:r>
              <a:rPr lang="en-US" dirty="0">
                <a:latin typeface="Arial" panose="020B0604020202020204" pitchFamily="34" charset="0"/>
                <a:cs typeface="Arial" panose="020B0604020202020204" pitchFamily="34" charset="0"/>
              </a:rPr>
              <a:t>1 huevo </a:t>
            </a:r>
            <a:r>
              <a:rPr lang="en-US" dirty="0" err="1">
                <a:latin typeface="Arial" panose="020B0604020202020204" pitchFamily="34" charset="0"/>
                <a:cs typeface="Arial" panose="020B0604020202020204" pitchFamily="34" charset="0"/>
              </a:rPr>
              <a:t>mediano</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oz de pepperoni ~ 14 </a:t>
            </a:r>
            <a:r>
              <a:rPr lang="en-US" dirty="0" err="1">
                <a:latin typeface="Arial" panose="020B0604020202020204" pitchFamily="34" charset="0"/>
                <a:cs typeface="Arial" panose="020B0604020202020204" pitchFamily="34" charset="0"/>
              </a:rPr>
              <a:t>rebanadas</a:t>
            </a:r>
            <a:r>
              <a:rPr lang="en-US"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1T L.S. </a:t>
            </a:r>
            <a:r>
              <a:rPr lang="en-US" dirty="0" err="1">
                <a:latin typeface="Arial" panose="020B0604020202020204" pitchFamily="34" charset="0"/>
                <a:cs typeface="Arial" panose="020B0604020202020204" pitchFamily="34" charset="0"/>
              </a:rPr>
              <a:t>Mantequilla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cacahuete</a:t>
            </a:r>
            <a:r>
              <a:rPr lang="en-US" dirty="0">
                <a:latin typeface="Arial" panose="020B0604020202020204" pitchFamily="34" charset="0"/>
                <a:cs typeface="Arial" panose="020B0604020202020204" pitchFamily="34" charset="0"/>
              </a:rPr>
              <a:t>/soja/</a:t>
            </a:r>
            <a:r>
              <a:rPr lang="en-US" dirty="0" err="1">
                <a:latin typeface="Arial" panose="020B0604020202020204" pitchFamily="34" charset="0"/>
                <a:cs typeface="Arial" panose="020B0604020202020204" pitchFamily="34" charset="0"/>
              </a:rPr>
              <a:t>frutos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secos</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1/2 </a:t>
            </a:r>
            <a:r>
              <a:rPr lang="en-US" dirty="0" err="1">
                <a:latin typeface="Arial" panose="020B0604020202020204" pitchFamily="34" charset="0"/>
                <a:cs typeface="Arial" panose="020B0604020202020204" pitchFamily="34" charset="0"/>
              </a:rPr>
              <a:t>onza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semillas</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1/4 </a:t>
            </a:r>
            <a:r>
              <a:rPr lang="en-US" dirty="0" err="1">
                <a:latin typeface="Arial" panose="020B0604020202020204" pitchFamily="34" charset="0"/>
                <a:cs typeface="Arial" panose="020B0604020202020204" pitchFamily="34" charset="0"/>
              </a:rPr>
              <a:t>taza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requesón</a:t>
            </a:r>
            <a:r>
              <a:rPr lang="en-US" dirty="0">
                <a:latin typeface="Arial" panose="020B0604020202020204" pitchFamily="34" charset="0"/>
                <a:cs typeface="Arial" panose="020B0604020202020204" pitchFamily="34" charset="0"/>
              </a:rPr>
              <a:t>*</a:t>
            </a:r>
          </a:p>
          <a:p>
            <a:pPr lvl="1">
              <a:buFont typeface="Arial" panose="020B0604020202020204" pitchFamily="34" charset="0"/>
              <a:buChar char="•"/>
            </a:pPr>
            <a:r>
              <a:rPr lang="es-ES" dirty="0">
                <a:latin typeface="Arial" panose="020B0604020202020204" pitchFamily="34" charset="0"/>
                <a:cs typeface="Arial" panose="020B0604020202020204" pitchFamily="34" charset="0"/>
              </a:rPr>
              <a:t>1/3 taza de nueces sin sal</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1/4c Tofu</a:t>
            </a:r>
          </a:p>
          <a:p>
            <a:pPr lvl="1">
              <a:buFont typeface="Arial" panose="020B0604020202020204" pitchFamily="34" charset="0"/>
              <a:buChar char="•"/>
            </a:pPr>
            <a:r>
              <a:rPr lang="es-ES" dirty="0">
                <a:latin typeface="Arial" panose="020B0604020202020204" pitchFamily="34" charset="0"/>
                <a:cs typeface="Arial" panose="020B0604020202020204" pitchFamily="34" charset="0"/>
              </a:rPr>
              <a:t>1/2 taza de yogur bajo en grasa o sin grasa</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oz de queso*</a:t>
            </a:r>
          </a:p>
          <a:p>
            <a:pPr lvl="1">
              <a:buFont typeface="Arial" panose="020B0604020202020204" pitchFamily="34" charset="0"/>
              <a:buChar char="•"/>
            </a:pPr>
            <a:r>
              <a:rPr lang="es-ES" dirty="0">
                <a:latin typeface="Arial" panose="020B0604020202020204" pitchFamily="34" charset="0"/>
                <a:cs typeface="Arial" panose="020B0604020202020204" pitchFamily="34" charset="0"/>
              </a:rPr>
              <a:t>Las onzas de </a:t>
            </a:r>
            <a:r>
              <a:rPr lang="es-ES" dirty="0" err="1">
                <a:latin typeface="Arial" panose="020B0604020202020204" pitchFamily="34" charset="0"/>
                <a:cs typeface="Arial" panose="020B0604020202020204" pitchFamily="34" charset="0"/>
              </a:rPr>
              <a:t>hot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dog</a:t>
            </a:r>
            <a:r>
              <a:rPr lang="es-ES" dirty="0">
                <a:latin typeface="Arial" panose="020B0604020202020204" pitchFamily="34" charset="0"/>
                <a:cs typeface="Arial" panose="020B0604020202020204" pitchFamily="34" charset="0"/>
              </a:rPr>
              <a:t> pueden variar</a:t>
            </a:r>
            <a:r>
              <a:rPr lang="en-US" dirty="0">
                <a:latin typeface="Arial" panose="020B0604020202020204" pitchFamily="34" charset="0"/>
                <a:cs typeface="Arial" panose="020B0604020202020204" pitchFamily="34" charset="0"/>
              </a:rPr>
              <a:t>*</a:t>
            </a:r>
          </a:p>
          <a:p>
            <a:pPr lvl="3"/>
            <a:r>
              <a:rPr lang="en-US" sz="1800" dirty="0">
                <a:latin typeface="Arial" panose="020B0604020202020204" pitchFamily="34" charset="0"/>
                <a:cs typeface="Arial" panose="020B0604020202020204" pitchFamily="34" charset="0"/>
              </a:rPr>
              <a:t>Alto </a:t>
            </a:r>
            <a:r>
              <a:rPr lang="en-US" sz="1800" dirty="0" err="1">
                <a:latin typeface="Arial" panose="020B0604020202020204" pitchFamily="34" charset="0"/>
                <a:cs typeface="Arial" panose="020B0604020202020204" pitchFamily="34" charset="0"/>
              </a:rPr>
              <a:t>contenido</a:t>
            </a:r>
            <a:r>
              <a:rPr lang="en-US" sz="1800" dirty="0">
                <a:latin typeface="Arial" panose="020B0604020202020204" pitchFamily="34" charset="0"/>
                <a:cs typeface="Arial" panose="020B0604020202020204" pitchFamily="34" charset="0"/>
              </a:rPr>
              <a:t> de sodio y/o </a:t>
            </a:r>
            <a:r>
              <a:rPr lang="en-US" sz="1800" dirty="0" err="1">
                <a:latin typeface="Arial" panose="020B0604020202020204" pitchFamily="34" charset="0"/>
                <a:cs typeface="Arial" panose="020B0604020202020204" pitchFamily="34" charset="0"/>
              </a:rPr>
              <a:t>grasa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saturada</a:t>
            </a:r>
            <a:endParaRPr lang="en-US" dirty="0"/>
          </a:p>
        </p:txBody>
      </p:sp>
      <p:sp>
        <p:nvSpPr>
          <p:cNvPr id="6" name="TextBox 5">
            <a:extLst>
              <a:ext uri="{FF2B5EF4-FFF2-40B4-BE49-F238E27FC236}">
                <a16:creationId xmlns:a16="http://schemas.microsoft.com/office/drawing/2014/main" id="{8899AE79-562D-15F8-F4AE-C7FD6B8C68B2}"/>
              </a:ext>
            </a:extLst>
          </p:cNvPr>
          <p:cNvSpPr txBox="1"/>
          <p:nvPr/>
        </p:nvSpPr>
        <p:spPr>
          <a:xfrm>
            <a:off x="6390861" y="1977887"/>
            <a:ext cx="4333461"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Frijoles	</a:t>
            </a:r>
          </a:p>
          <a:p>
            <a:r>
              <a:rPr lang="en-US" dirty="0">
                <a:latin typeface="Arial" panose="020B0604020202020204" pitchFamily="34" charset="0"/>
                <a:cs typeface="Arial" panose="020B0604020202020204" pitchFamily="34" charset="0"/>
              </a:rPr>
              <a:t>	(Frijoles </a:t>
            </a:r>
            <a:r>
              <a:rPr lang="en-US" dirty="0" err="1">
                <a:latin typeface="Arial" panose="020B0604020202020204" pitchFamily="34" charset="0"/>
                <a:cs typeface="Arial" panose="020B0604020202020204" pitchFamily="34" charset="0"/>
              </a:rPr>
              <a:t>secos</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enlatados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guisantes</a:t>
            </a:r>
            <a:r>
              <a:rPr lang="en-US" dirty="0">
                <a:latin typeface="Arial" panose="020B0604020202020204" pitchFamily="34" charset="0"/>
                <a:cs typeface="Arial" panose="020B0604020202020204" pitchFamily="34" charset="0"/>
              </a:rPr>
              <a:t>, garbanzos y </a:t>
            </a:r>
            <a:r>
              <a:rPr lang="en-US" dirty="0" err="1">
                <a:latin typeface="Arial" panose="020B0604020202020204" pitchFamily="34" charset="0"/>
                <a:cs typeface="Arial" panose="020B0604020202020204" pitchFamily="34" charset="0"/>
              </a:rPr>
              <a:t>lentejas</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1/4c = 1oz</a:t>
            </a:r>
          </a:p>
          <a:p>
            <a:r>
              <a:rPr lang="en-US" dirty="0">
                <a:latin typeface="Arial" panose="020B0604020202020204" pitchFamily="34" charset="0"/>
                <a:cs typeface="Arial" panose="020B0604020202020204" pitchFamily="34" charset="0"/>
              </a:rPr>
              <a:t>		1/2c = 2oz</a:t>
            </a:r>
          </a:p>
          <a:p>
            <a:r>
              <a:rPr lang="en-US" dirty="0">
                <a:latin typeface="Arial" panose="020B0604020202020204" pitchFamily="34" charset="0"/>
                <a:cs typeface="Arial" panose="020B0604020202020204" pitchFamily="34" charset="0"/>
              </a:rPr>
              <a:t>		3/4c = 3oz</a:t>
            </a:r>
          </a:p>
          <a:p>
            <a:r>
              <a:rPr lang="es-ES" dirty="0">
                <a:latin typeface="Arial" panose="020B0604020202020204" pitchFamily="34" charset="0"/>
                <a:cs typeface="Arial" panose="020B0604020202020204" pitchFamily="34" charset="0"/>
              </a:rPr>
              <a:t>Esto no incluye judías verdes ni guisantes verdes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31227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A742-84CA-02BA-2E77-DC8E79204EA6}"/>
              </a:ext>
            </a:extLst>
          </p:cNvPr>
          <p:cNvSpPr>
            <a:spLocks noGrp="1"/>
          </p:cNvSpPr>
          <p:nvPr>
            <p:ph type="title"/>
          </p:nvPr>
        </p:nvSpPr>
        <p:spPr>
          <a:xfrm>
            <a:off x="1097280" y="286603"/>
            <a:ext cx="10058400" cy="1450757"/>
          </a:xfrm>
        </p:spPr>
        <p:txBody>
          <a:bodyPr>
            <a:normAutofit/>
          </a:bodyPr>
          <a:lstStyle/>
          <a:p>
            <a:r>
              <a:rPr lang="en-US" dirty="0" err="1">
                <a:solidFill>
                  <a:srgbClr val="C00000"/>
                </a:solidFill>
              </a:rPr>
              <a:t>Planificación</a:t>
            </a:r>
            <a:r>
              <a:rPr lang="en-US" dirty="0">
                <a:solidFill>
                  <a:srgbClr val="C00000"/>
                </a:solidFill>
              </a:rPr>
              <a:t> de las </a:t>
            </a:r>
            <a:r>
              <a:rPr lang="en-US" dirty="0" err="1">
                <a:solidFill>
                  <a:srgbClr val="C00000"/>
                </a:solidFill>
              </a:rPr>
              <a:t>verduras</a:t>
            </a:r>
            <a:endParaRPr lang="en-US" dirty="0">
              <a:solidFill>
                <a:srgbClr val="C00000"/>
              </a:solidFill>
            </a:endParaRPr>
          </a:p>
        </p:txBody>
      </p:sp>
      <p:sp>
        <p:nvSpPr>
          <p:cNvPr id="3" name="Content Placeholder 2">
            <a:extLst>
              <a:ext uri="{FF2B5EF4-FFF2-40B4-BE49-F238E27FC236}">
                <a16:creationId xmlns:a16="http://schemas.microsoft.com/office/drawing/2014/main" id="{6A027729-B872-FFBA-9BC2-868D5E056A9C}"/>
              </a:ext>
            </a:extLst>
          </p:cNvPr>
          <p:cNvSpPr>
            <a:spLocks noGrp="1"/>
          </p:cNvSpPr>
          <p:nvPr>
            <p:ph idx="1"/>
          </p:nvPr>
        </p:nvSpPr>
        <p:spPr>
          <a:xfrm>
            <a:off x="1097279" y="2398082"/>
            <a:ext cx="6454987" cy="3471012"/>
          </a:xfrm>
        </p:spPr>
        <p:txBody>
          <a:bodyPr>
            <a:normAutofit/>
          </a:bodyPr>
          <a:lstStyle/>
          <a:p>
            <a:r>
              <a:rPr lang="es-ES" dirty="0"/>
              <a:t>Se requieren dos (1/2 taza) porciones de verduras</a:t>
            </a:r>
          </a:p>
          <a:p>
            <a:pPr lvl="1"/>
            <a:r>
              <a:rPr lang="en-US" dirty="0"/>
              <a:t>1/2c </a:t>
            </a:r>
            <a:r>
              <a:rPr lang="en-US" dirty="0" err="1"/>
              <a:t>Verduras</a:t>
            </a:r>
            <a:r>
              <a:rPr lang="en-US" dirty="0"/>
              <a:t> </a:t>
            </a:r>
            <a:r>
              <a:rPr lang="en-US" dirty="0" err="1"/>
              <a:t>cocidas</a:t>
            </a:r>
            <a:r>
              <a:rPr lang="en-US" dirty="0"/>
              <a:t>, </a:t>
            </a:r>
            <a:r>
              <a:rPr lang="en-US" dirty="0" err="1"/>
              <a:t>escurridas</a:t>
            </a:r>
            <a:r>
              <a:rPr lang="en-US" dirty="0"/>
              <a:t>, frescas, </a:t>
            </a:r>
            <a:r>
              <a:rPr lang="en-US" dirty="0" err="1"/>
              <a:t>congeladas</a:t>
            </a:r>
            <a:r>
              <a:rPr lang="en-US" dirty="0"/>
              <a:t>, </a:t>
            </a:r>
            <a:r>
              <a:rPr lang="en-US" dirty="0" err="1"/>
              <a:t>enlatadas</a:t>
            </a:r>
            <a:r>
              <a:rPr lang="en-US" dirty="0"/>
              <a:t> o </a:t>
            </a:r>
            <a:r>
              <a:rPr lang="en-US" dirty="0" err="1"/>
              <a:t>crudas</a:t>
            </a:r>
            <a:r>
              <a:rPr lang="en-US" dirty="0"/>
              <a:t> (</a:t>
            </a:r>
            <a:r>
              <a:rPr lang="en-US" dirty="0" err="1"/>
              <a:t>judías</a:t>
            </a:r>
            <a:r>
              <a:rPr lang="en-US" dirty="0"/>
              <a:t> </a:t>
            </a:r>
            <a:r>
              <a:rPr lang="en-US" dirty="0" err="1"/>
              <a:t>verdes</a:t>
            </a:r>
            <a:r>
              <a:rPr lang="en-US" dirty="0"/>
              <a:t>, </a:t>
            </a:r>
            <a:r>
              <a:rPr lang="en-US" dirty="0" err="1"/>
              <a:t>guisantes</a:t>
            </a:r>
            <a:r>
              <a:rPr lang="en-US" dirty="0"/>
              <a:t>, </a:t>
            </a:r>
            <a:r>
              <a:rPr lang="en-US" dirty="0" err="1"/>
              <a:t>remolachas</a:t>
            </a:r>
            <a:r>
              <a:rPr lang="en-US" dirty="0"/>
              <a:t>, </a:t>
            </a:r>
            <a:r>
              <a:rPr lang="en-US" dirty="0" err="1"/>
              <a:t>etc</a:t>
            </a:r>
            <a:r>
              <a:rPr lang="en-US" dirty="0"/>
              <a:t>)</a:t>
            </a:r>
          </a:p>
          <a:p>
            <a:pPr lvl="1"/>
            <a:r>
              <a:rPr lang="en-US" dirty="0"/>
              <a:t>1c </a:t>
            </a:r>
            <a:r>
              <a:rPr lang="en-US" dirty="0" err="1"/>
              <a:t>Verduras</a:t>
            </a:r>
            <a:r>
              <a:rPr lang="en-US" dirty="0"/>
              <a:t> de hoja </a:t>
            </a:r>
            <a:r>
              <a:rPr lang="en-US" dirty="0" err="1"/>
              <a:t>verde</a:t>
            </a:r>
            <a:r>
              <a:rPr lang="en-US" dirty="0"/>
              <a:t> </a:t>
            </a:r>
            <a:r>
              <a:rPr lang="en-US" dirty="0" err="1"/>
              <a:t>crudas</a:t>
            </a:r>
            <a:endParaRPr lang="en-US" dirty="0"/>
          </a:p>
          <a:p>
            <a:pPr lvl="1"/>
            <a:r>
              <a:rPr lang="en-US" dirty="0"/>
              <a:t>1/2c </a:t>
            </a:r>
            <a:r>
              <a:rPr lang="es-ES" dirty="0"/>
              <a:t>Jugo de tomate bajo en sodio</a:t>
            </a:r>
            <a:endParaRPr lang="en-US" dirty="0"/>
          </a:p>
          <a:p>
            <a:pPr lvl="1"/>
            <a:r>
              <a:rPr lang="en-US" dirty="0"/>
              <a:t>1/2c 100% </a:t>
            </a:r>
            <a:r>
              <a:rPr lang="es-ES" dirty="0"/>
              <a:t>Jugo de vegetales bajo en sodio</a:t>
            </a:r>
            <a:endParaRPr lang="en-US" dirty="0"/>
          </a:p>
          <a:p>
            <a:pPr lvl="1"/>
            <a:r>
              <a:rPr lang="en-US" dirty="0"/>
              <a:t>3/4c </a:t>
            </a:r>
            <a:r>
              <a:rPr lang="pt-BR" dirty="0"/>
              <a:t>Sopa de tomate o verduras</a:t>
            </a:r>
            <a:endParaRPr lang="en-US" dirty="0"/>
          </a:p>
          <a:p>
            <a:endParaRPr lang="en-US" dirty="0"/>
          </a:p>
        </p:txBody>
      </p:sp>
      <p:pic>
        <p:nvPicPr>
          <p:cNvPr id="2052" name="Picture 4" descr="Vegetables">
            <a:extLst>
              <a:ext uri="{FF2B5EF4-FFF2-40B4-BE49-F238E27FC236}">
                <a16:creationId xmlns:a16="http://schemas.microsoft.com/office/drawing/2014/main" id="{954BEFB9-53A5-7F9E-F947-331A95780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33" r="18356" b="-2"/>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6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8305636-3B83-5292-A8AF-B5950C706C19}"/>
              </a:ext>
            </a:extLst>
          </p:cNvPr>
          <p:cNvSpPr>
            <a:spLocks noGrp="1"/>
          </p:cNvSpPr>
          <p:nvPr>
            <p:ph type="title"/>
          </p:nvPr>
        </p:nvSpPr>
        <p:spPr>
          <a:xfrm>
            <a:off x="1097280" y="516835"/>
            <a:ext cx="5977937" cy="1666501"/>
          </a:xfrm>
        </p:spPr>
        <p:txBody>
          <a:bodyPr>
            <a:normAutofit/>
          </a:bodyPr>
          <a:lstStyle/>
          <a:p>
            <a:r>
              <a:rPr lang="en-US" sz="4000" dirty="0" err="1">
                <a:solidFill>
                  <a:srgbClr val="FFFFFF"/>
                </a:solidFill>
              </a:rPr>
              <a:t>Planificación</a:t>
            </a:r>
            <a:r>
              <a:rPr lang="en-US" sz="4000" dirty="0">
                <a:solidFill>
                  <a:srgbClr val="FFFFFF"/>
                </a:solidFill>
              </a:rPr>
              <a:t> para la </a:t>
            </a:r>
            <a:r>
              <a:rPr lang="en-US" sz="4000" dirty="0" err="1">
                <a:solidFill>
                  <a:srgbClr val="FFFFFF"/>
                </a:solidFill>
              </a:rPr>
              <a:t>fruta</a:t>
            </a:r>
            <a:endParaRPr lang="en-US" sz="4000" dirty="0">
              <a:solidFill>
                <a:srgbClr val="FFFFFF"/>
              </a:solidFill>
            </a:endParaRPr>
          </a:p>
        </p:txBody>
      </p:sp>
      <p:sp>
        <p:nvSpPr>
          <p:cNvPr id="3" name="Content Placeholder 2">
            <a:extLst>
              <a:ext uri="{FF2B5EF4-FFF2-40B4-BE49-F238E27FC236}">
                <a16:creationId xmlns:a16="http://schemas.microsoft.com/office/drawing/2014/main" id="{69CF7265-5FF9-EB23-4DE9-3777A9C96A54}"/>
              </a:ext>
            </a:extLst>
          </p:cNvPr>
          <p:cNvSpPr>
            <a:spLocks noGrp="1"/>
          </p:cNvSpPr>
          <p:nvPr>
            <p:ph idx="1"/>
          </p:nvPr>
        </p:nvSpPr>
        <p:spPr>
          <a:xfrm>
            <a:off x="1097279" y="2700171"/>
            <a:ext cx="5977938" cy="3188800"/>
          </a:xfrm>
        </p:spPr>
        <p:txBody>
          <a:bodyPr>
            <a:normAutofit/>
          </a:bodyPr>
          <a:lstStyle/>
          <a:p>
            <a:r>
              <a:rPr lang="es-ES" sz="1800" dirty="0">
                <a:solidFill>
                  <a:srgbClr val="FFFFFF"/>
                </a:solidFill>
              </a:rPr>
              <a:t>Una (1/2taza) un mínimo de tres veces por semana</a:t>
            </a:r>
            <a:endParaRPr lang="en-US" sz="1800" dirty="0">
              <a:solidFill>
                <a:srgbClr val="FFFFFF"/>
              </a:solidFill>
            </a:endParaRPr>
          </a:p>
          <a:p>
            <a:pPr lvl="1">
              <a:buFont typeface="Arial" panose="020B0604020202020204" pitchFamily="34" charset="0"/>
              <a:buChar char="•"/>
            </a:pPr>
            <a:r>
              <a:rPr lang="en-US" dirty="0">
                <a:solidFill>
                  <a:srgbClr val="FFFFFF"/>
                </a:solidFill>
              </a:rPr>
              <a:t>1/2c </a:t>
            </a:r>
            <a:r>
              <a:rPr lang="en-US" dirty="0" err="1">
                <a:solidFill>
                  <a:srgbClr val="FFFFFF"/>
                </a:solidFill>
              </a:rPr>
              <a:t>fruta</a:t>
            </a:r>
            <a:endParaRPr lang="en-US" dirty="0">
              <a:solidFill>
                <a:srgbClr val="FFFFFF"/>
              </a:solidFill>
            </a:endParaRPr>
          </a:p>
          <a:p>
            <a:pPr lvl="1">
              <a:buFont typeface="Arial" panose="020B0604020202020204" pitchFamily="34" charset="0"/>
              <a:buChar char="•"/>
            </a:pPr>
            <a:r>
              <a:rPr lang="en-US" dirty="0">
                <a:solidFill>
                  <a:srgbClr val="FFFFFF"/>
                </a:solidFill>
              </a:rPr>
              <a:t>1 </a:t>
            </a:r>
            <a:r>
              <a:rPr lang="es-ES" dirty="0">
                <a:solidFill>
                  <a:srgbClr val="FFFFFF"/>
                </a:solidFill>
              </a:rPr>
              <a:t>pieza de fruta fresca de tamaño mediano</a:t>
            </a:r>
            <a:endParaRPr lang="en-US" dirty="0">
              <a:solidFill>
                <a:srgbClr val="FFFFFF"/>
              </a:solidFill>
            </a:endParaRPr>
          </a:p>
          <a:p>
            <a:pPr lvl="1">
              <a:buFont typeface="Arial" panose="020B0604020202020204" pitchFamily="34" charset="0"/>
              <a:buChar char="•"/>
            </a:pPr>
            <a:r>
              <a:rPr lang="en-US" dirty="0">
                <a:solidFill>
                  <a:srgbClr val="FFFFFF"/>
                </a:solidFill>
              </a:rPr>
              <a:t>1/2c Jugo 100% de </a:t>
            </a:r>
            <a:r>
              <a:rPr lang="en-US" dirty="0" err="1">
                <a:solidFill>
                  <a:srgbClr val="FFFFFF"/>
                </a:solidFill>
              </a:rPr>
              <a:t>fruta</a:t>
            </a:r>
            <a:r>
              <a:rPr lang="en-US" dirty="0">
                <a:solidFill>
                  <a:srgbClr val="FFFFFF"/>
                </a:solidFill>
              </a:rPr>
              <a:t>*</a:t>
            </a:r>
          </a:p>
          <a:p>
            <a:pPr lvl="1">
              <a:buFont typeface="Arial" panose="020B0604020202020204" pitchFamily="34" charset="0"/>
              <a:buChar char="•"/>
            </a:pPr>
            <a:r>
              <a:rPr lang="en-US" dirty="0">
                <a:solidFill>
                  <a:srgbClr val="FFFFFF"/>
                </a:solidFill>
              </a:rPr>
              <a:t>1/3c Jugo de </a:t>
            </a:r>
            <a:r>
              <a:rPr lang="en-US" dirty="0" err="1">
                <a:solidFill>
                  <a:srgbClr val="FFFFFF"/>
                </a:solidFill>
              </a:rPr>
              <a:t>arándano</a:t>
            </a:r>
            <a:r>
              <a:rPr lang="en-US" dirty="0">
                <a:solidFill>
                  <a:srgbClr val="FFFFFF"/>
                </a:solidFill>
              </a:rPr>
              <a:t>*</a:t>
            </a:r>
          </a:p>
          <a:p>
            <a:pPr lvl="1">
              <a:buFont typeface="Arial" panose="020B0604020202020204" pitchFamily="34" charset="0"/>
              <a:buChar char="•"/>
            </a:pPr>
            <a:r>
              <a:rPr lang="en-US" dirty="0">
                <a:solidFill>
                  <a:srgbClr val="FFFFFF"/>
                </a:solidFill>
              </a:rPr>
              <a:t>1/4c </a:t>
            </a:r>
            <a:r>
              <a:rPr lang="en-US" dirty="0" err="1">
                <a:solidFill>
                  <a:srgbClr val="FFFFFF"/>
                </a:solidFill>
              </a:rPr>
              <a:t>Fruta</a:t>
            </a:r>
            <a:r>
              <a:rPr lang="en-US" dirty="0">
                <a:solidFill>
                  <a:srgbClr val="FFFFFF"/>
                </a:solidFill>
              </a:rPr>
              <a:t> </a:t>
            </a:r>
            <a:r>
              <a:rPr lang="en-US" dirty="0" err="1">
                <a:solidFill>
                  <a:srgbClr val="FFFFFF"/>
                </a:solidFill>
              </a:rPr>
              <a:t>seca</a:t>
            </a:r>
            <a:r>
              <a:rPr lang="en-US" dirty="0">
                <a:solidFill>
                  <a:srgbClr val="FFFFFF"/>
                </a:solidFill>
              </a:rPr>
              <a:t>*</a:t>
            </a:r>
          </a:p>
          <a:p>
            <a:pPr lvl="1">
              <a:buFont typeface="Arial" panose="020B0604020202020204" pitchFamily="34" charset="0"/>
              <a:buChar char="•"/>
            </a:pPr>
            <a:r>
              <a:rPr lang="en-US" dirty="0">
                <a:solidFill>
                  <a:srgbClr val="FFFFFF"/>
                </a:solidFill>
              </a:rPr>
              <a:t>15 </a:t>
            </a:r>
            <a:r>
              <a:rPr lang="en-US" dirty="0" err="1">
                <a:solidFill>
                  <a:srgbClr val="FFFFFF"/>
                </a:solidFill>
              </a:rPr>
              <a:t>Uvas</a:t>
            </a:r>
            <a:endParaRPr lang="en-US" dirty="0">
              <a:solidFill>
                <a:srgbClr val="FFFFFF"/>
              </a:solidFill>
            </a:endParaRPr>
          </a:p>
          <a:p>
            <a:pPr marL="451025" lvl="1" indent="0">
              <a:buNone/>
            </a:pPr>
            <a:endParaRPr lang="en-US" dirty="0">
              <a:solidFill>
                <a:srgbClr val="FFFFFF"/>
              </a:solidFill>
            </a:endParaRPr>
          </a:p>
          <a:p>
            <a:pPr marL="451025" lvl="1" indent="0">
              <a:buNone/>
            </a:pPr>
            <a:r>
              <a:rPr lang="en-US" dirty="0">
                <a:solidFill>
                  <a:srgbClr val="FFFFFF"/>
                </a:solidFill>
              </a:rPr>
              <a:t>*</a:t>
            </a:r>
            <a:r>
              <a:rPr lang="en-US" dirty="0" err="1">
                <a:solidFill>
                  <a:srgbClr val="FFFFFF"/>
                </a:solidFill>
              </a:rPr>
              <a:t>aumentará</a:t>
            </a:r>
            <a:r>
              <a:rPr lang="en-US" dirty="0">
                <a:solidFill>
                  <a:srgbClr val="FFFFFF"/>
                </a:solidFill>
              </a:rPr>
              <a:t> % de </a:t>
            </a:r>
            <a:r>
              <a:rPr lang="en-US" dirty="0" err="1">
                <a:solidFill>
                  <a:srgbClr val="FFFFFF"/>
                </a:solidFill>
              </a:rPr>
              <a:t>carbohidratos</a:t>
            </a:r>
            <a:endParaRPr lang="en-US" dirty="0">
              <a:solidFill>
                <a:srgbClr val="FFFFFF"/>
              </a:solidFill>
            </a:endParaRPr>
          </a:p>
          <a:p>
            <a:endParaRPr lang="en-US" sz="1800" dirty="0">
              <a:solidFill>
                <a:srgbClr val="FFFFFF"/>
              </a:solidFill>
            </a:endParaRPr>
          </a:p>
        </p:txBody>
      </p:sp>
      <p:sp>
        <p:nvSpPr>
          <p:cNvPr id="11"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4658E9E9-0554-C4BD-28B4-A472594BE373}"/>
              </a:ext>
            </a:extLst>
          </p:cNvPr>
          <p:cNvPicPr>
            <a:picLocks noChangeAspect="1"/>
          </p:cNvPicPr>
          <p:nvPr/>
        </p:nvPicPr>
        <p:blipFill>
          <a:blip r:embed="rId2"/>
          <a:srcRect l="24411" r="37355" b="1"/>
          <a:stretch/>
        </p:blipFill>
        <p:spPr>
          <a:xfrm>
            <a:off x="7611902" y="10"/>
            <a:ext cx="4580097" cy="6857990"/>
          </a:xfrm>
          <a:prstGeom prst="rect">
            <a:avLst/>
          </a:prstGeom>
        </p:spPr>
      </p:pic>
    </p:spTree>
    <p:extLst>
      <p:ext uri="{BB962C8B-B14F-4D97-AF65-F5344CB8AC3E}">
        <p14:creationId xmlns:p14="http://schemas.microsoft.com/office/powerpoint/2010/main" val="182074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2680-0B78-22F9-BEF9-4053797BCB00}"/>
              </a:ext>
            </a:extLst>
          </p:cNvPr>
          <p:cNvSpPr>
            <a:spLocks noGrp="1"/>
          </p:cNvSpPr>
          <p:nvPr>
            <p:ph type="title"/>
          </p:nvPr>
        </p:nvSpPr>
        <p:spPr/>
        <p:txBody>
          <a:bodyPr>
            <a:normAutofit/>
          </a:bodyPr>
          <a:lstStyle/>
          <a:p>
            <a:pPr algn="ctr"/>
            <a:r>
              <a:rPr lang="en-US" sz="5400" dirty="0">
                <a:solidFill>
                  <a:schemeClr val="accent2"/>
                </a:solidFill>
              </a:rPr>
              <a:t>Panes o </a:t>
            </a:r>
            <a:r>
              <a:rPr lang="en-US" sz="5400" dirty="0" err="1">
                <a:solidFill>
                  <a:schemeClr val="accent2"/>
                </a:solidFill>
              </a:rPr>
              <a:t>alternativas</a:t>
            </a:r>
            <a:br>
              <a:rPr lang="en-US" sz="2400" dirty="0">
                <a:solidFill>
                  <a:schemeClr val="accent2"/>
                </a:solidFill>
              </a:rPr>
            </a:br>
            <a:r>
              <a:rPr lang="es-ES" sz="2400" dirty="0">
                <a:solidFill>
                  <a:schemeClr val="accent2"/>
                </a:solidFill>
              </a:rPr>
              <a:t>Una o más porciones de pan (se desea un grano entero, enriquecido o se permite una alternativa de pan)</a:t>
            </a:r>
            <a:endParaRPr lang="en-US" sz="2400" dirty="0">
              <a:solidFill>
                <a:schemeClr val="accent2"/>
              </a:solidFill>
            </a:endParaRPr>
          </a:p>
        </p:txBody>
      </p:sp>
      <p:sp>
        <p:nvSpPr>
          <p:cNvPr id="3" name="Content Placeholder 2">
            <a:extLst>
              <a:ext uri="{FF2B5EF4-FFF2-40B4-BE49-F238E27FC236}">
                <a16:creationId xmlns:a16="http://schemas.microsoft.com/office/drawing/2014/main" id="{F7454C62-888D-0A37-BC76-1FD451A41C14}"/>
              </a:ext>
            </a:extLst>
          </p:cNvPr>
          <p:cNvSpPr>
            <a:spLocks noGrp="1"/>
          </p:cNvSpPr>
          <p:nvPr>
            <p:ph idx="1"/>
          </p:nvPr>
        </p:nvSpPr>
        <p:spPr>
          <a:xfrm>
            <a:off x="1097280" y="1845734"/>
            <a:ext cx="4289729" cy="4023360"/>
          </a:xfrm>
        </p:spPr>
        <p:txBody>
          <a:bodyPr>
            <a:normAutofit fontScale="85000" lnSpcReduction="20000"/>
          </a:bodyPr>
          <a:lstStyle/>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Pan de </a:t>
            </a:r>
            <a:r>
              <a:rPr lang="en-US" dirty="0" err="1">
                <a:latin typeface="Arial" panose="020B0604020202020204" pitchFamily="34" charset="0"/>
                <a:cs typeface="Arial" panose="020B0604020202020204" pitchFamily="34" charset="0"/>
              </a:rPr>
              <a:t>molde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preferiblemente</a:t>
            </a:r>
            <a:r>
              <a:rPr lang="en-US" dirty="0">
                <a:latin typeface="Arial" panose="020B0604020202020204" pitchFamily="34" charset="0"/>
                <a:cs typeface="Arial" panose="020B0604020202020204" pitchFamily="34" charset="0"/>
              </a:rPr>
              <a:t> integral)</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1/2c Pasta </a:t>
            </a:r>
            <a:r>
              <a:rPr lang="en-US" dirty="0" err="1">
                <a:latin typeface="Arial" panose="020B0604020202020204" pitchFamily="34" charset="0"/>
                <a:cs typeface="Arial" panose="020B0604020202020204" pitchFamily="34" charset="0"/>
              </a:rPr>
              <a:t>cocida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fideos</a:t>
            </a:r>
            <a:r>
              <a:rPr lang="en-US" dirty="0">
                <a:latin typeface="Arial" panose="020B0604020202020204" pitchFamily="34" charset="0"/>
                <a:cs typeface="Arial" panose="020B0604020202020204" pitchFamily="34" charset="0"/>
              </a:rPr>
              <a:t> de arroz</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a:t>
            </a:r>
            <a:r>
              <a:rPr lang="en-US" sz="1600" dirty="0">
                <a:latin typeface="Arial" panose="020B0604020202020204" pitchFamily="34" charset="0"/>
                <a:cs typeface="Arial" panose="020B0604020202020204" pitchFamily="34" charset="0"/>
              </a:rPr>
              <a:t>oz</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Cereales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listos</a:t>
            </a:r>
            <a:r>
              <a:rPr lang="en-US" dirty="0">
                <a:latin typeface="Arial" panose="020B0604020202020204" pitchFamily="34" charset="0"/>
                <a:cs typeface="Arial" panose="020B0604020202020204" pitchFamily="34" charset="0"/>
              </a:rPr>
              <a:t> para comer</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1/2c Cereal cocido</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2” </a:t>
            </a:r>
            <a:r>
              <a:rPr lang="en-US" dirty="0" err="1">
                <a:latin typeface="Arial" panose="020B0604020202020204" pitchFamily="34" charset="0"/>
                <a:cs typeface="Arial" panose="020B0604020202020204" pitchFamily="34" charset="0"/>
              </a:rPr>
              <a:t>Maíz</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rebanadas</a:t>
            </a:r>
            <a:r>
              <a:rPr lang="en-US" dirty="0">
                <a:latin typeface="Arial" panose="020B0604020202020204" pitchFamily="34" charset="0"/>
                <a:cs typeface="Arial" panose="020B0604020202020204" pitchFamily="34" charset="0"/>
              </a:rPr>
              <a:t> de tostadas </a:t>
            </a:r>
            <a:r>
              <a:rPr lang="en-US" dirty="0" err="1">
                <a:latin typeface="Arial" panose="020B0604020202020204" pitchFamily="34" charset="0"/>
                <a:cs typeface="Arial" panose="020B0604020202020204" pitchFamily="34" charset="0"/>
              </a:rPr>
              <a:t>francesas</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½ Muffin </a:t>
            </a:r>
            <a:r>
              <a:rPr lang="en-US" dirty="0" err="1">
                <a:latin typeface="Arial" panose="020B0604020202020204" pitchFamily="34" charset="0"/>
                <a:cs typeface="Arial" panose="020B0604020202020204" pitchFamily="34" charset="0"/>
              </a:rPr>
              <a:t>Inglés</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4-6 Galletas (1oz)</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6” tortilla</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½ Bagel, 3-4" de </a:t>
            </a:r>
            <a:r>
              <a:rPr lang="en-US" dirty="0" err="1">
                <a:latin typeface="Arial" panose="020B0604020202020204" pitchFamily="34" charset="0"/>
                <a:cs typeface="Arial" panose="020B0604020202020204" pitchFamily="34" charset="0"/>
              </a:rPr>
              <a:t>diámetro</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panecillo</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sándwich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pequeño</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½ </a:t>
            </a:r>
            <a:r>
              <a:rPr lang="en-US" dirty="0" err="1">
                <a:latin typeface="Arial" panose="020B0604020202020204" pitchFamily="34" charset="0"/>
                <a:cs typeface="Arial" panose="020B0604020202020204" pitchFamily="34" charset="0"/>
              </a:rPr>
              <a:t>panecillo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grande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perrito</a:t>
            </a:r>
            <a:r>
              <a:rPr lang="en-US" dirty="0">
                <a:latin typeface="Arial" panose="020B0604020202020204" pitchFamily="34" charset="0"/>
                <a:cs typeface="Arial" panose="020B0604020202020204" pitchFamily="34" charset="0"/>
              </a:rPr>
              <a:t> caliente / </a:t>
            </a:r>
            <a:r>
              <a:rPr lang="en-US" dirty="0" err="1">
                <a:latin typeface="Arial" panose="020B0604020202020204" pitchFamily="34" charset="0"/>
                <a:cs typeface="Arial" panose="020B0604020202020204" pitchFamily="34" charset="0"/>
              </a:rPr>
              <a:t>hamburguesa</a:t>
            </a:r>
            <a:r>
              <a:rPr lang="en-US" dirty="0">
                <a:latin typeface="Arial" panose="020B0604020202020204" pitchFamily="34" charset="0"/>
                <a:cs typeface="Arial" panose="020B0604020202020204" pitchFamily="34" charset="0"/>
              </a:rPr>
              <a:t> (1oz)</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1/2c </a:t>
            </a:r>
            <a:r>
              <a:rPr lang="es-ES" dirty="0">
                <a:latin typeface="Arial" panose="020B0604020202020204" pitchFamily="34" charset="0"/>
                <a:cs typeface="Arial" panose="020B0604020202020204" pitchFamily="34" charset="0"/>
              </a:rPr>
              <a:t>Relleno de aderezo de pan</a:t>
            </a:r>
            <a:r>
              <a:rPr lang="en-US" dirty="0">
                <a:latin typeface="Arial" panose="020B0604020202020204" pitchFamily="34" charset="0"/>
                <a:cs typeface="Arial" panose="020B0604020202020204" pitchFamily="34" charset="0"/>
              </a:rPr>
              <a:t>*</a:t>
            </a:r>
          </a:p>
          <a:p>
            <a:pPr lvl="1"/>
            <a:endParaRPr lang="en-US" dirty="0">
              <a:latin typeface="Arial" panose="020B0604020202020204" pitchFamily="34" charset="0"/>
              <a:cs typeface="Arial" panose="020B0604020202020204" pitchFamily="34" charset="0"/>
            </a:endParaRPr>
          </a:p>
          <a:p>
            <a:pPr marL="201168" lvl="1" indent="0">
              <a:buNone/>
            </a:pPr>
            <a:r>
              <a:rPr lang="en-US" dirty="0">
                <a:latin typeface="Arial" panose="020B0604020202020204" pitchFamily="34" charset="0"/>
                <a:cs typeface="Arial" panose="020B0604020202020204" pitchFamily="34" charset="0"/>
              </a:rPr>
              <a:t>*alto </a:t>
            </a:r>
            <a:r>
              <a:rPr lang="en-US" dirty="0" err="1">
                <a:latin typeface="Arial" panose="020B0604020202020204" pitchFamily="34" charset="0"/>
                <a:cs typeface="Arial" panose="020B0604020202020204" pitchFamily="34" charset="0"/>
              </a:rPr>
              <a:t>contenido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sodio</a:t>
            </a:r>
          </a:p>
          <a:p>
            <a:endParaRPr lang="en-US" dirty="0"/>
          </a:p>
        </p:txBody>
      </p:sp>
      <p:sp>
        <p:nvSpPr>
          <p:cNvPr id="5" name="TextBox 4">
            <a:extLst>
              <a:ext uri="{FF2B5EF4-FFF2-40B4-BE49-F238E27FC236}">
                <a16:creationId xmlns:a16="http://schemas.microsoft.com/office/drawing/2014/main" id="{BC489E78-F719-F9BF-5C8A-3477E74E6774}"/>
              </a:ext>
            </a:extLst>
          </p:cNvPr>
          <p:cNvSpPr txBox="1"/>
          <p:nvPr/>
        </p:nvSpPr>
        <p:spPr>
          <a:xfrm>
            <a:off x="7826238" y="2021448"/>
            <a:ext cx="4200922" cy="3508653"/>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1 oz </a:t>
            </a:r>
            <a:r>
              <a:rPr lang="en-US" sz="1700" dirty="0" err="1">
                <a:latin typeface="Arial" panose="020B0604020202020204" pitchFamily="34" charset="0"/>
                <a:cs typeface="Arial" panose="020B0604020202020204" pitchFamily="34" charset="0"/>
              </a:rPr>
              <a:t>rollo</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preferiblemente</a:t>
            </a:r>
            <a:r>
              <a:rPr lang="en-US" sz="1700" dirty="0">
                <a:latin typeface="Arial" panose="020B0604020202020204" pitchFamily="34" charset="0"/>
                <a:cs typeface="Arial" panose="020B0604020202020204" pitchFamily="34" charset="0"/>
              </a:rPr>
              <a:t> de grano </a:t>
            </a:r>
            <a:r>
              <a:rPr lang="en-US" sz="1700" dirty="0" err="1">
                <a:latin typeface="Arial" panose="020B0604020202020204" pitchFamily="34" charset="0"/>
                <a:cs typeface="Arial" panose="020B0604020202020204" pitchFamily="34" charset="0"/>
              </a:rPr>
              <a:t>entero</a:t>
            </a:r>
            <a:r>
              <a:rPr lang="en-US" sz="17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8 galletas de </a:t>
            </a:r>
            <a:r>
              <a:rPr lang="en-US" sz="1700" dirty="0" err="1">
                <a:latin typeface="Arial" panose="020B0604020202020204" pitchFamily="34" charset="0"/>
                <a:cs typeface="Arial" panose="020B0604020202020204" pitchFamily="34" charset="0"/>
              </a:rPr>
              <a:t>animales</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3 (2 ½” </a:t>
            </a:r>
            <a:r>
              <a:rPr lang="en-US" sz="1700" dirty="0" err="1">
                <a:latin typeface="Arial" panose="020B0604020202020204" pitchFamily="34" charset="0"/>
                <a:cs typeface="Arial" panose="020B0604020202020204" pitchFamily="34" charset="0"/>
              </a:rPr>
              <a:t>cuadrado</a:t>
            </a:r>
            <a:r>
              <a:rPr lang="en-US" sz="1700" dirty="0">
                <a:latin typeface="Arial" panose="020B0604020202020204" pitchFamily="34" charset="0"/>
                <a:cs typeface="Arial" panose="020B0604020202020204" pitchFamily="34" charset="0"/>
              </a:rPr>
              <a:t>) Galletas</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1/2c </a:t>
            </a:r>
            <a:r>
              <a:rPr lang="en-US" sz="1700" dirty="0" err="1">
                <a:latin typeface="Arial" panose="020B0604020202020204" pitchFamily="34" charset="0"/>
                <a:cs typeface="Arial" panose="020B0604020202020204" pitchFamily="34" charset="0"/>
              </a:rPr>
              <a:t>Crutones</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4” A </a:t>
            </a:r>
            <a:r>
              <a:rPr lang="en-US" sz="1700" dirty="0" err="1">
                <a:latin typeface="Arial" panose="020B0604020202020204" pitchFamily="34" charset="0"/>
                <a:cs typeface="Arial" panose="020B0604020202020204" pitchFamily="34" charset="0"/>
              </a:rPr>
              <a:t>través</a:t>
            </a:r>
            <a:r>
              <a:rPr lang="en-US" sz="1700" dirty="0">
                <a:latin typeface="Arial" panose="020B0604020202020204" pitchFamily="34" charset="0"/>
                <a:cs typeface="Arial" panose="020B0604020202020204" pitchFamily="34" charset="0"/>
              </a:rPr>
              <a:t> de </a:t>
            </a:r>
            <a:r>
              <a:rPr lang="en-US" sz="1700" dirty="0" err="1">
                <a:latin typeface="Arial" panose="020B0604020202020204" pitchFamily="34" charset="0"/>
                <a:cs typeface="Arial" panose="020B0604020202020204" pitchFamily="34" charset="0"/>
              </a:rPr>
              <a:t>panqueques</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2.5 oz </a:t>
            </a:r>
            <a:r>
              <a:rPr lang="en-US" sz="1700" dirty="0" err="1">
                <a:latin typeface="Arial" panose="020B0604020202020204" pitchFamily="34" charset="0"/>
                <a:cs typeface="Arial" panose="020B0604020202020204" pitchFamily="34" charset="0"/>
              </a:rPr>
              <a:t>Albóndiga</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1oz Pan </a:t>
            </a:r>
            <a:r>
              <a:rPr lang="en-US" sz="1700" dirty="0" err="1">
                <a:latin typeface="Arial" panose="020B0604020202020204" pitchFamily="34" charset="0"/>
                <a:cs typeface="Arial" panose="020B0604020202020204" pitchFamily="34" charset="0"/>
              </a:rPr>
              <a:t>frito</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1/2c Mesa</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1oz </a:t>
            </a:r>
            <a:r>
              <a:rPr lang="fr-FR" sz="1700" dirty="0" err="1">
                <a:latin typeface="Arial" panose="020B0604020202020204" pitchFamily="34" charset="0"/>
                <a:cs typeface="Arial" panose="020B0604020202020204" pitchFamily="34" charset="0"/>
              </a:rPr>
              <a:t>Pretzels</a:t>
            </a:r>
            <a:r>
              <a:rPr lang="fr-FR" sz="1700" dirty="0">
                <a:latin typeface="Arial" panose="020B0604020202020204" pitchFamily="34" charset="0"/>
                <a:cs typeface="Arial" panose="020B0604020202020204" pitchFamily="34" charset="0"/>
              </a:rPr>
              <a:t>/ Chips de tortilla, Chips</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2 ½‘’ galleta</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4” </a:t>
            </a:r>
            <a:r>
              <a:rPr lang="en-US" sz="1700" dirty="0" err="1">
                <a:latin typeface="Arial" panose="020B0604020202020204" pitchFamily="34" charset="0"/>
                <a:cs typeface="Arial" panose="020B0604020202020204" pitchFamily="34" charset="0"/>
              </a:rPr>
              <a:t>gofre</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cuadrado</a:t>
            </a:r>
            <a:endParaRPr lang="en-US" sz="1700" dirty="0">
              <a:latin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E7F167B2-68FC-302C-15A0-DE7E45E06022}"/>
              </a:ext>
            </a:extLst>
          </p:cNvPr>
          <p:cNvPicPr>
            <a:picLocks noChangeAspect="1"/>
          </p:cNvPicPr>
          <p:nvPr/>
        </p:nvPicPr>
        <p:blipFill>
          <a:blip r:embed="rId2"/>
          <a:stretch>
            <a:fillRect/>
          </a:stretch>
        </p:blipFill>
        <p:spPr>
          <a:xfrm>
            <a:off x="4564534" y="2547256"/>
            <a:ext cx="3123891" cy="1763487"/>
          </a:xfrm>
          <a:prstGeom prst="rect">
            <a:avLst/>
          </a:prstGeom>
        </p:spPr>
      </p:pic>
    </p:spTree>
    <p:extLst>
      <p:ext uri="{BB962C8B-B14F-4D97-AF65-F5344CB8AC3E}">
        <p14:creationId xmlns:p14="http://schemas.microsoft.com/office/powerpoint/2010/main" val="2541508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91CF-9DD7-BEBA-DF14-28D973ED06F2}"/>
              </a:ext>
            </a:extLst>
          </p:cNvPr>
          <p:cNvSpPr>
            <a:spLocks noGrp="1"/>
          </p:cNvSpPr>
          <p:nvPr>
            <p:ph type="title"/>
          </p:nvPr>
        </p:nvSpPr>
        <p:spPr>
          <a:xfrm>
            <a:off x="1097280" y="286603"/>
            <a:ext cx="10058400" cy="1450757"/>
          </a:xfrm>
        </p:spPr>
        <p:txBody>
          <a:bodyPr>
            <a:normAutofit/>
          </a:bodyPr>
          <a:lstStyle/>
          <a:p>
            <a:r>
              <a:rPr lang="en-US" dirty="0"/>
              <a:t>Leche y </a:t>
            </a:r>
            <a:r>
              <a:rPr lang="en-US" dirty="0" err="1"/>
              <a:t>alternativas</a:t>
            </a:r>
            <a:r>
              <a:rPr lang="en-US" dirty="0"/>
              <a:t> a la leche</a:t>
            </a:r>
            <a:br>
              <a:rPr lang="en-US" dirty="0"/>
            </a:br>
            <a:endParaRPr lang="en-US" dirty="0"/>
          </a:p>
        </p:txBody>
      </p:sp>
      <p:sp>
        <p:nvSpPr>
          <p:cNvPr id="3" name="Content Placeholder 2">
            <a:extLst>
              <a:ext uri="{FF2B5EF4-FFF2-40B4-BE49-F238E27FC236}">
                <a16:creationId xmlns:a16="http://schemas.microsoft.com/office/drawing/2014/main" id="{B279BFA6-902C-E95D-522E-9D803289D5C8}"/>
              </a:ext>
            </a:extLst>
          </p:cNvPr>
          <p:cNvSpPr>
            <a:spLocks noGrp="1"/>
          </p:cNvSpPr>
          <p:nvPr>
            <p:ph idx="1"/>
          </p:nvPr>
        </p:nvSpPr>
        <p:spPr>
          <a:xfrm>
            <a:off x="1097279" y="1845734"/>
            <a:ext cx="6454987" cy="4023360"/>
          </a:xfrm>
        </p:spPr>
        <p:txBody>
          <a:bodyPr>
            <a:normAutofit/>
          </a:bodyPr>
          <a:lstStyle/>
          <a:p>
            <a:r>
              <a:rPr lang="en-US" dirty="0"/>
              <a:t>8 </a:t>
            </a:r>
            <a:r>
              <a:rPr lang="en-US" dirty="0" err="1"/>
              <a:t>onzas</a:t>
            </a:r>
            <a:r>
              <a:rPr lang="en-US" dirty="0"/>
              <a:t> </a:t>
            </a:r>
            <a:r>
              <a:rPr lang="en-US" dirty="0" err="1"/>
              <a:t>diarias</a:t>
            </a:r>
            <a:r>
              <a:rPr lang="en-US" dirty="0"/>
              <a:t> (1 </a:t>
            </a:r>
            <a:r>
              <a:rPr lang="en-US" dirty="0" err="1"/>
              <a:t>taza</a:t>
            </a:r>
            <a:r>
              <a:rPr lang="en-US" dirty="0"/>
              <a:t> o 1/2 pinta) de leche o </a:t>
            </a:r>
            <a:r>
              <a:rPr lang="en-US" dirty="0" err="1"/>
              <a:t>equivalente</a:t>
            </a:r>
            <a:endParaRPr lang="en-US" dirty="0"/>
          </a:p>
          <a:p>
            <a:pPr>
              <a:buFont typeface="Arial" panose="020B0604020202020204" pitchFamily="34" charset="0"/>
              <a:buChar char="•"/>
            </a:pPr>
            <a:r>
              <a:rPr lang="en-US" dirty="0"/>
              <a:t> 8 oz Alternativa a la leche, </a:t>
            </a:r>
            <a:r>
              <a:rPr lang="en-US" dirty="0" err="1"/>
              <a:t>como</a:t>
            </a:r>
            <a:r>
              <a:rPr lang="en-US" dirty="0"/>
              <a:t> la leche sin </a:t>
            </a:r>
            <a:r>
              <a:rPr lang="en-US" dirty="0" err="1"/>
              <a:t>lactosa</a:t>
            </a:r>
            <a:endParaRPr lang="en-US" dirty="0"/>
          </a:p>
          <a:p>
            <a:pPr lvl="1">
              <a:buFont typeface="Arial" panose="020B0604020202020204" pitchFamily="34" charset="0"/>
              <a:buChar char="•"/>
            </a:pPr>
            <a:r>
              <a:rPr lang="en-US" dirty="0"/>
              <a:t>Leche de soja</a:t>
            </a:r>
          </a:p>
          <a:p>
            <a:pPr lvl="1">
              <a:buFont typeface="Arial" panose="020B0604020202020204" pitchFamily="34" charset="0"/>
              <a:buChar char="•"/>
            </a:pPr>
            <a:r>
              <a:rPr lang="en-US" dirty="0"/>
              <a:t>Leche de </a:t>
            </a:r>
            <a:r>
              <a:rPr lang="en-US" dirty="0" err="1"/>
              <a:t>almendras</a:t>
            </a:r>
            <a:r>
              <a:rPr lang="en-US" dirty="0"/>
              <a:t> </a:t>
            </a:r>
          </a:p>
          <a:p>
            <a:pPr lvl="1">
              <a:buFont typeface="Arial" panose="020B0604020202020204" pitchFamily="34" charset="0"/>
              <a:buChar char="•"/>
            </a:pPr>
            <a:r>
              <a:rPr lang="en-US" dirty="0"/>
              <a:t>Leche de </a:t>
            </a:r>
            <a:r>
              <a:rPr lang="en-US" dirty="0" err="1"/>
              <a:t>avena</a:t>
            </a:r>
            <a:endParaRPr lang="en-US" dirty="0"/>
          </a:p>
          <a:p>
            <a:pPr lvl="1">
              <a:buFont typeface="Arial" panose="020B0604020202020204" pitchFamily="34" charset="0"/>
              <a:buChar char="•"/>
            </a:pPr>
            <a:r>
              <a:rPr lang="en-US" dirty="0"/>
              <a:t>1 cup </a:t>
            </a:r>
            <a:r>
              <a:rPr lang="en-US" dirty="0" err="1"/>
              <a:t>yogur</a:t>
            </a:r>
            <a:endParaRPr lang="en-US" dirty="0"/>
          </a:p>
          <a:p>
            <a:pPr lvl="1">
              <a:buFont typeface="Arial" panose="020B0604020202020204" pitchFamily="34" charset="0"/>
              <a:buChar char="•"/>
            </a:pPr>
            <a:r>
              <a:rPr lang="en-US" dirty="0"/>
              <a:t>1/4c </a:t>
            </a:r>
            <a:r>
              <a:rPr lang="es-ES" dirty="0"/>
              <a:t>Leche en polvo descremada por 1 taza de agua</a:t>
            </a:r>
            <a:endParaRPr lang="en-US" dirty="0"/>
          </a:p>
          <a:p>
            <a:pPr lvl="1">
              <a:buFont typeface="Arial" panose="020B0604020202020204" pitchFamily="34" charset="0"/>
              <a:buChar char="•"/>
            </a:pPr>
            <a:r>
              <a:rPr lang="en-US" dirty="0"/>
              <a:t>Cereal </a:t>
            </a:r>
            <a:r>
              <a:rPr lang="en-US" dirty="0" err="1"/>
              <a:t>listo</a:t>
            </a:r>
            <a:r>
              <a:rPr lang="en-US" dirty="0"/>
              <a:t> para comer </a:t>
            </a:r>
            <a:r>
              <a:rPr lang="en-US" dirty="0" err="1"/>
              <a:t>fortificado</a:t>
            </a:r>
            <a:r>
              <a:rPr lang="en-US" dirty="0"/>
              <a:t> con calcio</a:t>
            </a:r>
          </a:p>
          <a:p>
            <a:pPr lvl="1">
              <a:buFont typeface="Arial" panose="020B0604020202020204" pitchFamily="34" charset="0"/>
              <a:buChar char="•"/>
            </a:pPr>
            <a:r>
              <a:rPr lang="en-US" dirty="0"/>
              <a:t>Jugo de </a:t>
            </a:r>
            <a:r>
              <a:rPr lang="en-US" dirty="0" err="1"/>
              <a:t>naranja</a:t>
            </a:r>
            <a:r>
              <a:rPr lang="en-US" dirty="0"/>
              <a:t> </a:t>
            </a:r>
            <a:r>
              <a:rPr lang="en-US" dirty="0" err="1"/>
              <a:t>fortificado</a:t>
            </a:r>
            <a:r>
              <a:rPr lang="en-US" dirty="0"/>
              <a:t>* </a:t>
            </a:r>
          </a:p>
          <a:p>
            <a:pPr marL="451025" lvl="1" indent="0">
              <a:buNone/>
            </a:pPr>
            <a:r>
              <a:rPr lang="en-US" dirty="0"/>
              <a:t>* </a:t>
            </a:r>
            <a:r>
              <a:rPr lang="en-US" dirty="0" err="1"/>
              <a:t>Puede</a:t>
            </a:r>
            <a:r>
              <a:rPr lang="en-US" dirty="0"/>
              <a:t> </a:t>
            </a:r>
            <a:r>
              <a:rPr lang="en-US" dirty="0" err="1"/>
              <a:t>aumentar</a:t>
            </a:r>
            <a:r>
              <a:rPr lang="en-US" dirty="0"/>
              <a:t> % CHO</a:t>
            </a:r>
          </a:p>
          <a:p>
            <a:endParaRPr lang="en-US" dirty="0"/>
          </a:p>
        </p:txBody>
      </p:sp>
      <p:pic>
        <p:nvPicPr>
          <p:cNvPr id="4" name="Picture 3">
            <a:extLst>
              <a:ext uri="{FF2B5EF4-FFF2-40B4-BE49-F238E27FC236}">
                <a16:creationId xmlns:a16="http://schemas.microsoft.com/office/drawing/2014/main" id="{7B4463FA-5D11-7707-E783-5A7A003FBEE4}"/>
              </a:ext>
            </a:extLst>
          </p:cNvPr>
          <p:cNvPicPr>
            <a:picLocks noChangeAspect="1"/>
          </p:cNvPicPr>
          <p:nvPr/>
        </p:nvPicPr>
        <p:blipFill>
          <a:blip r:embed="rId2"/>
          <a:srcRect l="24668" r="45913" b="-1"/>
          <a:stretch/>
        </p:blipFill>
        <p:spPr>
          <a:xfrm>
            <a:off x="8020570" y="1916318"/>
            <a:ext cx="3135109" cy="3471012"/>
          </a:xfrm>
          <a:prstGeom prst="rect">
            <a:avLst/>
          </a:prstGeom>
        </p:spPr>
      </p:pic>
      <p:sp>
        <p:nvSpPr>
          <p:cNvPr id="6" name="TextBox 5">
            <a:extLst>
              <a:ext uri="{FF2B5EF4-FFF2-40B4-BE49-F238E27FC236}">
                <a16:creationId xmlns:a16="http://schemas.microsoft.com/office/drawing/2014/main" id="{57192B7E-57A4-CFEE-9490-638E503CC5FB}"/>
              </a:ext>
            </a:extLst>
          </p:cNvPr>
          <p:cNvSpPr txBox="1"/>
          <p:nvPr/>
        </p:nvSpPr>
        <p:spPr>
          <a:xfrm>
            <a:off x="7086601" y="5685080"/>
            <a:ext cx="1530626" cy="584775"/>
          </a:xfrm>
          <a:prstGeom prst="rect">
            <a:avLst/>
          </a:prstGeom>
          <a:noFill/>
        </p:spPr>
        <p:txBody>
          <a:bodyPr wrap="square" rtlCol="0">
            <a:spAutoFit/>
          </a:bodyPr>
          <a:lstStyle/>
          <a:p>
            <a:r>
              <a:rPr lang="en-US" sz="3200" dirty="0"/>
              <a:t>Calcio</a:t>
            </a:r>
          </a:p>
        </p:txBody>
      </p:sp>
      <p:pic>
        <p:nvPicPr>
          <p:cNvPr id="3074" name="Picture 2" descr="Calcium: Element, Properties, Facts and Uses - GeeksforGeeks">
            <a:extLst>
              <a:ext uri="{FF2B5EF4-FFF2-40B4-BE49-F238E27FC236}">
                <a16:creationId xmlns:a16="http://schemas.microsoft.com/office/drawing/2014/main" id="{649F5C84-3D7F-E66B-FF0C-377F46C0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374" y="5499013"/>
            <a:ext cx="755375" cy="77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68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0FC5-CA79-0D98-20AD-B052AB10E82B}"/>
              </a:ext>
            </a:extLst>
          </p:cNvPr>
          <p:cNvSpPr>
            <a:spLocks noGrp="1"/>
          </p:cNvSpPr>
          <p:nvPr>
            <p:ph type="title"/>
          </p:nvPr>
        </p:nvSpPr>
        <p:spPr>
          <a:xfrm>
            <a:off x="1097280" y="286603"/>
            <a:ext cx="10058400" cy="1450757"/>
          </a:xfrm>
        </p:spPr>
        <p:txBody>
          <a:bodyPr>
            <a:normAutofit/>
          </a:bodyPr>
          <a:lstStyle/>
          <a:p>
            <a:r>
              <a:rPr lang="en-US" dirty="0" err="1"/>
              <a:t>Postres</a:t>
            </a:r>
            <a:r>
              <a:rPr lang="en-US" dirty="0"/>
              <a:t> (</a:t>
            </a:r>
            <a:r>
              <a:rPr lang="en-US" dirty="0" err="1"/>
              <a:t>Opcional</a:t>
            </a:r>
            <a:r>
              <a:rPr lang="en-US" dirty="0"/>
              <a:t>)</a:t>
            </a:r>
          </a:p>
        </p:txBody>
      </p:sp>
      <p:graphicFrame>
        <p:nvGraphicFramePr>
          <p:cNvPr id="5" name="Content Placeholder 2">
            <a:extLst>
              <a:ext uri="{FF2B5EF4-FFF2-40B4-BE49-F238E27FC236}">
                <a16:creationId xmlns:a16="http://schemas.microsoft.com/office/drawing/2014/main" id="{BF0342C1-0DA3-3E67-A3CE-561B616D75C1}"/>
              </a:ext>
            </a:extLst>
          </p:cNvPr>
          <p:cNvGraphicFramePr>
            <a:graphicFrameLocks noGrp="1"/>
          </p:cNvGraphicFramePr>
          <p:nvPr>
            <p:ph idx="1"/>
            <p:extLst>
              <p:ext uri="{D42A27DB-BD31-4B8C-83A1-F6EECF244321}">
                <p14:modId xmlns:p14="http://schemas.microsoft.com/office/powerpoint/2010/main" val="192381048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D66724E-D3E6-6C53-858B-17552F7F2181}"/>
              </a:ext>
            </a:extLst>
          </p:cNvPr>
          <p:cNvPicPr>
            <a:picLocks noChangeAspect="1"/>
          </p:cNvPicPr>
          <p:nvPr/>
        </p:nvPicPr>
        <p:blipFill>
          <a:blip r:embed="rId7"/>
          <a:stretch>
            <a:fillRect/>
          </a:stretch>
        </p:blipFill>
        <p:spPr>
          <a:xfrm>
            <a:off x="8324873" y="83231"/>
            <a:ext cx="3207832" cy="1780347"/>
          </a:xfrm>
          <a:prstGeom prst="rect">
            <a:avLst/>
          </a:prstGeom>
        </p:spPr>
      </p:pic>
      <p:pic>
        <p:nvPicPr>
          <p:cNvPr id="6" name="Picture 5">
            <a:extLst>
              <a:ext uri="{FF2B5EF4-FFF2-40B4-BE49-F238E27FC236}">
                <a16:creationId xmlns:a16="http://schemas.microsoft.com/office/drawing/2014/main" id="{3F41C40B-427C-DD40-2EA4-EEA4971B0CB2}"/>
              </a:ext>
            </a:extLst>
          </p:cNvPr>
          <p:cNvPicPr>
            <a:picLocks noChangeAspect="1"/>
          </p:cNvPicPr>
          <p:nvPr/>
        </p:nvPicPr>
        <p:blipFill>
          <a:blip r:embed="rId8"/>
          <a:stretch>
            <a:fillRect/>
          </a:stretch>
        </p:blipFill>
        <p:spPr>
          <a:xfrm>
            <a:off x="149087" y="4830417"/>
            <a:ext cx="2478156" cy="1858617"/>
          </a:xfrm>
          <a:prstGeom prst="rect">
            <a:avLst/>
          </a:prstGeom>
        </p:spPr>
      </p:pic>
    </p:spTree>
    <p:extLst>
      <p:ext uri="{BB962C8B-B14F-4D97-AF65-F5344CB8AC3E}">
        <p14:creationId xmlns:p14="http://schemas.microsoft.com/office/powerpoint/2010/main" val="349680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98A1-4E8D-C809-77CB-28DD45A9003A}"/>
              </a:ext>
            </a:extLst>
          </p:cNvPr>
          <p:cNvSpPr>
            <a:spLocks noGrp="1"/>
          </p:cNvSpPr>
          <p:nvPr>
            <p:ph type="title"/>
          </p:nvPr>
        </p:nvSpPr>
        <p:spPr>
          <a:xfrm>
            <a:off x="1097280" y="286603"/>
            <a:ext cx="10058400" cy="1450757"/>
          </a:xfrm>
        </p:spPr>
        <p:txBody>
          <a:bodyPr>
            <a:normAutofit/>
          </a:bodyPr>
          <a:lstStyle/>
          <a:p>
            <a:r>
              <a:rPr lang="es-ES" dirty="0"/>
              <a:t>Aceites o grasas (según sea necesario</a:t>
            </a:r>
            <a:r>
              <a:rPr lang="en-US" dirty="0"/>
              <a:t>)</a:t>
            </a:r>
          </a:p>
        </p:txBody>
      </p:sp>
      <p:pic>
        <p:nvPicPr>
          <p:cNvPr id="5" name="Picture 4">
            <a:extLst>
              <a:ext uri="{FF2B5EF4-FFF2-40B4-BE49-F238E27FC236}">
                <a16:creationId xmlns:a16="http://schemas.microsoft.com/office/drawing/2014/main" id="{43C7ACEC-C557-B47C-E8D5-B9A10A74D2D7}"/>
              </a:ext>
            </a:extLst>
          </p:cNvPr>
          <p:cNvPicPr>
            <a:picLocks noChangeAspect="1"/>
          </p:cNvPicPr>
          <p:nvPr/>
        </p:nvPicPr>
        <p:blipFill>
          <a:blip r:embed="rId2"/>
          <a:srcRect l="1666" r="2" b="2"/>
          <a:stretch/>
        </p:blipFill>
        <p:spPr>
          <a:xfrm>
            <a:off x="1076432" y="1916318"/>
            <a:ext cx="3094997" cy="3471012"/>
          </a:xfrm>
          <a:prstGeom prst="rect">
            <a:avLst/>
          </a:prstGeom>
        </p:spPr>
      </p:pic>
      <p:sp>
        <p:nvSpPr>
          <p:cNvPr id="3" name="Content Placeholder 2">
            <a:extLst>
              <a:ext uri="{FF2B5EF4-FFF2-40B4-BE49-F238E27FC236}">
                <a16:creationId xmlns:a16="http://schemas.microsoft.com/office/drawing/2014/main" id="{F45C0C2E-0A81-D9BA-40E2-23FB7FDA11F5}"/>
              </a:ext>
            </a:extLst>
          </p:cNvPr>
          <p:cNvSpPr>
            <a:spLocks noGrp="1"/>
          </p:cNvSpPr>
          <p:nvPr>
            <p:ph idx="1"/>
          </p:nvPr>
        </p:nvSpPr>
        <p:spPr>
          <a:xfrm>
            <a:off x="4639733" y="1845734"/>
            <a:ext cx="6515947" cy="4023360"/>
          </a:xfrm>
        </p:spPr>
        <p:txBody>
          <a:bodyPr>
            <a:normAutofit/>
          </a:bodyPr>
          <a:lstStyle/>
          <a:p>
            <a:r>
              <a:rPr lang="en-US" dirty="0" err="1"/>
              <a:t>Raciones</a:t>
            </a:r>
            <a:r>
              <a:rPr lang="en-US" dirty="0"/>
              <a:t> variables </a:t>
            </a:r>
            <a:r>
              <a:rPr lang="en-US" dirty="0" err="1"/>
              <a:t>por</a:t>
            </a:r>
            <a:r>
              <a:rPr lang="en-US" dirty="0"/>
              <a:t> comida</a:t>
            </a:r>
          </a:p>
          <a:p>
            <a:pPr lvl="1"/>
            <a:r>
              <a:rPr lang="en-US" dirty="0"/>
              <a:t>1 TBSP </a:t>
            </a:r>
            <a:r>
              <a:rPr lang="en-US" dirty="0" err="1"/>
              <a:t>aceite</a:t>
            </a:r>
            <a:r>
              <a:rPr lang="en-US" dirty="0"/>
              <a:t> (vegetal, canola, </a:t>
            </a:r>
            <a:r>
              <a:rPr lang="en-US" dirty="0" err="1"/>
              <a:t>maíz</a:t>
            </a:r>
            <a:r>
              <a:rPr lang="en-US" dirty="0"/>
              <a:t>, </a:t>
            </a:r>
            <a:r>
              <a:rPr lang="en-US" dirty="0" err="1"/>
              <a:t>oliva</a:t>
            </a:r>
            <a:r>
              <a:rPr lang="en-US" dirty="0"/>
              <a:t>, soja)</a:t>
            </a:r>
          </a:p>
          <a:p>
            <a:pPr lvl="1">
              <a:buFont typeface="Arial" panose="020B0604020202020204" pitchFamily="34" charset="0"/>
              <a:buChar char="•"/>
            </a:pPr>
            <a:r>
              <a:rPr lang="en-US" dirty="0"/>
              <a:t>1 TBSP </a:t>
            </a:r>
            <a:r>
              <a:rPr lang="en-US" dirty="0" err="1"/>
              <a:t>Margarina</a:t>
            </a:r>
            <a:r>
              <a:rPr lang="en-US" dirty="0"/>
              <a:t> o </a:t>
            </a:r>
            <a:r>
              <a:rPr lang="en-US" dirty="0" err="1"/>
              <a:t>mantequilla</a:t>
            </a:r>
            <a:endParaRPr lang="en-US" dirty="0"/>
          </a:p>
          <a:p>
            <a:pPr lvl="1">
              <a:buFont typeface="Arial" panose="020B0604020202020204" pitchFamily="34" charset="0"/>
              <a:buChar char="•"/>
            </a:pPr>
            <a:r>
              <a:rPr lang="en-US" dirty="0"/>
              <a:t>1 TBSP </a:t>
            </a:r>
            <a:r>
              <a:rPr lang="en-US" dirty="0" err="1"/>
              <a:t>Mayonesa</a:t>
            </a:r>
            <a:endParaRPr lang="en-US" dirty="0"/>
          </a:p>
          <a:p>
            <a:pPr lvl="1">
              <a:buFont typeface="Arial" panose="020B0604020202020204" pitchFamily="34" charset="0"/>
              <a:buChar char="•"/>
            </a:pPr>
            <a:r>
              <a:rPr lang="en-US" dirty="0"/>
              <a:t>2oz LS Salsa</a:t>
            </a:r>
          </a:p>
          <a:p>
            <a:endParaRPr lang="en-US" dirty="0"/>
          </a:p>
        </p:txBody>
      </p:sp>
    </p:spTree>
    <p:extLst>
      <p:ext uri="{BB962C8B-B14F-4D97-AF65-F5344CB8AC3E}">
        <p14:creationId xmlns:p14="http://schemas.microsoft.com/office/powerpoint/2010/main" val="330735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A914-7FAD-AA00-3A7F-0D38C5ADCEA9}"/>
              </a:ext>
            </a:extLst>
          </p:cNvPr>
          <p:cNvSpPr>
            <a:spLocks noGrp="1"/>
          </p:cNvSpPr>
          <p:nvPr>
            <p:ph type="title"/>
          </p:nvPr>
        </p:nvSpPr>
        <p:spPr>
          <a:xfrm>
            <a:off x="1097280" y="286603"/>
            <a:ext cx="10058400" cy="890347"/>
          </a:xfrm>
        </p:spPr>
        <p:txBody>
          <a:bodyPr/>
          <a:lstStyle/>
          <a:p>
            <a:r>
              <a:rPr lang="es-ES" dirty="0"/>
              <a:t>¿De qué se trata el análisis?</a:t>
            </a:r>
            <a:r>
              <a:rPr lang="en-US" dirty="0"/>
              <a:t>?</a:t>
            </a:r>
          </a:p>
        </p:txBody>
      </p:sp>
      <p:pic>
        <p:nvPicPr>
          <p:cNvPr id="10" name="Picture 9">
            <a:extLst>
              <a:ext uri="{FF2B5EF4-FFF2-40B4-BE49-F238E27FC236}">
                <a16:creationId xmlns:a16="http://schemas.microsoft.com/office/drawing/2014/main" id="{2697EA90-FDD5-0144-C822-BE2B9C06C2D3}"/>
              </a:ext>
            </a:extLst>
          </p:cNvPr>
          <p:cNvPicPr>
            <a:picLocks noChangeAspect="1"/>
          </p:cNvPicPr>
          <p:nvPr/>
        </p:nvPicPr>
        <p:blipFill>
          <a:blip r:embed="rId3"/>
          <a:stretch>
            <a:fillRect/>
          </a:stretch>
        </p:blipFill>
        <p:spPr>
          <a:xfrm>
            <a:off x="5258579" y="2404983"/>
            <a:ext cx="4042440" cy="3200847"/>
          </a:xfrm>
          <a:prstGeom prst="rect">
            <a:avLst/>
          </a:prstGeom>
        </p:spPr>
      </p:pic>
      <p:sp>
        <p:nvSpPr>
          <p:cNvPr id="3" name="TextBox 2">
            <a:extLst>
              <a:ext uri="{FF2B5EF4-FFF2-40B4-BE49-F238E27FC236}">
                <a16:creationId xmlns:a16="http://schemas.microsoft.com/office/drawing/2014/main" id="{79F02ECA-E38E-AA5C-D5A3-5450118039B9}"/>
              </a:ext>
            </a:extLst>
          </p:cNvPr>
          <p:cNvSpPr txBox="1"/>
          <p:nvPr/>
        </p:nvSpPr>
        <p:spPr>
          <a:xfrm>
            <a:off x="9906260" y="2419851"/>
            <a:ext cx="1359830" cy="923330"/>
          </a:xfrm>
          <a:prstGeom prst="rect">
            <a:avLst/>
          </a:prstGeom>
          <a:noFill/>
        </p:spPr>
        <p:txBody>
          <a:bodyPr wrap="square" rtlCol="0">
            <a:spAutoFit/>
          </a:bodyPr>
          <a:lstStyle/>
          <a:p>
            <a:r>
              <a:rPr lang="es-ES" dirty="0"/>
              <a:t>Un poco menos de proteína</a:t>
            </a:r>
            <a:endParaRPr lang="en-US" dirty="0"/>
          </a:p>
        </p:txBody>
      </p:sp>
      <p:sp>
        <p:nvSpPr>
          <p:cNvPr id="6" name="Arrow: Right 5">
            <a:extLst>
              <a:ext uri="{FF2B5EF4-FFF2-40B4-BE49-F238E27FC236}">
                <a16:creationId xmlns:a16="http://schemas.microsoft.com/office/drawing/2014/main" id="{7E6F6191-366C-13C3-AC06-27D2CF27E99C}"/>
              </a:ext>
            </a:extLst>
          </p:cNvPr>
          <p:cNvSpPr/>
          <p:nvPr/>
        </p:nvSpPr>
        <p:spPr>
          <a:xfrm rot="9900230">
            <a:off x="8717579" y="2699910"/>
            <a:ext cx="1077363" cy="1488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C8903-AD42-DC29-3368-1C077C5DC31F}"/>
              </a:ext>
            </a:extLst>
          </p:cNvPr>
          <p:cNvSpPr/>
          <p:nvPr/>
        </p:nvSpPr>
        <p:spPr>
          <a:xfrm rot="11530673">
            <a:off x="8618899" y="5106154"/>
            <a:ext cx="1285592" cy="1539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6688F0-D92B-C919-597F-8DB319149AA0}"/>
              </a:ext>
            </a:extLst>
          </p:cNvPr>
          <p:cNvSpPr txBox="1"/>
          <p:nvPr/>
        </p:nvSpPr>
        <p:spPr>
          <a:xfrm>
            <a:off x="10058400" y="5278170"/>
            <a:ext cx="1869440" cy="646331"/>
          </a:xfrm>
          <a:prstGeom prst="rect">
            <a:avLst/>
          </a:prstGeom>
          <a:noFill/>
        </p:spPr>
        <p:txBody>
          <a:bodyPr wrap="square" rtlCol="0">
            <a:spAutoFit/>
          </a:bodyPr>
          <a:lstStyle/>
          <a:p>
            <a:r>
              <a:rPr lang="es-ES" dirty="0"/>
              <a:t>Un poco más de carbohidratos</a:t>
            </a:r>
            <a:endParaRPr lang="en-US" dirty="0"/>
          </a:p>
        </p:txBody>
      </p:sp>
      <p:pic>
        <p:nvPicPr>
          <p:cNvPr id="14" name="Content Placeholder 13">
            <a:extLst>
              <a:ext uri="{FF2B5EF4-FFF2-40B4-BE49-F238E27FC236}">
                <a16:creationId xmlns:a16="http://schemas.microsoft.com/office/drawing/2014/main" id="{604F03A5-1A64-B383-AF26-17F445374C24}"/>
              </a:ext>
            </a:extLst>
          </p:cNvPr>
          <p:cNvPicPr>
            <a:picLocks noGrp="1" noChangeAspect="1"/>
          </p:cNvPicPr>
          <p:nvPr>
            <p:ph idx="1"/>
          </p:nvPr>
        </p:nvPicPr>
        <p:blipFill>
          <a:blip r:embed="rId4"/>
          <a:stretch>
            <a:fillRect/>
          </a:stretch>
        </p:blipFill>
        <p:spPr>
          <a:xfrm>
            <a:off x="1408387" y="1901776"/>
            <a:ext cx="3698052" cy="4022725"/>
          </a:xfrm>
        </p:spPr>
      </p:pic>
      <p:sp>
        <p:nvSpPr>
          <p:cNvPr id="15" name="Star: 5 Points 14">
            <a:extLst>
              <a:ext uri="{FF2B5EF4-FFF2-40B4-BE49-F238E27FC236}">
                <a16:creationId xmlns:a16="http://schemas.microsoft.com/office/drawing/2014/main" id="{94E8E54B-127E-16A9-804B-BFFB421953FC}"/>
              </a:ext>
            </a:extLst>
          </p:cNvPr>
          <p:cNvSpPr/>
          <p:nvPr/>
        </p:nvSpPr>
        <p:spPr>
          <a:xfrm>
            <a:off x="1424178" y="4445877"/>
            <a:ext cx="158967" cy="1261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DA9178-9F48-9845-E247-0ECEEEF26CBA}"/>
              </a:ext>
            </a:extLst>
          </p:cNvPr>
          <p:cNvPicPr>
            <a:picLocks noChangeAspect="1"/>
          </p:cNvPicPr>
          <p:nvPr/>
        </p:nvPicPr>
        <p:blipFill>
          <a:blip r:embed="rId5"/>
          <a:stretch>
            <a:fillRect/>
          </a:stretch>
        </p:blipFill>
        <p:spPr>
          <a:xfrm>
            <a:off x="1408387" y="5712702"/>
            <a:ext cx="225572" cy="182896"/>
          </a:xfrm>
          <a:prstGeom prst="rect">
            <a:avLst/>
          </a:prstGeom>
        </p:spPr>
      </p:pic>
      <p:sp>
        <p:nvSpPr>
          <p:cNvPr id="17" name="TextBox 16">
            <a:extLst>
              <a:ext uri="{FF2B5EF4-FFF2-40B4-BE49-F238E27FC236}">
                <a16:creationId xmlns:a16="http://schemas.microsoft.com/office/drawing/2014/main" id="{9E3D3A66-0251-0DBE-2772-043280D8418F}"/>
              </a:ext>
            </a:extLst>
          </p:cNvPr>
          <p:cNvSpPr txBox="1"/>
          <p:nvPr/>
        </p:nvSpPr>
        <p:spPr>
          <a:xfrm>
            <a:off x="9659007" y="3815255"/>
            <a:ext cx="1765738" cy="646331"/>
          </a:xfrm>
          <a:prstGeom prst="rect">
            <a:avLst/>
          </a:prstGeom>
          <a:noFill/>
        </p:spPr>
        <p:txBody>
          <a:bodyPr wrap="square" rtlCol="0">
            <a:spAutoFit/>
          </a:bodyPr>
          <a:lstStyle/>
          <a:p>
            <a:r>
              <a:rPr lang="en-US" dirty="0"/>
              <a:t>Es </a:t>
            </a:r>
            <a:r>
              <a:rPr lang="en-US" dirty="0" err="1"/>
              <a:t>necesario</a:t>
            </a:r>
            <a:r>
              <a:rPr lang="en-US" dirty="0"/>
              <a:t> </a:t>
            </a:r>
            <a:r>
              <a:rPr lang="en-US" dirty="0" err="1"/>
              <a:t>hacer</a:t>
            </a:r>
            <a:r>
              <a:rPr lang="en-US" dirty="0"/>
              <a:t> </a:t>
            </a:r>
            <a:r>
              <a:rPr lang="en-US" dirty="0" err="1"/>
              <a:t>cambios</a:t>
            </a:r>
            <a:r>
              <a:rPr lang="en-US" dirty="0"/>
              <a:t>.</a:t>
            </a:r>
          </a:p>
        </p:txBody>
      </p:sp>
    </p:spTree>
    <p:extLst>
      <p:ext uri="{BB962C8B-B14F-4D97-AF65-F5344CB8AC3E}">
        <p14:creationId xmlns:p14="http://schemas.microsoft.com/office/powerpoint/2010/main" val="1858552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D54A33C-6CF7-4840-C91C-FCDCD363A19D}"/>
              </a:ext>
            </a:extLst>
          </p:cNvPr>
          <p:cNvPicPr>
            <a:picLocks noGrp="1" noChangeAspect="1"/>
          </p:cNvPicPr>
          <p:nvPr>
            <p:ph idx="1"/>
          </p:nvPr>
        </p:nvPicPr>
        <p:blipFill>
          <a:blip r:embed="rId3"/>
          <a:stretch>
            <a:fillRect/>
          </a:stretch>
        </p:blipFill>
        <p:spPr>
          <a:xfrm>
            <a:off x="1144773" y="801793"/>
            <a:ext cx="9902453" cy="5273056"/>
          </a:xfrm>
          <a:prstGeom prst="rect">
            <a:avLst/>
          </a:prstGeom>
        </p:spPr>
      </p:pic>
    </p:spTree>
    <p:extLst>
      <p:ext uri="{BB962C8B-B14F-4D97-AF65-F5344CB8AC3E}">
        <p14:creationId xmlns:p14="http://schemas.microsoft.com/office/powerpoint/2010/main" val="349241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48528-7688-7B40-61E4-81A6ACB1C48B}"/>
              </a:ext>
            </a:extLst>
          </p:cNvPr>
          <p:cNvSpPr>
            <a:spLocks noGrp="1"/>
          </p:cNvSpPr>
          <p:nvPr>
            <p:ph type="title"/>
          </p:nvPr>
        </p:nvSpPr>
        <p:spPr>
          <a:xfrm>
            <a:off x="6411685" y="634946"/>
            <a:ext cx="5127171" cy="1450757"/>
          </a:xfrm>
        </p:spPr>
        <p:txBody>
          <a:bodyPr>
            <a:normAutofit/>
          </a:bodyPr>
          <a:lstStyle/>
          <a:p>
            <a:r>
              <a:rPr lang="en-US" dirty="0" err="1">
                <a:latin typeface="Amasis MT Pro Black" panose="020F0502020204030204" pitchFamily="18" charset="0"/>
              </a:rPr>
              <a:t>Planificación</a:t>
            </a:r>
            <a:r>
              <a:rPr lang="en-US" dirty="0">
                <a:latin typeface="Amasis MT Pro Black" panose="020F0502020204030204" pitchFamily="18" charset="0"/>
              </a:rPr>
              <a:t> de </a:t>
            </a:r>
            <a:r>
              <a:rPr lang="en-US" dirty="0" err="1">
                <a:latin typeface="Amasis MT Pro Black" panose="020F0502020204030204" pitchFamily="18" charset="0"/>
              </a:rPr>
              <a:t>menús</a:t>
            </a:r>
            <a:endParaRPr lang="en-US" dirty="0">
              <a:latin typeface="Amasis MT Pro Black" panose="020F0502020204030204" pitchFamily="18" charset="0"/>
            </a:endParaRPr>
          </a:p>
        </p:txBody>
      </p:sp>
      <p:cxnSp>
        <p:nvCxnSpPr>
          <p:cNvPr id="26" name="Straight Connector 2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B8083856-DFBE-2123-9E2F-0FABC2921983}"/>
              </a:ext>
            </a:extLst>
          </p:cNvPr>
          <p:cNvSpPr>
            <a:spLocks noGrp="1"/>
          </p:cNvSpPr>
          <p:nvPr>
            <p:ph idx="1"/>
          </p:nvPr>
        </p:nvSpPr>
        <p:spPr>
          <a:xfrm>
            <a:off x="6222502" y="2304656"/>
            <a:ext cx="5127172" cy="3572460"/>
          </a:xfrm>
        </p:spPr>
        <p:txBody>
          <a:bodyPr>
            <a:normAutofit lnSpcReduction="10000"/>
          </a:bodyPr>
          <a:lstStyle/>
          <a:p>
            <a:pPr algn="ctr" defTabSz="914400">
              <a:lnSpc>
                <a:spcPct val="90000"/>
              </a:lnSpc>
              <a:spcAft>
                <a:spcPts val="600"/>
              </a:spcAft>
              <a:buClr>
                <a:schemeClr val="accent1"/>
              </a:buClr>
              <a:buFont typeface="Calibri" panose="020F0502020204030204" pitchFamily="34" charset="0"/>
            </a:pPr>
            <a:endParaRPr lang="en-US" sz="2800" b="1" dirty="0">
              <a:solidFill>
                <a:schemeClr val="tx1">
                  <a:lumMod val="75000"/>
                  <a:lumOff val="25000"/>
                </a:schemeClr>
              </a:solidFill>
            </a:endParaRPr>
          </a:p>
          <a:p>
            <a:pPr algn="ctr">
              <a:spcAft>
                <a:spcPts val="600"/>
              </a:spcAft>
            </a:pPr>
            <a:r>
              <a:rPr lang="en-US" sz="4200" b="1" dirty="0" err="1"/>
              <a:t>Septiembre</a:t>
            </a:r>
            <a:r>
              <a:rPr lang="en-US" sz="4200" b="1" dirty="0"/>
              <a:t> 2024</a:t>
            </a:r>
            <a:endParaRPr lang="en-US" b="1"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b="1" dirty="0"/>
          </a:p>
          <a:p>
            <a:pPr defTabSz="914400">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rPr>
              <a:t>Constance Rudnicki, MS, RDN, LD</a:t>
            </a:r>
            <a:br>
              <a:rPr lang="en-US" dirty="0">
                <a:solidFill>
                  <a:schemeClr val="tx1">
                    <a:lumMod val="75000"/>
                    <a:lumOff val="25000"/>
                  </a:schemeClr>
                </a:solidFill>
              </a:rPr>
            </a:br>
            <a:r>
              <a:rPr lang="en-US" dirty="0">
                <a:solidFill>
                  <a:schemeClr val="tx1">
                    <a:lumMod val="75000"/>
                    <a:lumOff val="25000"/>
                  </a:schemeClr>
                </a:solidFill>
              </a:rPr>
              <a:t>Registered Dietitian/Nutritionist</a:t>
            </a:r>
            <a:br>
              <a:rPr lang="en-US" dirty="0">
                <a:solidFill>
                  <a:schemeClr val="tx1">
                    <a:lumMod val="75000"/>
                    <a:lumOff val="25000"/>
                  </a:schemeClr>
                </a:solidFill>
              </a:rPr>
            </a:br>
            <a:br>
              <a:rPr lang="en-US" dirty="0">
                <a:solidFill>
                  <a:schemeClr val="tx1">
                    <a:lumMod val="75000"/>
                    <a:lumOff val="25000"/>
                  </a:schemeClr>
                </a:solidFill>
              </a:rPr>
            </a:br>
            <a:r>
              <a:rPr lang="en-US" b="1" dirty="0">
                <a:solidFill>
                  <a:schemeClr val="tx1">
                    <a:lumMod val="75000"/>
                    <a:lumOff val="25000"/>
                  </a:schemeClr>
                </a:solidFill>
              </a:rPr>
              <a:t>Karen Zarrella, M.Ed, CDM, CFPP</a:t>
            </a:r>
            <a:br>
              <a:rPr lang="en-US" dirty="0">
                <a:solidFill>
                  <a:schemeClr val="tx1">
                    <a:lumMod val="75000"/>
                    <a:lumOff val="25000"/>
                  </a:schemeClr>
                </a:solidFill>
              </a:rPr>
            </a:br>
            <a:r>
              <a:rPr lang="en-US" dirty="0">
                <a:solidFill>
                  <a:schemeClr val="tx1">
                    <a:lumMod val="75000"/>
                    <a:lumOff val="25000"/>
                  </a:schemeClr>
                </a:solidFill>
              </a:rPr>
              <a:t>Certified Dietary Manager/</a:t>
            </a:r>
            <a:br>
              <a:rPr lang="en-US" dirty="0">
                <a:solidFill>
                  <a:schemeClr val="tx1">
                    <a:lumMod val="75000"/>
                    <a:lumOff val="25000"/>
                  </a:schemeClr>
                </a:solidFill>
              </a:rPr>
            </a:br>
            <a:r>
              <a:rPr lang="en-US" dirty="0">
                <a:solidFill>
                  <a:schemeClr val="tx1">
                    <a:lumMod val="75000"/>
                    <a:lumOff val="25000"/>
                  </a:schemeClr>
                </a:solidFill>
              </a:rPr>
              <a:t>Certified Food Protection Professional</a:t>
            </a:r>
          </a:p>
        </p:txBody>
      </p:sp>
      <p:sp>
        <p:nvSpPr>
          <p:cNvPr id="28" name="Rectangle 2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30F4A5EA-B2EC-C2AF-8D60-A6C6003907E4}"/>
              </a:ext>
            </a:extLst>
          </p:cNvPr>
          <p:cNvPicPr>
            <a:picLocks noChangeAspect="1"/>
          </p:cNvPicPr>
          <p:nvPr/>
        </p:nvPicPr>
        <p:blipFill>
          <a:blip r:embed="rId2"/>
          <a:srcRect l="2464" r="3923" b="1"/>
          <a:stretch/>
        </p:blipFill>
        <p:spPr>
          <a:xfrm>
            <a:off x="1326101" y="1787128"/>
            <a:ext cx="4269531" cy="3283744"/>
          </a:xfrm>
          <a:prstGeom prst="rect">
            <a:avLst/>
          </a:prstGeom>
        </p:spPr>
      </p:pic>
    </p:spTree>
    <p:extLst>
      <p:ext uri="{BB962C8B-B14F-4D97-AF65-F5344CB8AC3E}">
        <p14:creationId xmlns:p14="http://schemas.microsoft.com/office/powerpoint/2010/main" val="2678560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C6B42-91AC-DD7A-5D06-B33855A5F895}"/>
              </a:ext>
            </a:extLst>
          </p:cNvPr>
          <p:cNvSpPr>
            <a:spLocks noGrp="1"/>
          </p:cNvSpPr>
          <p:nvPr>
            <p:ph type="title"/>
          </p:nvPr>
        </p:nvSpPr>
        <p:spPr>
          <a:xfrm>
            <a:off x="1148316" y="634946"/>
            <a:ext cx="10401427" cy="1450757"/>
          </a:xfrm>
        </p:spPr>
        <p:txBody>
          <a:bodyPr vert="horz" lIns="91440" tIns="45720" rIns="91440" bIns="45720" rtlCol="0">
            <a:normAutofit/>
          </a:bodyPr>
          <a:lstStyle/>
          <a:p>
            <a:pPr algn="ctr"/>
            <a:r>
              <a:rPr lang="en-US" dirty="0" err="1">
                <a:latin typeface="Comic Sans MS" panose="030F0702030302020204" pitchFamily="66" charset="0"/>
              </a:rPr>
              <a:t>Planea</a:t>
            </a:r>
            <a:r>
              <a:rPr lang="en-US" dirty="0">
                <a:latin typeface="Comic Sans MS" panose="030F0702030302020204" pitchFamily="66" charset="0"/>
              </a:rPr>
              <a:t> un arco iris de </a:t>
            </a:r>
            <a:r>
              <a:rPr lang="en-US" dirty="0" err="1">
                <a:latin typeface="Comic Sans MS" panose="030F0702030302020204" pitchFamily="66" charset="0"/>
              </a:rPr>
              <a:t>colores</a:t>
            </a:r>
            <a:br>
              <a:rPr lang="en-US" dirty="0"/>
            </a:br>
            <a:r>
              <a:rPr lang="es-ES" sz="2800" dirty="0"/>
              <a:t>Mira el plato como un todo</a:t>
            </a:r>
            <a:r>
              <a:rPr lang="en-US" sz="2800" dirty="0"/>
              <a:t>!</a:t>
            </a:r>
            <a:endParaRPr lang="en-US" dirty="0"/>
          </a:p>
        </p:txBody>
      </p:sp>
      <p:cxnSp>
        <p:nvCxnSpPr>
          <p:cNvPr id="41" name="Straight Connector 4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EC409F17-5875-1A44-DA99-80281F22BE42}"/>
              </a:ext>
            </a:extLst>
          </p:cNvPr>
          <p:cNvPicPr>
            <a:picLocks noGrp="1" noChangeAspect="1"/>
          </p:cNvPicPr>
          <p:nvPr>
            <p:ph idx="1"/>
          </p:nvPr>
        </p:nvPicPr>
        <p:blipFill>
          <a:blip r:embed="rId3"/>
          <a:stretch>
            <a:fillRect/>
          </a:stretch>
        </p:blipFill>
        <p:spPr>
          <a:xfrm>
            <a:off x="1864584" y="2476400"/>
            <a:ext cx="3065141" cy="2295897"/>
          </a:xfrm>
          <a:prstGeom prst="rect">
            <a:avLst/>
          </a:prstGeom>
        </p:spPr>
      </p:pic>
      <p:pic>
        <p:nvPicPr>
          <p:cNvPr id="12" name="Picture 11">
            <a:extLst>
              <a:ext uri="{FF2B5EF4-FFF2-40B4-BE49-F238E27FC236}">
                <a16:creationId xmlns:a16="http://schemas.microsoft.com/office/drawing/2014/main" id="{2CE37E63-ED9D-EF8D-79AB-7D0F116A578B}"/>
              </a:ext>
            </a:extLst>
          </p:cNvPr>
          <p:cNvPicPr>
            <a:picLocks noChangeAspect="1"/>
          </p:cNvPicPr>
          <p:nvPr/>
        </p:nvPicPr>
        <p:blipFill>
          <a:blip r:embed="rId4"/>
          <a:stretch>
            <a:fillRect/>
          </a:stretch>
        </p:blipFill>
        <p:spPr>
          <a:xfrm>
            <a:off x="7768332" y="2466934"/>
            <a:ext cx="3065141" cy="2305363"/>
          </a:xfrm>
          <a:prstGeom prst="rect">
            <a:avLst/>
          </a:prstGeom>
        </p:spPr>
      </p:pic>
      <p:sp>
        <p:nvSpPr>
          <p:cNvPr id="14" name="TextBox 13">
            <a:extLst>
              <a:ext uri="{FF2B5EF4-FFF2-40B4-BE49-F238E27FC236}">
                <a16:creationId xmlns:a16="http://schemas.microsoft.com/office/drawing/2014/main" id="{25ADF1EF-2CA4-42C9-DE16-DFBD230335B6}"/>
              </a:ext>
            </a:extLst>
          </p:cNvPr>
          <p:cNvSpPr txBox="1"/>
          <p:nvPr/>
        </p:nvSpPr>
        <p:spPr>
          <a:xfrm>
            <a:off x="5541650" y="3208849"/>
            <a:ext cx="1614757" cy="830997"/>
          </a:xfrm>
          <a:prstGeom prst="rect">
            <a:avLst/>
          </a:prstGeom>
          <a:noFill/>
        </p:spPr>
        <p:txBody>
          <a:bodyPr wrap="square" rtlCol="0">
            <a:spAutoFit/>
          </a:bodyPr>
          <a:lstStyle/>
          <a:p>
            <a:pPr algn="ctr"/>
            <a:r>
              <a:rPr lang="en-US" sz="4800" dirty="0"/>
              <a:t>VS.</a:t>
            </a:r>
          </a:p>
        </p:txBody>
      </p:sp>
      <p:sp>
        <p:nvSpPr>
          <p:cNvPr id="16" name="TextBox 15">
            <a:extLst>
              <a:ext uri="{FF2B5EF4-FFF2-40B4-BE49-F238E27FC236}">
                <a16:creationId xmlns:a16="http://schemas.microsoft.com/office/drawing/2014/main" id="{8C43B4EA-2040-7FB3-F03B-546E65CAAC48}"/>
              </a:ext>
            </a:extLst>
          </p:cNvPr>
          <p:cNvSpPr txBox="1"/>
          <p:nvPr/>
        </p:nvSpPr>
        <p:spPr>
          <a:xfrm>
            <a:off x="2068829" y="5057507"/>
            <a:ext cx="8560398" cy="1477328"/>
          </a:xfrm>
          <a:prstGeom prst="rect">
            <a:avLst/>
          </a:prstGeom>
          <a:noFill/>
        </p:spPr>
        <p:txBody>
          <a:bodyPr wrap="square" rtlCol="0">
            <a:spAutoFit/>
          </a:bodyPr>
          <a:lstStyle/>
          <a:p>
            <a:r>
              <a:rPr lang="es-ES" dirty="0"/>
              <a:t>Cada color de fruta y verdura nos aporta diferentes nutrientes ---- y hace que el plato quede bonito!! Los compuestos colorantes de las frutas y verduras son fitoquímicos o fitonutrientes que las investigaciones han encontrado que tienen muchos beneficios para la salud. Por ejemplo, los arándanos tienen un alto contenido de antocianinas, que ayudan a preservar nuestra función cerebral a medida que envejecemos</a:t>
            </a:r>
            <a:r>
              <a:rPr lang="en-US" dirty="0"/>
              <a:t>.</a:t>
            </a:r>
          </a:p>
        </p:txBody>
      </p:sp>
    </p:spTree>
    <p:extLst>
      <p:ext uri="{BB962C8B-B14F-4D97-AF65-F5344CB8AC3E}">
        <p14:creationId xmlns:p14="http://schemas.microsoft.com/office/powerpoint/2010/main" val="3498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40FFE7-96AC-B97C-21F6-FF950AD9A327}"/>
              </a:ext>
            </a:extLst>
          </p:cNvPr>
          <p:cNvSpPr>
            <a:spLocks noGrp="1"/>
          </p:cNvSpPr>
          <p:nvPr>
            <p:ph type="title"/>
          </p:nvPr>
        </p:nvSpPr>
        <p:spPr>
          <a:xfrm>
            <a:off x="5144679" y="634946"/>
            <a:ext cx="6405063" cy="1450757"/>
          </a:xfrm>
          <a:solidFill>
            <a:schemeClr val="accent2">
              <a:lumMod val="20000"/>
              <a:lumOff val="80000"/>
            </a:schemeClr>
          </a:solidFill>
        </p:spPr>
        <p:txBody>
          <a:bodyPr>
            <a:normAutofit/>
          </a:bodyPr>
          <a:lstStyle/>
          <a:p>
            <a:pPr algn="ctr"/>
            <a:r>
              <a:rPr lang="en-US" dirty="0">
                <a:latin typeface="Britannic Bold" panose="020B0903060703020204" pitchFamily="34" charset="0"/>
              </a:rPr>
              <a:t>USO DE RECETAS ESTANDARIZADAS</a:t>
            </a:r>
          </a:p>
        </p:txBody>
      </p:sp>
      <p:pic>
        <p:nvPicPr>
          <p:cNvPr id="5" name="Picture 4" descr="A cartoon of a chef reading a book&#10;&#10;Description automatically generated">
            <a:extLst>
              <a:ext uri="{FF2B5EF4-FFF2-40B4-BE49-F238E27FC236}">
                <a16:creationId xmlns:a16="http://schemas.microsoft.com/office/drawing/2014/main" id="{B141FF78-1A81-225A-6BBC-F65D73BFA79B}"/>
              </a:ext>
            </a:extLst>
          </p:cNvPr>
          <p:cNvPicPr>
            <a:picLocks noChangeAspect="1"/>
          </p:cNvPicPr>
          <p:nvPr/>
        </p:nvPicPr>
        <p:blipFill>
          <a:blip r:embed="rId2"/>
          <a:stretch>
            <a:fillRect/>
          </a:stretch>
        </p:blipFill>
        <p:spPr>
          <a:xfrm>
            <a:off x="1315988" y="1557868"/>
            <a:ext cx="2476136" cy="2476136"/>
          </a:xfrm>
          <a:prstGeom prst="rect">
            <a:avLst/>
          </a:prstGeom>
        </p:spPr>
      </p:pic>
      <p:cxnSp>
        <p:nvCxnSpPr>
          <p:cNvPr id="12" name="Straight Connector 11">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yellow star on a black background&#10;&#10;Description automatically generated">
            <a:extLst>
              <a:ext uri="{FF2B5EF4-FFF2-40B4-BE49-F238E27FC236}">
                <a16:creationId xmlns:a16="http://schemas.microsoft.com/office/drawing/2014/main" id="{67392057-5A73-5A5B-5498-E96EAE957226}"/>
              </a:ext>
            </a:extLst>
          </p:cNvPr>
          <p:cNvPicPr>
            <a:picLocks noChangeAspect="1"/>
          </p:cNvPicPr>
          <p:nvPr/>
        </p:nvPicPr>
        <p:blipFill>
          <a:blip r:embed="rId3"/>
          <a:stretch>
            <a:fillRect/>
          </a:stretch>
        </p:blipFill>
        <p:spPr>
          <a:xfrm>
            <a:off x="4094387" y="4397968"/>
            <a:ext cx="838121" cy="937411"/>
          </a:xfrm>
          <a:prstGeom prst="rect">
            <a:avLst/>
          </a:prstGeom>
        </p:spPr>
      </p:pic>
      <p:sp>
        <p:nvSpPr>
          <p:cNvPr id="3" name="Content Placeholder 2">
            <a:extLst>
              <a:ext uri="{FF2B5EF4-FFF2-40B4-BE49-F238E27FC236}">
                <a16:creationId xmlns:a16="http://schemas.microsoft.com/office/drawing/2014/main" id="{1BD7B4C2-8C44-3C8B-8A40-D827461E0DED}"/>
              </a:ext>
            </a:extLst>
          </p:cNvPr>
          <p:cNvSpPr>
            <a:spLocks noGrp="1"/>
          </p:cNvSpPr>
          <p:nvPr>
            <p:ph idx="1"/>
          </p:nvPr>
        </p:nvSpPr>
        <p:spPr>
          <a:xfrm>
            <a:off x="5144679" y="2198914"/>
            <a:ext cx="6405063" cy="3670180"/>
          </a:xfrm>
        </p:spPr>
        <p:txBody>
          <a:bodyPr>
            <a:normAutofit/>
          </a:bodyPr>
          <a:lstStyle/>
          <a:p>
            <a:r>
              <a:rPr lang="es-ES" dirty="0"/>
              <a:t>Definición del USDA: una receta que "ha sido probada, adaptada y reprobada varias veces para su uso en una operación de servicio de alimentos determinada y se ha encontrado que produce los mismos buenos resultados y rendimiento cada vez que se utilizan los procedimientos exactos con el mismo tipo de equipo y la misma cantidad y calidad de ingredientes</a:t>
            </a:r>
            <a:r>
              <a:rPr lang="en-US" dirty="0"/>
              <a:t>”. </a:t>
            </a:r>
          </a:p>
          <a:p>
            <a:pPr marL="0" indent="0">
              <a:buNone/>
            </a:pPr>
            <a:endParaRPr lang="en-US" u="sng" dirty="0"/>
          </a:p>
          <a:p>
            <a:r>
              <a:rPr lang="es-ES" u="sng" dirty="0"/>
              <a:t>Palabras clave: probado, adaptado, reintentado, mismos resultados, mismo rendimiento, procedimientos exactos, mismo equipo, misma cantidad, misma calidad</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Rectangle 13">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77716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3E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0CBCD8-5AD8-8E71-4635-9FD6FFF8C16D}"/>
              </a:ext>
            </a:extLst>
          </p:cNvPr>
          <p:cNvSpPr txBox="1"/>
          <p:nvPr/>
        </p:nvSpPr>
        <p:spPr>
          <a:xfrm>
            <a:off x="5398836" y="1743400"/>
            <a:ext cx="6096000" cy="3877985"/>
          </a:xfrm>
          <a:prstGeom prst="rect">
            <a:avLst/>
          </a:prstGeom>
          <a:noFill/>
          <a:ln w="38100">
            <a:solidFill>
              <a:srgbClr val="C00000"/>
            </a:solidFill>
          </a:ln>
        </p:spPr>
        <p:txBody>
          <a:bodyPr wrap="square">
            <a:spAutoFit/>
          </a:bodyPr>
          <a:lstStyle/>
          <a:p>
            <a:r>
              <a:rPr lang="es-ES" sz="2400" dirty="0"/>
              <a:t>Las recetas estandarizadas producen comidas que proporcionan</a:t>
            </a:r>
            <a:r>
              <a:rPr lang="en-US" sz="2400" dirty="0"/>
              <a:t>:</a:t>
            </a:r>
          </a:p>
          <a:p>
            <a:pPr lvl="1">
              <a:buFont typeface="Wingdings" panose="05000000000000000000" pitchFamily="2" charset="2"/>
              <a:buChar char="Ø"/>
            </a:pPr>
            <a:r>
              <a:rPr lang="en-US" sz="2200" dirty="0"/>
              <a:t> </a:t>
            </a:r>
            <a:r>
              <a:rPr lang="es-ES" sz="2200" dirty="0"/>
              <a:t>Calidad constante de los alimentos
 Contenido constante de nutrientes
 Control de costo e inventario de alimentos/
	Procedimientos de compra coherentes
 Satisfacción del consumidor
 Control de costos de mano de obra
 Mayor confianza de los empleados y menos tiempo de formación para los nuevos empleados</a:t>
            </a:r>
            <a:endParaRPr lang="en-US" dirty="0"/>
          </a:p>
        </p:txBody>
      </p:sp>
      <p:pic>
        <p:nvPicPr>
          <p:cNvPr id="6" name="Picture 5">
            <a:extLst>
              <a:ext uri="{FF2B5EF4-FFF2-40B4-BE49-F238E27FC236}">
                <a16:creationId xmlns:a16="http://schemas.microsoft.com/office/drawing/2014/main" id="{D0A77517-24D2-8519-7839-7E8CDE8D94D9}"/>
              </a:ext>
            </a:extLst>
          </p:cNvPr>
          <p:cNvPicPr>
            <a:picLocks noChangeAspect="1"/>
          </p:cNvPicPr>
          <p:nvPr/>
        </p:nvPicPr>
        <p:blipFill>
          <a:blip r:embed="rId3"/>
          <a:stretch>
            <a:fillRect/>
          </a:stretch>
        </p:blipFill>
        <p:spPr>
          <a:xfrm>
            <a:off x="781914" y="290520"/>
            <a:ext cx="3748721" cy="2753295"/>
          </a:xfrm>
          <a:prstGeom prst="rect">
            <a:avLst/>
          </a:prstGeom>
        </p:spPr>
      </p:pic>
      <p:sp>
        <p:nvSpPr>
          <p:cNvPr id="8" name="TextBox 7">
            <a:extLst>
              <a:ext uri="{FF2B5EF4-FFF2-40B4-BE49-F238E27FC236}">
                <a16:creationId xmlns:a16="http://schemas.microsoft.com/office/drawing/2014/main" id="{A1D33860-DA03-23E5-01F7-E8F16DD595DE}"/>
              </a:ext>
            </a:extLst>
          </p:cNvPr>
          <p:cNvSpPr txBox="1"/>
          <p:nvPr/>
        </p:nvSpPr>
        <p:spPr>
          <a:xfrm>
            <a:off x="314960" y="4856480"/>
            <a:ext cx="4460240" cy="923330"/>
          </a:xfrm>
          <a:prstGeom prst="rect">
            <a:avLst/>
          </a:prstGeom>
          <a:noFill/>
        </p:spPr>
        <p:txBody>
          <a:bodyPr wrap="square" rtlCol="0">
            <a:spAutoFit/>
          </a:bodyPr>
          <a:lstStyle/>
          <a:p>
            <a:r>
              <a:rPr lang="es-ES" dirty="0"/>
              <a:t>NOTA:
Cuando no se siguen las recetas, el valor nutricional se altera</a:t>
            </a:r>
            <a:r>
              <a:rPr lang="en-US" dirty="0"/>
              <a:t>.</a:t>
            </a:r>
          </a:p>
        </p:txBody>
      </p:sp>
      <p:sp>
        <p:nvSpPr>
          <p:cNvPr id="7" name="Arrow: Right 6">
            <a:extLst>
              <a:ext uri="{FF2B5EF4-FFF2-40B4-BE49-F238E27FC236}">
                <a16:creationId xmlns:a16="http://schemas.microsoft.com/office/drawing/2014/main" id="{E02E89A7-8C26-EE78-B0F3-29E08B9AE877}"/>
              </a:ext>
            </a:extLst>
          </p:cNvPr>
          <p:cNvSpPr/>
          <p:nvPr/>
        </p:nvSpPr>
        <p:spPr>
          <a:xfrm>
            <a:off x="4576407" y="1667167"/>
            <a:ext cx="776656" cy="258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349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F0DC4-35C8-E5A9-61FA-3B544B713E5B}"/>
              </a:ext>
            </a:extLst>
          </p:cNvPr>
          <p:cNvPicPr>
            <a:picLocks noChangeAspect="1"/>
          </p:cNvPicPr>
          <p:nvPr/>
        </p:nvPicPr>
        <p:blipFill>
          <a:blip r:embed="rId2"/>
          <a:srcRect b="6250"/>
          <a:stretch/>
        </p:blipFill>
        <p:spPr>
          <a:xfrm>
            <a:off x="1782500" y="10"/>
            <a:ext cx="10409499" cy="6857990"/>
          </a:xfrm>
          <a:prstGeom prst="rect">
            <a:avLst/>
          </a:prstGeom>
        </p:spPr>
      </p:pic>
      <p:sp>
        <p:nvSpPr>
          <p:cNvPr id="4" name="TextBox 3">
            <a:extLst>
              <a:ext uri="{FF2B5EF4-FFF2-40B4-BE49-F238E27FC236}">
                <a16:creationId xmlns:a16="http://schemas.microsoft.com/office/drawing/2014/main" id="{3E504AE5-5577-2AEF-77D0-87DC7FC776CB}"/>
              </a:ext>
            </a:extLst>
          </p:cNvPr>
          <p:cNvSpPr txBox="1"/>
          <p:nvPr/>
        </p:nvSpPr>
        <p:spPr>
          <a:xfrm rot="16200000">
            <a:off x="-1778728" y="2865659"/>
            <a:ext cx="5497974" cy="646331"/>
          </a:xfrm>
          <a:prstGeom prst="rect">
            <a:avLst/>
          </a:prstGeom>
          <a:solidFill>
            <a:schemeClr val="accent2">
              <a:lumMod val="20000"/>
              <a:lumOff val="80000"/>
            </a:schemeClr>
          </a:solidFill>
        </p:spPr>
        <p:txBody>
          <a:bodyPr wrap="square" rtlCol="0">
            <a:spAutoFit/>
          </a:bodyPr>
          <a:lstStyle/>
          <a:p>
            <a:pPr algn="ctr"/>
            <a:r>
              <a:rPr lang="en-US" sz="3600" dirty="0"/>
              <a:t>Recipe</a:t>
            </a:r>
          </a:p>
        </p:txBody>
      </p:sp>
    </p:spTree>
    <p:extLst>
      <p:ext uri="{BB962C8B-B14F-4D97-AF65-F5344CB8AC3E}">
        <p14:creationId xmlns:p14="http://schemas.microsoft.com/office/powerpoint/2010/main" val="416347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C2DE93-778A-AF42-0F8B-114242B8D628}"/>
              </a:ext>
            </a:extLst>
          </p:cNvPr>
          <p:cNvSpPr txBox="1"/>
          <p:nvPr/>
        </p:nvSpPr>
        <p:spPr>
          <a:xfrm>
            <a:off x="2489200" y="197346"/>
            <a:ext cx="7213600" cy="6463308"/>
          </a:xfrm>
          <a:prstGeom prst="rect">
            <a:avLst/>
          </a:prstGeom>
          <a:noFill/>
        </p:spPr>
        <p:txBody>
          <a:bodyPr wrap="square">
            <a:spAutoFit/>
          </a:bodyPr>
          <a:lstStyle/>
          <a:p>
            <a:r>
              <a:rPr lang="en-US" sz="1800" b="1" i="0" dirty="0">
                <a:solidFill>
                  <a:srgbClr val="000000"/>
                </a:solidFill>
                <a:effectLst/>
                <a:latin typeface="ArialBold"/>
              </a:rPr>
              <a:t>1. </a:t>
            </a:r>
            <a:r>
              <a:rPr lang="es-ES" b="1" dirty="0">
                <a:solidFill>
                  <a:srgbClr val="000000"/>
                </a:solidFill>
                <a:latin typeface="ArialBold"/>
              </a:rPr>
              <a:t>Coloque la carne en una tetera con camisa de vapor; Cocine en su propio jugo hasta que pierda su color rosado, revolviendo para que se rompa. Escurre o quita el exceso de grasa.
-CCP: Cocine a una temperatura interna mínima de 160 grados F (71 grados C) durante 15 segundos</a:t>
            </a:r>
            <a:r>
              <a:rPr lang="en-US" sz="1800" b="1" i="0" dirty="0">
                <a:solidFill>
                  <a:srgbClr val="000000"/>
                </a:solidFill>
                <a:effectLst/>
                <a:latin typeface="ArialBold"/>
              </a:rPr>
              <a:t>. </a:t>
            </a:r>
          </a:p>
          <a:p>
            <a:endParaRPr lang="en-US" sz="1800" b="1" i="0" dirty="0">
              <a:solidFill>
                <a:srgbClr val="000000"/>
              </a:solidFill>
              <a:effectLst/>
              <a:latin typeface="ArialBold"/>
            </a:endParaRPr>
          </a:p>
          <a:p>
            <a:r>
              <a:rPr lang="en-US" sz="1800" b="1" i="0" dirty="0">
                <a:solidFill>
                  <a:srgbClr val="000000"/>
                </a:solidFill>
                <a:effectLst/>
                <a:latin typeface="ArialBold"/>
              </a:rPr>
              <a:t>2. </a:t>
            </a:r>
            <a:r>
              <a:rPr lang="es-ES" b="1" dirty="0">
                <a:solidFill>
                  <a:srgbClr val="000000"/>
                </a:solidFill>
                <a:latin typeface="ArialBold"/>
              </a:rPr>
              <a:t>Combine el chile en polvo, el comino, el pimentón, la sal, el ajo en polvo y el pimiento rojo. Agregue a la carne cocida</a:t>
            </a:r>
            <a:r>
              <a:rPr lang="en-US" sz="1800" b="1" i="0" dirty="0">
                <a:solidFill>
                  <a:srgbClr val="000000"/>
                </a:solidFill>
                <a:effectLst/>
                <a:latin typeface="ArialBold"/>
              </a:rPr>
              <a:t>.</a:t>
            </a:r>
          </a:p>
          <a:p>
            <a:endParaRPr lang="en-US" sz="1800" b="1" i="0" dirty="0">
              <a:solidFill>
                <a:srgbClr val="000000"/>
              </a:solidFill>
              <a:effectLst/>
              <a:latin typeface="ArialBold"/>
            </a:endParaRPr>
          </a:p>
          <a:p>
            <a:r>
              <a:rPr lang="en-US" sz="1800" b="1" i="0" dirty="0">
                <a:solidFill>
                  <a:srgbClr val="000000"/>
                </a:solidFill>
                <a:effectLst/>
                <a:latin typeface="ArialBold"/>
              </a:rPr>
              <a:t>3. </a:t>
            </a:r>
            <a:r>
              <a:rPr lang="es-ES" b="1" dirty="0">
                <a:solidFill>
                  <a:srgbClr val="000000"/>
                </a:solidFill>
                <a:latin typeface="ArialBold"/>
              </a:rPr>
              <a:t>Cocine los macarrones en la primera cantidad de agua indicada</a:t>
            </a:r>
            <a:r>
              <a:rPr lang="en-US" sz="1800" b="1" i="0" dirty="0">
                <a:solidFill>
                  <a:srgbClr val="000000"/>
                </a:solidFill>
                <a:effectLst/>
                <a:latin typeface="ArialBold"/>
              </a:rPr>
              <a:t>.</a:t>
            </a:r>
          </a:p>
          <a:p>
            <a:endParaRPr lang="en-US" sz="1800" b="1" i="0" dirty="0">
              <a:solidFill>
                <a:srgbClr val="000000"/>
              </a:solidFill>
              <a:effectLst/>
              <a:latin typeface="ArialBold"/>
            </a:endParaRPr>
          </a:p>
          <a:p>
            <a:r>
              <a:rPr lang="en-US" sz="1800" b="1" i="0" dirty="0">
                <a:solidFill>
                  <a:srgbClr val="000000"/>
                </a:solidFill>
                <a:effectLst/>
                <a:latin typeface="ArialBold"/>
              </a:rPr>
              <a:t>4. </a:t>
            </a:r>
            <a:r>
              <a:rPr lang="es-ES" b="1" dirty="0">
                <a:solidFill>
                  <a:srgbClr val="000000"/>
                </a:solidFill>
                <a:latin typeface="ArialBold"/>
              </a:rPr>
              <a:t>Combine los tomates cortados en cubitos, la pasta de tomate, las cebollas picadas y la segunda cantidad de agua en la carne; llevar a fuego lento; cubrir; cocine 30 minutos. NO HERVIR. Revuelva de vez en cuando</a:t>
            </a:r>
            <a:r>
              <a:rPr lang="en-US" sz="1800" b="1" i="0" dirty="0">
                <a:solidFill>
                  <a:srgbClr val="000000"/>
                </a:solidFill>
                <a:effectLst/>
                <a:latin typeface="ArialBold"/>
              </a:rPr>
              <a:t>.</a:t>
            </a:r>
          </a:p>
          <a:p>
            <a:endParaRPr lang="en-US" sz="1800" b="1" i="0" dirty="0">
              <a:solidFill>
                <a:srgbClr val="000000"/>
              </a:solidFill>
              <a:effectLst/>
              <a:latin typeface="ArialBold"/>
            </a:endParaRPr>
          </a:p>
          <a:p>
            <a:r>
              <a:rPr lang="en-US" sz="1800" b="1" i="0" dirty="0">
                <a:solidFill>
                  <a:srgbClr val="000000"/>
                </a:solidFill>
                <a:effectLst/>
                <a:latin typeface="ArialBold"/>
              </a:rPr>
              <a:t>5. </a:t>
            </a:r>
            <a:r>
              <a:rPr lang="en-US" b="1" dirty="0" err="1">
                <a:solidFill>
                  <a:srgbClr val="000000"/>
                </a:solidFill>
                <a:latin typeface="ArialBold"/>
              </a:rPr>
              <a:t>Agregue</a:t>
            </a:r>
            <a:r>
              <a:rPr lang="en-US" b="1" dirty="0">
                <a:solidFill>
                  <a:srgbClr val="000000"/>
                </a:solidFill>
                <a:latin typeface="ArialBold"/>
              </a:rPr>
              <a:t> </a:t>
            </a:r>
            <a:r>
              <a:rPr lang="en-US" b="1" dirty="0" err="1">
                <a:solidFill>
                  <a:srgbClr val="000000"/>
                </a:solidFill>
                <a:latin typeface="ArialBold"/>
              </a:rPr>
              <a:t>los</a:t>
            </a:r>
            <a:r>
              <a:rPr lang="en-US" b="1" dirty="0">
                <a:solidFill>
                  <a:srgbClr val="000000"/>
                </a:solidFill>
                <a:latin typeface="ArialBold"/>
              </a:rPr>
              <a:t> </a:t>
            </a:r>
            <a:r>
              <a:rPr lang="en-US" b="1" dirty="0" err="1">
                <a:solidFill>
                  <a:srgbClr val="000000"/>
                </a:solidFill>
                <a:latin typeface="ArialBold"/>
              </a:rPr>
              <a:t>macarrones</a:t>
            </a:r>
            <a:r>
              <a:rPr lang="en-US" b="1" dirty="0">
                <a:solidFill>
                  <a:srgbClr val="000000"/>
                </a:solidFill>
                <a:latin typeface="ArialBold"/>
              </a:rPr>
              <a:t> cocidos, combine bien.
-CCP: </a:t>
            </a:r>
            <a:r>
              <a:rPr lang="en-US" b="1" dirty="0" err="1">
                <a:solidFill>
                  <a:srgbClr val="000000"/>
                </a:solidFill>
                <a:latin typeface="ArialBold"/>
              </a:rPr>
              <a:t>Cocine</a:t>
            </a:r>
            <a:r>
              <a:rPr lang="en-US" b="1" dirty="0">
                <a:solidFill>
                  <a:srgbClr val="000000"/>
                </a:solidFill>
                <a:latin typeface="ArialBold"/>
              </a:rPr>
              <a:t> a </a:t>
            </a:r>
            <a:r>
              <a:rPr lang="en-US" b="1" dirty="0" err="1">
                <a:solidFill>
                  <a:srgbClr val="000000"/>
                </a:solidFill>
                <a:latin typeface="ArialBold"/>
              </a:rPr>
              <a:t>una</a:t>
            </a:r>
            <a:r>
              <a:rPr lang="en-US" b="1" dirty="0">
                <a:solidFill>
                  <a:srgbClr val="000000"/>
                </a:solidFill>
                <a:latin typeface="ArialBold"/>
              </a:rPr>
              <a:t> </a:t>
            </a:r>
            <a:r>
              <a:rPr lang="en-US" b="1" dirty="0" err="1">
                <a:solidFill>
                  <a:srgbClr val="000000"/>
                </a:solidFill>
                <a:latin typeface="ArialBold"/>
              </a:rPr>
              <a:t>temperatura</a:t>
            </a:r>
            <a:r>
              <a:rPr lang="en-US" b="1" dirty="0">
                <a:solidFill>
                  <a:srgbClr val="000000"/>
                </a:solidFill>
                <a:latin typeface="ArialBold"/>
              </a:rPr>
              <a:t> interna </a:t>
            </a:r>
            <a:r>
              <a:rPr lang="en-US" b="1" dirty="0" err="1">
                <a:solidFill>
                  <a:srgbClr val="000000"/>
                </a:solidFill>
                <a:latin typeface="ArialBold"/>
              </a:rPr>
              <a:t>mínima</a:t>
            </a:r>
            <a:r>
              <a:rPr lang="en-US" b="1" dirty="0">
                <a:solidFill>
                  <a:srgbClr val="000000"/>
                </a:solidFill>
                <a:latin typeface="ArialBold"/>
              </a:rPr>
              <a:t> de 140 </a:t>
            </a:r>
            <a:r>
              <a:rPr lang="en-US" b="1" dirty="0" err="1">
                <a:solidFill>
                  <a:srgbClr val="000000"/>
                </a:solidFill>
                <a:latin typeface="ArialBold"/>
              </a:rPr>
              <a:t>grados</a:t>
            </a:r>
            <a:r>
              <a:rPr lang="en-US" b="1" dirty="0">
                <a:solidFill>
                  <a:srgbClr val="000000"/>
                </a:solidFill>
                <a:latin typeface="ArialBold"/>
              </a:rPr>
              <a:t> F (60 </a:t>
            </a:r>
            <a:r>
              <a:rPr lang="en-US" b="1" dirty="0" err="1">
                <a:solidFill>
                  <a:srgbClr val="000000"/>
                </a:solidFill>
                <a:latin typeface="ArialBold"/>
              </a:rPr>
              <a:t>grados</a:t>
            </a:r>
            <a:r>
              <a:rPr lang="en-US" b="1" dirty="0">
                <a:solidFill>
                  <a:srgbClr val="000000"/>
                </a:solidFill>
                <a:latin typeface="ArialBold"/>
              </a:rPr>
              <a:t> C) </a:t>
            </a:r>
            <a:r>
              <a:rPr lang="en-US" b="1" dirty="0" err="1">
                <a:solidFill>
                  <a:srgbClr val="000000"/>
                </a:solidFill>
                <a:latin typeface="ArialBold"/>
              </a:rPr>
              <a:t>durante</a:t>
            </a:r>
            <a:r>
              <a:rPr lang="en-US" b="1" dirty="0">
                <a:solidFill>
                  <a:srgbClr val="000000"/>
                </a:solidFill>
                <a:latin typeface="ArialBold"/>
              </a:rPr>
              <a:t> 15 </a:t>
            </a:r>
            <a:r>
              <a:rPr lang="en-US" b="1" dirty="0" err="1">
                <a:solidFill>
                  <a:srgbClr val="000000"/>
                </a:solidFill>
                <a:latin typeface="ArialBold"/>
              </a:rPr>
              <a:t>segundos</a:t>
            </a:r>
            <a:r>
              <a:rPr lang="en-US" b="1" dirty="0">
                <a:solidFill>
                  <a:srgbClr val="000000"/>
                </a:solidFill>
                <a:latin typeface="ArialBold"/>
              </a:rPr>
              <a:t>. 
CCP: </a:t>
            </a:r>
            <a:r>
              <a:rPr lang="en-US" b="1" dirty="0" err="1">
                <a:solidFill>
                  <a:srgbClr val="000000"/>
                </a:solidFill>
                <a:latin typeface="ArialBold"/>
              </a:rPr>
              <a:t>Sostenga</a:t>
            </a:r>
            <a:r>
              <a:rPr lang="en-US" b="1" dirty="0">
                <a:solidFill>
                  <a:srgbClr val="000000"/>
                </a:solidFill>
                <a:latin typeface="ArialBold"/>
              </a:rPr>
              <a:t> o </a:t>
            </a:r>
            <a:r>
              <a:rPr lang="en-US" b="1" dirty="0" err="1">
                <a:solidFill>
                  <a:srgbClr val="000000"/>
                </a:solidFill>
                <a:latin typeface="ArialBold"/>
              </a:rPr>
              <a:t>sirva</a:t>
            </a:r>
            <a:r>
              <a:rPr lang="en-US" b="1" dirty="0">
                <a:solidFill>
                  <a:srgbClr val="000000"/>
                </a:solidFill>
                <a:latin typeface="ArialBold"/>
              </a:rPr>
              <a:t> </a:t>
            </a:r>
            <a:r>
              <a:rPr lang="en-US" b="1" dirty="0" err="1">
                <a:solidFill>
                  <a:srgbClr val="000000"/>
                </a:solidFill>
                <a:latin typeface="ArialBold"/>
              </a:rPr>
              <a:t>alimentos</a:t>
            </a:r>
            <a:r>
              <a:rPr lang="en-US" b="1" dirty="0">
                <a:solidFill>
                  <a:srgbClr val="000000"/>
                </a:solidFill>
                <a:latin typeface="ArialBold"/>
              </a:rPr>
              <a:t> calientes a 140 </a:t>
            </a:r>
            <a:r>
              <a:rPr lang="en-US" b="1" dirty="0" err="1">
                <a:solidFill>
                  <a:srgbClr val="000000"/>
                </a:solidFill>
                <a:latin typeface="ArialBold"/>
              </a:rPr>
              <a:t>grados</a:t>
            </a:r>
            <a:r>
              <a:rPr lang="en-US" b="1" dirty="0">
                <a:solidFill>
                  <a:srgbClr val="000000"/>
                </a:solidFill>
                <a:latin typeface="ArialBold"/>
              </a:rPr>
              <a:t> F o </a:t>
            </a:r>
            <a:r>
              <a:rPr lang="en-US" b="1" dirty="0" err="1">
                <a:solidFill>
                  <a:srgbClr val="000000"/>
                </a:solidFill>
                <a:latin typeface="ArialBold"/>
              </a:rPr>
              <a:t>más</a:t>
            </a:r>
            <a:r>
              <a:rPr lang="en-US" b="1" dirty="0">
                <a:solidFill>
                  <a:srgbClr val="000000"/>
                </a:solidFill>
                <a:latin typeface="ArialBold"/>
              </a:rPr>
              <a:t>.</a:t>
            </a:r>
            <a:r>
              <a:rPr lang="en-US" sz="1800" b="1" i="0" dirty="0">
                <a:solidFill>
                  <a:srgbClr val="000000"/>
                </a:solidFill>
                <a:effectLst/>
                <a:latin typeface="ArialBold"/>
              </a:rPr>
              <a:t>.</a:t>
            </a:r>
            <a:r>
              <a:rPr lang="en-US" dirty="0"/>
              <a:t> </a:t>
            </a:r>
            <a:br>
              <a:rPr lang="en-US" dirty="0"/>
            </a:br>
            <a:endParaRPr lang="en-US" dirty="0"/>
          </a:p>
        </p:txBody>
      </p:sp>
      <p:sp>
        <p:nvSpPr>
          <p:cNvPr id="2" name="TextBox 1">
            <a:extLst>
              <a:ext uri="{FF2B5EF4-FFF2-40B4-BE49-F238E27FC236}">
                <a16:creationId xmlns:a16="http://schemas.microsoft.com/office/drawing/2014/main" id="{A3CC2FC2-EC6D-232D-DA3D-806324861B42}"/>
              </a:ext>
            </a:extLst>
          </p:cNvPr>
          <p:cNvSpPr txBox="1"/>
          <p:nvPr/>
        </p:nvSpPr>
        <p:spPr>
          <a:xfrm rot="16200000">
            <a:off x="-1529137" y="2697938"/>
            <a:ext cx="5604704" cy="923330"/>
          </a:xfrm>
          <a:prstGeom prst="rect">
            <a:avLst/>
          </a:prstGeom>
          <a:solidFill>
            <a:schemeClr val="accent1">
              <a:lumMod val="20000"/>
              <a:lumOff val="80000"/>
            </a:schemeClr>
          </a:solidFill>
        </p:spPr>
        <p:txBody>
          <a:bodyPr wrap="square" rtlCol="0">
            <a:spAutoFit/>
          </a:bodyPr>
          <a:lstStyle/>
          <a:p>
            <a:pPr algn="ctr"/>
            <a:r>
              <a:rPr lang="en-US" sz="5400" dirty="0" err="1"/>
              <a:t>Indicaciones</a:t>
            </a:r>
            <a:endParaRPr lang="en-US" sz="5400" dirty="0"/>
          </a:p>
        </p:txBody>
      </p:sp>
    </p:spTree>
    <p:extLst>
      <p:ext uri="{BB962C8B-B14F-4D97-AF65-F5344CB8AC3E}">
        <p14:creationId xmlns:p14="http://schemas.microsoft.com/office/powerpoint/2010/main" val="151847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35FE-BF3A-DFD0-FDD4-EA3D767F4274}"/>
              </a:ext>
            </a:extLst>
          </p:cNvPr>
          <p:cNvSpPr>
            <a:spLocks noGrp="1"/>
          </p:cNvSpPr>
          <p:nvPr>
            <p:ph type="title"/>
          </p:nvPr>
        </p:nvSpPr>
        <p:spPr>
          <a:xfrm>
            <a:off x="1097280" y="286603"/>
            <a:ext cx="10058400" cy="1240983"/>
          </a:xfrm>
        </p:spPr>
        <p:txBody>
          <a:bodyPr/>
          <a:lstStyle/>
          <a:p>
            <a:pPr algn="ctr"/>
            <a:r>
              <a:rPr lang="es-ES" dirty="0"/>
              <a:t>¿Qué pasa con la previsión?</a:t>
            </a:r>
            <a:r>
              <a:rPr lang="en-US" dirty="0"/>
              <a:t>?</a:t>
            </a:r>
          </a:p>
        </p:txBody>
      </p:sp>
      <p:sp>
        <p:nvSpPr>
          <p:cNvPr id="3" name="Content Placeholder 2">
            <a:extLst>
              <a:ext uri="{FF2B5EF4-FFF2-40B4-BE49-F238E27FC236}">
                <a16:creationId xmlns:a16="http://schemas.microsoft.com/office/drawing/2014/main" id="{057C855F-7F8A-6F13-8685-4368372089E8}"/>
              </a:ext>
            </a:extLst>
          </p:cNvPr>
          <p:cNvSpPr>
            <a:spLocks noGrp="1"/>
          </p:cNvSpPr>
          <p:nvPr>
            <p:ph idx="1"/>
          </p:nvPr>
        </p:nvSpPr>
        <p:spPr/>
        <p:txBody>
          <a:bodyPr>
            <a:normAutofit/>
          </a:bodyPr>
          <a:lstStyle/>
          <a:p>
            <a:r>
              <a:rPr lang="es-ES" sz="2800" dirty="0"/>
              <a:t>La previsión consiste en estimar las necesidades futuras de los elementos del menú en función de sus propias instalaciones. Identifica la cantidad de alimentos que se deben producir y la cantidad de alimentos que se deben pedir</a:t>
            </a:r>
            <a:r>
              <a:rPr lang="en-US" sz="2800" dirty="0"/>
              <a:t>.</a:t>
            </a:r>
          </a:p>
          <a:p>
            <a:r>
              <a:rPr lang="en-US" sz="2800" dirty="0" err="1"/>
              <a:t>Resultados</a:t>
            </a:r>
            <a:r>
              <a:rPr lang="en-US" sz="2800" dirty="0"/>
              <a:t> de </a:t>
            </a:r>
            <a:r>
              <a:rPr lang="en-US" sz="2800" dirty="0" err="1"/>
              <a:t>pronóstico</a:t>
            </a:r>
            <a:r>
              <a:rPr lang="en-US" sz="2800" dirty="0"/>
              <a:t> </a:t>
            </a:r>
            <a:r>
              <a:rPr lang="en-US" sz="2800" dirty="0" err="1"/>
              <a:t>efectivos</a:t>
            </a:r>
            <a:r>
              <a:rPr lang="en-US" sz="2800" dirty="0"/>
              <a:t> </a:t>
            </a:r>
            <a:r>
              <a:rPr lang="en-US" sz="2800" dirty="0" err="1"/>
              <a:t>en</a:t>
            </a:r>
            <a:r>
              <a:rPr lang="en-US" sz="2800" dirty="0"/>
              <a:t>:</a:t>
            </a:r>
          </a:p>
          <a:p>
            <a:pPr lvl="1"/>
            <a:r>
              <a:rPr lang="es-ES" sz="2600" u="sng" dirty="0"/>
              <a:t>Operaciones fluidas</a:t>
            </a:r>
            <a:r>
              <a:rPr lang="es-ES" sz="2600" dirty="0"/>
              <a:t>, ya que los productos están disponibles cuando se necesitan</a:t>
            </a:r>
            <a:r>
              <a:rPr lang="es-ES" sz="2600" u="sng" dirty="0"/>
              <a:t>
Satisfacción</a:t>
            </a:r>
            <a:r>
              <a:rPr lang="es-ES" sz="2600" dirty="0"/>
              <a:t>, ya que los participantes reciben la comida que esperan</a:t>
            </a:r>
            <a:r>
              <a:rPr lang="es-ES" sz="2600" u="sng" dirty="0"/>
              <a:t>
Control de costes</a:t>
            </a:r>
            <a:r>
              <a:rPr lang="es-ES" sz="2600" dirty="0"/>
              <a:t>, minimizando el desperdicio de alimentos</a:t>
            </a:r>
            <a:endParaRPr lang="en-US" sz="2600" dirty="0"/>
          </a:p>
        </p:txBody>
      </p:sp>
    </p:spTree>
    <p:extLst>
      <p:ext uri="{BB962C8B-B14F-4D97-AF65-F5344CB8AC3E}">
        <p14:creationId xmlns:p14="http://schemas.microsoft.com/office/powerpoint/2010/main" val="479614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B58B-A9DE-06CE-F665-079E94791023}"/>
              </a:ext>
            </a:extLst>
          </p:cNvPr>
          <p:cNvSpPr>
            <a:spLocks noGrp="1"/>
          </p:cNvSpPr>
          <p:nvPr>
            <p:ph type="title"/>
          </p:nvPr>
        </p:nvSpPr>
        <p:spPr>
          <a:xfrm>
            <a:off x="1097280" y="404298"/>
            <a:ext cx="10058400" cy="1008043"/>
          </a:xfrm>
          <a:solidFill>
            <a:schemeClr val="accent1">
              <a:lumMod val="40000"/>
              <a:lumOff val="60000"/>
            </a:schemeClr>
          </a:solidFill>
        </p:spPr>
        <p:txBody>
          <a:bodyPr/>
          <a:lstStyle/>
          <a:p>
            <a:pPr algn="ctr"/>
            <a:r>
              <a:rPr lang="en-US" dirty="0">
                <a:latin typeface="Broadway" panose="04040905080B02020502" pitchFamily="82" charset="0"/>
              </a:rPr>
              <a:t>PIDA OPINIÓN!</a:t>
            </a:r>
          </a:p>
        </p:txBody>
      </p:sp>
      <p:sp>
        <p:nvSpPr>
          <p:cNvPr id="3" name="Content Placeholder 2">
            <a:extLst>
              <a:ext uri="{FF2B5EF4-FFF2-40B4-BE49-F238E27FC236}">
                <a16:creationId xmlns:a16="http://schemas.microsoft.com/office/drawing/2014/main" id="{7CCC81AF-17BD-6ED1-4DD1-F4F25C5AC8D9}"/>
              </a:ext>
            </a:extLst>
          </p:cNvPr>
          <p:cNvSpPr>
            <a:spLocks noGrp="1"/>
          </p:cNvSpPr>
          <p:nvPr>
            <p:ph idx="1"/>
          </p:nvPr>
        </p:nvSpPr>
        <p:spPr>
          <a:xfrm>
            <a:off x="1097280" y="1845734"/>
            <a:ext cx="6154546" cy="4023360"/>
          </a:xfrm>
        </p:spPr>
        <p:txBody>
          <a:bodyPr/>
          <a:lstStyle/>
          <a:p>
            <a:r>
              <a:rPr lang="es-ES" dirty="0"/>
              <a:t>Conoce a tu comunidad y sus preferencias. Puede hacer esto de la siguiente manera:</a:t>
            </a:r>
            <a:r>
              <a:rPr lang="en-US" dirty="0"/>
              <a:t>:</a:t>
            </a:r>
          </a:p>
          <a:p>
            <a:pPr>
              <a:buFont typeface="Wingdings" panose="05000000000000000000" pitchFamily="2" charset="2"/>
              <a:buChar char="Ø"/>
            </a:pPr>
            <a:r>
              <a:rPr lang="en-US" dirty="0"/>
              <a:t> </a:t>
            </a:r>
            <a:r>
              <a:rPr lang="es-ES" dirty="0"/>
              <a:t>Conversaciones informales
 encuestas
 Seguimiento de la cantidad de desperdicio de alimentos</a:t>
            </a:r>
            <a:endParaRPr lang="en-US" dirty="0"/>
          </a:p>
        </p:txBody>
      </p:sp>
      <p:pic>
        <p:nvPicPr>
          <p:cNvPr id="4" name="Picture 3">
            <a:extLst>
              <a:ext uri="{FF2B5EF4-FFF2-40B4-BE49-F238E27FC236}">
                <a16:creationId xmlns:a16="http://schemas.microsoft.com/office/drawing/2014/main" id="{E77845D1-2B35-9316-4240-5C1FF5D8BBC3}"/>
              </a:ext>
            </a:extLst>
          </p:cNvPr>
          <p:cNvPicPr>
            <a:picLocks noChangeAspect="1"/>
          </p:cNvPicPr>
          <p:nvPr/>
        </p:nvPicPr>
        <p:blipFill>
          <a:blip r:embed="rId3"/>
          <a:stretch>
            <a:fillRect/>
          </a:stretch>
        </p:blipFill>
        <p:spPr>
          <a:xfrm>
            <a:off x="1036320" y="4428179"/>
            <a:ext cx="4716015" cy="1247775"/>
          </a:xfrm>
          <a:prstGeom prst="rect">
            <a:avLst/>
          </a:prstGeom>
        </p:spPr>
      </p:pic>
      <p:pic>
        <p:nvPicPr>
          <p:cNvPr id="5" name="Picture 4">
            <a:extLst>
              <a:ext uri="{FF2B5EF4-FFF2-40B4-BE49-F238E27FC236}">
                <a16:creationId xmlns:a16="http://schemas.microsoft.com/office/drawing/2014/main" id="{FD2A4B97-3225-30C9-3E4A-0DD46A81EF26}"/>
              </a:ext>
            </a:extLst>
          </p:cNvPr>
          <p:cNvPicPr>
            <a:picLocks noChangeAspect="1"/>
          </p:cNvPicPr>
          <p:nvPr/>
        </p:nvPicPr>
        <p:blipFill>
          <a:blip r:embed="rId4"/>
          <a:stretch>
            <a:fillRect/>
          </a:stretch>
        </p:blipFill>
        <p:spPr>
          <a:xfrm rot="427702">
            <a:off x="7849841" y="3025532"/>
            <a:ext cx="3600450" cy="806935"/>
          </a:xfrm>
          <a:prstGeom prst="rect">
            <a:avLst/>
          </a:prstGeom>
        </p:spPr>
      </p:pic>
      <p:sp>
        <p:nvSpPr>
          <p:cNvPr id="6" name="TextBox 5">
            <a:extLst>
              <a:ext uri="{FF2B5EF4-FFF2-40B4-BE49-F238E27FC236}">
                <a16:creationId xmlns:a16="http://schemas.microsoft.com/office/drawing/2014/main" id="{251DFD6A-BFF5-4D8E-1057-DBC9762E3E66}"/>
              </a:ext>
            </a:extLst>
          </p:cNvPr>
          <p:cNvSpPr txBox="1"/>
          <p:nvPr/>
        </p:nvSpPr>
        <p:spPr>
          <a:xfrm>
            <a:off x="7934902" y="4064000"/>
            <a:ext cx="3600450" cy="923330"/>
          </a:xfrm>
          <a:prstGeom prst="rect">
            <a:avLst/>
          </a:prstGeom>
          <a:noFill/>
        </p:spPr>
        <p:txBody>
          <a:bodyPr wrap="square" rtlCol="0">
            <a:spAutoFit/>
          </a:bodyPr>
          <a:lstStyle/>
          <a:p>
            <a:r>
              <a:rPr lang="es-ES" dirty="0"/>
              <a:t>Ten cuidado con los sesgos. ¿Te resistes a poner algo en el menú solo porque no te gusta?</a:t>
            </a:r>
            <a:r>
              <a:rPr lang="en-US" dirty="0"/>
              <a:t>?</a:t>
            </a:r>
          </a:p>
        </p:txBody>
      </p:sp>
    </p:spTree>
    <p:extLst>
      <p:ext uri="{BB962C8B-B14F-4D97-AF65-F5344CB8AC3E}">
        <p14:creationId xmlns:p14="http://schemas.microsoft.com/office/powerpoint/2010/main" val="798008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6BA1-3352-FBFF-A0B6-CB1753CA0235}"/>
              </a:ext>
            </a:extLst>
          </p:cNvPr>
          <p:cNvSpPr>
            <a:spLocks noGrp="1"/>
          </p:cNvSpPr>
          <p:nvPr>
            <p:ph type="title"/>
          </p:nvPr>
        </p:nvSpPr>
        <p:spPr/>
        <p:txBody>
          <a:bodyPr/>
          <a:lstStyle/>
          <a:p>
            <a:pPr algn="ctr"/>
            <a:r>
              <a:rPr lang="es-ES" dirty="0"/>
              <a:t>Otras consideraciones a la hora de preparar un menú</a:t>
            </a:r>
            <a:endParaRPr lang="en-US" dirty="0"/>
          </a:p>
        </p:txBody>
      </p:sp>
      <p:sp>
        <p:nvSpPr>
          <p:cNvPr id="3" name="Content Placeholder 2">
            <a:extLst>
              <a:ext uri="{FF2B5EF4-FFF2-40B4-BE49-F238E27FC236}">
                <a16:creationId xmlns:a16="http://schemas.microsoft.com/office/drawing/2014/main" id="{27997C73-ACED-232F-7045-21CC960F798E}"/>
              </a:ext>
            </a:extLst>
          </p:cNvPr>
          <p:cNvSpPr>
            <a:spLocks noGrp="1"/>
          </p:cNvSpPr>
          <p:nvPr>
            <p:ph idx="1"/>
          </p:nvPr>
        </p:nvSpPr>
        <p:spPr>
          <a:solidFill>
            <a:schemeClr val="accent2">
              <a:lumMod val="20000"/>
              <a:lumOff val="80000"/>
            </a:schemeClr>
          </a:solidFill>
        </p:spPr>
        <p:txBody>
          <a:bodyPr>
            <a:normAutofit/>
          </a:bodyPr>
          <a:lstStyle/>
          <a:p>
            <a:pPr marL="0" indent="0">
              <a:buNone/>
            </a:pPr>
            <a:endParaRPr lang="en-US" sz="2800" dirty="0"/>
          </a:p>
          <a:p>
            <a:pPr>
              <a:buFont typeface="Wingdings" panose="05000000000000000000" pitchFamily="2" charset="2"/>
              <a:buChar char="ü"/>
            </a:pPr>
            <a:r>
              <a:rPr lang="en-US" sz="2800" dirty="0"/>
              <a:t>  </a:t>
            </a:r>
            <a:r>
              <a:rPr lang="es-ES" sz="2800" dirty="0"/>
              <a:t>¿Tus empleados tienen la formación necesaria?
  ¿Tienes el equipo adecuado?
  ¿Cuenta con los recursos necesarios y la disponibilidad de los productos? 	(¿Los productos son estacionales?</a:t>
            </a:r>
            <a:r>
              <a:rPr lang="en-US" sz="2800" dirty="0"/>
              <a:t>)</a:t>
            </a:r>
          </a:p>
          <a:p>
            <a:pPr marL="0" indent="0">
              <a:buNone/>
            </a:pPr>
            <a:endParaRPr lang="en-US" dirty="0"/>
          </a:p>
        </p:txBody>
      </p:sp>
    </p:spTree>
    <p:extLst>
      <p:ext uri="{BB962C8B-B14F-4D97-AF65-F5344CB8AC3E}">
        <p14:creationId xmlns:p14="http://schemas.microsoft.com/office/powerpoint/2010/main" val="403258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0BC5-1AE9-B8E9-D697-3D9711480000}"/>
              </a:ext>
            </a:extLst>
          </p:cNvPr>
          <p:cNvSpPr>
            <a:spLocks noGrp="1"/>
          </p:cNvSpPr>
          <p:nvPr>
            <p:ph type="title"/>
          </p:nvPr>
        </p:nvSpPr>
        <p:spPr/>
        <p:txBody>
          <a:bodyPr/>
          <a:lstStyle/>
          <a:p>
            <a:pPr algn="ctr"/>
            <a:r>
              <a:rPr lang="es-ES" dirty="0"/>
              <a:t>Tenga en cuenta la seguridad alimentaria al planificar el menú</a:t>
            </a:r>
            <a:endParaRPr lang="en-US" dirty="0"/>
          </a:p>
        </p:txBody>
      </p:sp>
      <p:graphicFrame>
        <p:nvGraphicFramePr>
          <p:cNvPr id="5" name="Table 4">
            <a:extLst>
              <a:ext uri="{FF2B5EF4-FFF2-40B4-BE49-F238E27FC236}">
                <a16:creationId xmlns:a16="http://schemas.microsoft.com/office/drawing/2014/main" id="{8DB91A77-14CC-E1CC-D4B9-6FB05A2B278C}"/>
              </a:ext>
            </a:extLst>
          </p:cNvPr>
          <p:cNvGraphicFramePr>
            <a:graphicFrameLocks noGrp="1"/>
          </p:cNvGraphicFramePr>
          <p:nvPr>
            <p:extLst>
              <p:ext uri="{D42A27DB-BD31-4B8C-83A1-F6EECF244321}">
                <p14:modId xmlns:p14="http://schemas.microsoft.com/office/powerpoint/2010/main" val="833705800"/>
              </p:ext>
            </p:extLst>
          </p:nvPr>
        </p:nvGraphicFramePr>
        <p:xfrm>
          <a:off x="1321904" y="2481364"/>
          <a:ext cx="9740352" cy="3766976"/>
        </p:xfrm>
        <a:graphic>
          <a:graphicData uri="http://schemas.openxmlformats.org/drawingml/2006/table">
            <a:tbl>
              <a:tblPr firstRow="1" bandRow="1">
                <a:tableStyleId>{5C22544A-7EE6-4342-B048-85BDC9FD1C3A}</a:tableStyleId>
              </a:tblPr>
              <a:tblGrid>
                <a:gridCol w="2435088">
                  <a:extLst>
                    <a:ext uri="{9D8B030D-6E8A-4147-A177-3AD203B41FA5}">
                      <a16:colId xmlns:a16="http://schemas.microsoft.com/office/drawing/2014/main" val="2145769768"/>
                    </a:ext>
                  </a:extLst>
                </a:gridCol>
                <a:gridCol w="2494721">
                  <a:extLst>
                    <a:ext uri="{9D8B030D-6E8A-4147-A177-3AD203B41FA5}">
                      <a16:colId xmlns:a16="http://schemas.microsoft.com/office/drawing/2014/main" val="589012945"/>
                    </a:ext>
                  </a:extLst>
                </a:gridCol>
                <a:gridCol w="2375455">
                  <a:extLst>
                    <a:ext uri="{9D8B030D-6E8A-4147-A177-3AD203B41FA5}">
                      <a16:colId xmlns:a16="http://schemas.microsoft.com/office/drawing/2014/main" val="2854867999"/>
                    </a:ext>
                  </a:extLst>
                </a:gridCol>
                <a:gridCol w="2435088">
                  <a:extLst>
                    <a:ext uri="{9D8B030D-6E8A-4147-A177-3AD203B41FA5}">
                      <a16:colId xmlns:a16="http://schemas.microsoft.com/office/drawing/2014/main" val="3180478435"/>
                    </a:ext>
                  </a:extLst>
                </a:gridCol>
              </a:tblGrid>
              <a:tr h="383696">
                <a:tc>
                  <a:txBody>
                    <a:bodyPr/>
                    <a:lstStyle/>
                    <a:p>
                      <a:pPr algn="ctr"/>
                      <a:r>
                        <a:rPr lang="en-US" dirty="0" err="1">
                          <a:solidFill>
                            <a:schemeClr val="tx1"/>
                          </a:solidFill>
                        </a:rPr>
                        <a:t>Limpio</a:t>
                      </a:r>
                      <a:endParaRPr lang="en-US" dirty="0">
                        <a:solidFill>
                          <a:schemeClr val="tx1"/>
                        </a:solidFill>
                      </a:endParaRPr>
                    </a:p>
                  </a:txBody>
                  <a:tcPr/>
                </a:tc>
                <a:tc>
                  <a:txBody>
                    <a:bodyPr/>
                    <a:lstStyle/>
                    <a:p>
                      <a:pPr algn="ctr"/>
                      <a:r>
                        <a:rPr lang="en-US" dirty="0" err="1">
                          <a:solidFill>
                            <a:schemeClr val="tx1"/>
                          </a:solidFill>
                        </a:rPr>
                        <a:t>Separar</a:t>
                      </a:r>
                      <a:endParaRPr lang="en-US" dirty="0">
                        <a:solidFill>
                          <a:schemeClr val="tx1"/>
                        </a:solidFill>
                      </a:endParaRPr>
                    </a:p>
                  </a:txBody>
                  <a:tcPr/>
                </a:tc>
                <a:tc>
                  <a:txBody>
                    <a:bodyPr/>
                    <a:lstStyle/>
                    <a:p>
                      <a:pPr algn="ctr"/>
                      <a:r>
                        <a:rPr lang="en-US" dirty="0" err="1">
                          <a:solidFill>
                            <a:schemeClr val="tx1"/>
                          </a:solidFill>
                        </a:rPr>
                        <a:t>Cocinar</a:t>
                      </a:r>
                      <a:endParaRPr lang="en-US" dirty="0">
                        <a:solidFill>
                          <a:schemeClr val="tx1"/>
                        </a:solidFill>
                      </a:endParaRPr>
                    </a:p>
                  </a:txBody>
                  <a:tcPr/>
                </a:tc>
                <a:tc>
                  <a:txBody>
                    <a:bodyPr/>
                    <a:lstStyle/>
                    <a:p>
                      <a:pPr algn="ctr"/>
                      <a:r>
                        <a:rPr lang="en-US" dirty="0" err="1">
                          <a:solidFill>
                            <a:schemeClr val="tx1"/>
                          </a:solidFill>
                        </a:rPr>
                        <a:t>Frío</a:t>
                      </a:r>
                      <a:endParaRPr lang="en-US" dirty="0">
                        <a:solidFill>
                          <a:schemeClr val="tx1"/>
                        </a:solidFill>
                      </a:endParaRPr>
                    </a:p>
                  </a:txBody>
                  <a:tcPr/>
                </a:tc>
                <a:extLst>
                  <a:ext uri="{0D108BD9-81ED-4DB2-BD59-A6C34878D82A}">
                    <a16:rowId xmlns:a16="http://schemas.microsoft.com/office/drawing/2014/main" val="1405256586"/>
                  </a:ext>
                </a:extLst>
              </a:tr>
              <a:tr h="3261419">
                <a:tc>
                  <a:txBody>
                    <a:bodyPr/>
                    <a:lstStyle/>
                    <a:p>
                      <a:pPr marL="285750" indent="-285750">
                        <a:buFont typeface="Arial" panose="020B0604020202020204" pitchFamily="34" charset="0"/>
                        <a:buChar char="•"/>
                      </a:pPr>
                      <a:r>
                        <a:rPr lang="es-ES" dirty="0"/>
                        <a:t>La higiene personal es una prioridad.
Use las técnicas correctas de lavado de manos y la estación de lavado.
Lavar, enjuagar, desinfectar las superficies.
Guantes (una tarea para cada par</a:t>
                      </a:r>
                      <a:r>
                        <a:rPr lang="en-US" dirty="0"/>
                        <a:t>).</a:t>
                      </a:r>
                    </a:p>
                  </a:txBody>
                  <a:tcPr/>
                </a:tc>
                <a:tc>
                  <a:txBody>
                    <a:bodyPr/>
                    <a:lstStyle/>
                    <a:p>
                      <a:pPr marL="285750" indent="-285750">
                        <a:buFont typeface="Arial" panose="020B0604020202020204" pitchFamily="34" charset="0"/>
                        <a:buChar char="•"/>
                      </a:pPr>
                      <a:r>
                        <a:rPr lang="es-ES" dirty="0"/>
                        <a:t>Los alimentos se mantienen separados para evitar la contaminación cruzada</a:t>
                      </a:r>
                      <a:r>
                        <a:rPr lang="en-US" dirty="0"/>
                        <a:t>.</a:t>
                      </a:r>
                    </a:p>
                  </a:txBody>
                  <a:tcPr/>
                </a:tc>
                <a:tc>
                  <a:txBody>
                    <a:bodyPr/>
                    <a:lstStyle/>
                    <a:p>
                      <a:pPr marL="285750" indent="-285750">
                        <a:buFont typeface="Arial" panose="020B0604020202020204" pitchFamily="34" charset="0"/>
                        <a:buChar char="•"/>
                      </a:pPr>
                      <a:r>
                        <a:rPr lang="es-ES" dirty="0"/>
                        <a:t>Cocine a la temperatura interna mínima.
Use termómetros para alimentos.
Mantenga el libro de registro temporal.
Mantener las temperaturas de mantenimiento</a:t>
                      </a:r>
                      <a:r>
                        <a:rPr lang="en-US" dirty="0"/>
                        <a:t>.</a:t>
                      </a:r>
                    </a:p>
                  </a:txBody>
                  <a:tcPr/>
                </a:tc>
                <a:tc>
                  <a:txBody>
                    <a:bodyPr/>
                    <a:lstStyle/>
                    <a:p>
                      <a:pPr marL="285750" indent="-285750">
                        <a:buFont typeface="Arial" panose="020B0604020202020204" pitchFamily="34" charset="0"/>
                        <a:buChar char="•"/>
                      </a:pPr>
                      <a:r>
                        <a:rPr lang="es-ES" dirty="0"/>
                        <a:t>Refrigere o congele dentro de los tiempos recomendados.
Guarde los registros de temperatura para el refrigerador y congele.
Zona de peligro:      De 41° a 135°
Etiquetar y fechar los alimentos</a:t>
                      </a:r>
                      <a:r>
                        <a:rPr lang="en-US" dirty="0"/>
                        <a:t>.</a:t>
                      </a:r>
                    </a:p>
                  </a:txBody>
                  <a:tcPr/>
                </a:tc>
                <a:extLst>
                  <a:ext uri="{0D108BD9-81ED-4DB2-BD59-A6C34878D82A}">
                    <a16:rowId xmlns:a16="http://schemas.microsoft.com/office/drawing/2014/main" val="230761434"/>
                  </a:ext>
                </a:extLst>
              </a:tr>
            </a:tbl>
          </a:graphicData>
        </a:graphic>
      </p:graphicFrame>
      <p:pic>
        <p:nvPicPr>
          <p:cNvPr id="6" name="Picture 5">
            <a:extLst>
              <a:ext uri="{FF2B5EF4-FFF2-40B4-BE49-F238E27FC236}">
                <a16:creationId xmlns:a16="http://schemas.microsoft.com/office/drawing/2014/main" id="{88390349-0EDB-A6DC-36D5-F8EFB2478614}"/>
              </a:ext>
            </a:extLst>
          </p:cNvPr>
          <p:cNvPicPr>
            <a:picLocks noChangeAspect="1"/>
          </p:cNvPicPr>
          <p:nvPr/>
        </p:nvPicPr>
        <p:blipFill>
          <a:blip r:embed="rId3"/>
          <a:stretch>
            <a:fillRect/>
          </a:stretch>
        </p:blipFill>
        <p:spPr>
          <a:xfrm>
            <a:off x="2109128" y="1886189"/>
            <a:ext cx="664522" cy="502964"/>
          </a:xfrm>
          <a:prstGeom prst="rect">
            <a:avLst/>
          </a:prstGeom>
        </p:spPr>
      </p:pic>
      <p:pic>
        <p:nvPicPr>
          <p:cNvPr id="7" name="Picture 6">
            <a:extLst>
              <a:ext uri="{FF2B5EF4-FFF2-40B4-BE49-F238E27FC236}">
                <a16:creationId xmlns:a16="http://schemas.microsoft.com/office/drawing/2014/main" id="{E4A4C0BC-B1FD-1691-CCCC-ABF42CCA37FA}"/>
              </a:ext>
            </a:extLst>
          </p:cNvPr>
          <p:cNvPicPr>
            <a:picLocks noChangeAspect="1"/>
          </p:cNvPicPr>
          <p:nvPr/>
        </p:nvPicPr>
        <p:blipFill>
          <a:blip r:embed="rId4"/>
          <a:stretch>
            <a:fillRect/>
          </a:stretch>
        </p:blipFill>
        <p:spPr>
          <a:xfrm>
            <a:off x="4601152" y="1886931"/>
            <a:ext cx="664522" cy="506012"/>
          </a:xfrm>
          <a:prstGeom prst="rect">
            <a:avLst/>
          </a:prstGeom>
        </p:spPr>
      </p:pic>
      <p:pic>
        <p:nvPicPr>
          <p:cNvPr id="8" name="Picture 7">
            <a:extLst>
              <a:ext uri="{FF2B5EF4-FFF2-40B4-BE49-F238E27FC236}">
                <a16:creationId xmlns:a16="http://schemas.microsoft.com/office/drawing/2014/main" id="{BA5E8A60-4F4F-88ED-9820-E19DB03EFA08}"/>
              </a:ext>
            </a:extLst>
          </p:cNvPr>
          <p:cNvPicPr>
            <a:picLocks noChangeAspect="1"/>
          </p:cNvPicPr>
          <p:nvPr/>
        </p:nvPicPr>
        <p:blipFill>
          <a:blip r:embed="rId4"/>
          <a:stretch>
            <a:fillRect/>
          </a:stretch>
        </p:blipFill>
        <p:spPr>
          <a:xfrm>
            <a:off x="6987113" y="1865545"/>
            <a:ext cx="664522" cy="506012"/>
          </a:xfrm>
          <a:prstGeom prst="rect">
            <a:avLst/>
          </a:prstGeom>
        </p:spPr>
      </p:pic>
      <p:pic>
        <p:nvPicPr>
          <p:cNvPr id="9" name="Picture 8">
            <a:extLst>
              <a:ext uri="{FF2B5EF4-FFF2-40B4-BE49-F238E27FC236}">
                <a16:creationId xmlns:a16="http://schemas.microsoft.com/office/drawing/2014/main" id="{203A7518-E09B-D34A-A0CE-A0CC8F9C2085}"/>
              </a:ext>
            </a:extLst>
          </p:cNvPr>
          <p:cNvPicPr>
            <a:picLocks noChangeAspect="1"/>
          </p:cNvPicPr>
          <p:nvPr/>
        </p:nvPicPr>
        <p:blipFill>
          <a:blip r:embed="rId4"/>
          <a:stretch>
            <a:fillRect/>
          </a:stretch>
        </p:blipFill>
        <p:spPr>
          <a:xfrm>
            <a:off x="9434433" y="1886189"/>
            <a:ext cx="664522" cy="506012"/>
          </a:xfrm>
          <a:prstGeom prst="rect">
            <a:avLst/>
          </a:prstGeom>
        </p:spPr>
      </p:pic>
    </p:spTree>
    <p:extLst>
      <p:ext uri="{BB962C8B-B14F-4D97-AF65-F5344CB8AC3E}">
        <p14:creationId xmlns:p14="http://schemas.microsoft.com/office/powerpoint/2010/main" val="3090630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8B43-8CA7-2A55-D76F-67B2404EC596}"/>
              </a:ext>
            </a:extLst>
          </p:cNvPr>
          <p:cNvSpPr>
            <a:spLocks noGrp="1"/>
          </p:cNvSpPr>
          <p:nvPr>
            <p:ph type="title"/>
          </p:nvPr>
        </p:nvSpPr>
        <p:spPr>
          <a:xfrm>
            <a:off x="1097280" y="286604"/>
            <a:ext cx="10058400" cy="931334"/>
          </a:xfrm>
        </p:spPr>
        <p:txBody>
          <a:bodyPr>
            <a:normAutofit/>
          </a:bodyPr>
          <a:lstStyle/>
          <a:p>
            <a:pPr algn="ctr"/>
            <a:r>
              <a:rPr lang="en-US" dirty="0">
                <a:latin typeface="Broadway" panose="04040905080B02020502" pitchFamily="82" charset="0"/>
              </a:rPr>
              <a:t>La </a:t>
            </a:r>
            <a:r>
              <a:rPr lang="en-US" dirty="0" err="1">
                <a:latin typeface="Broadway" panose="04040905080B02020502" pitchFamily="82" charset="0"/>
              </a:rPr>
              <a:t>experiencia</a:t>
            </a:r>
            <a:r>
              <a:rPr lang="en-US" dirty="0">
                <a:latin typeface="Broadway" panose="04040905080B02020502" pitchFamily="82" charset="0"/>
              </a:rPr>
              <a:t> </a:t>
            </a:r>
            <a:r>
              <a:rPr lang="en-US" dirty="0" err="1">
                <a:latin typeface="Broadway" panose="04040905080B02020502" pitchFamily="82" charset="0"/>
              </a:rPr>
              <a:t>gastronómica</a:t>
            </a:r>
            <a:endParaRPr lang="en-US" dirty="0">
              <a:latin typeface="Broadway" panose="04040905080B02020502" pitchFamily="82" charset="0"/>
            </a:endParaRPr>
          </a:p>
        </p:txBody>
      </p:sp>
      <p:sp>
        <p:nvSpPr>
          <p:cNvPr id="3" name="Content Placeholder 2">
            <a:extLst>
              <a:ext uri="{FF2B5EF4-FFF2-40B4-BE49-F238E27FC236}">
                <a16:creationId xmlns:a16="http://schemas.microsoft.com/office/drawing/2014/main" id="{2152B41B-26C9-4F03-834D-0E5DCAF7FCB4}"/>
              </a:ext>
            </a:extLst>
          </p:cNvPr>
          <p:cNvSpPr>
            <a:spLocks noGrp="1"/>
          </p:cNvSpPr>
          <p:nvPr>
            <p:ph idx="1"/>
          </p:nvPr>
        </p:nvSpPr>
        <p:spPr>
          <a:xfrm>
            <a:off x="5197150" y="1845734"/>
            <a:ext cx="5958529" cy="4392104"/>
          </a:xfrm>
        </p:spPr>
        <p:txBody>
          <a:bodyPr>
            <a:normAutofit fontScale="62500" lnSpcReduction="20000"/>
          </a:bodyPr>
          <a:lstStyle/>
          <a:p>
            <a:pPr algn="ctr">
              <a:lnSpc>
                <a:spcPct val="120000"/>
              </a:lnSpc>
            </a:pPr>
            <a:r>
              <a:rPr lang="es-ES" sz="2800" dirty="0">
                <a:latin typeface="Comic Sans MS" panose="030F0702030302020204" pitchFamily="66" charset="0"/>
              </a:rPr>
              <a:t>A la hora de planificar tus menús, piensa en cómo puedes hacer que la "experiencia" de comer sea más agradable para tus participantes</a:t>
            </a:r>
            <a:r>
              <a:rPr lang="en-US" sz="2800" dirty="0">
                <a:latin typeface="Comic Sans MS" panose="030F0702030302020204" pitchFamily="66" charset="0"/>
              </a:rPr>
              <a:t>. </a:t>
            </a:r>
            <a:endParaRPr lang="en-US" sz="2800" dirty="0">
              <a:solidFill>
                <a:srgbClr val="C00000"/>
              </a:solidFill>
              <a:latin typeface="Comic Sans MS" panose="030F0702030302020204" pitchFamily="66" charset="0"/>
            </a:endParaRPr>
          </a:p>
          <a:p>
            <a:pPr algn="ctr"/>
            <a:endParaRPr lang="en-US" sz="2800" dirty="0">
              <a:solidFill>
                <a:srgbClr val="C00000"/>
              </a:solidFill>
              <a:latin typeface="Comic Sans MS" panose="030F0702030302020204" pitchFamily="66" charset="0"/>
            </a:endParaRPr>
          </a:p>
          <a:p>
            <a:pPr algn="ctr"/>
            <a:r>
              <a:rPr lang="es-ES" sz="2800" dirty="0">
                <a:solidFill>
                  <a:srgbClr val="C00000"/>
                </a:solidFill>
                <a:latin typeface="Comic Sans MS" panose="030F0702030302020204" pitchFamily="66" charset="0"/>
              </a:rPr>
              <a:t>¡Es más que una comida!
(socialización y conexión con los demás</a:t>
            </a:r>
            <a:r>
              <a:rPr lang="en-US" sz="2200" dirty="0">
                <a:solidFill>
                  <a:srgbClr val="C00000"/>
                </a:solidFill>
                <a:latin typeface="Comic Sans MS" panose="030F0702030302020204" pitchFamily="66" charset="0"/>
              </a:rPr>
              <a:t>)</a:t>
            </a:r>
          </a:p>
          <a:p>
            <a:endParaRPr lang="en-US" sz="2400" dirty="0">
              <a:latin typeface="Comic Sans MS" panose="030F0702030302020204" pitchFamily="66" charset="0"/>
            </a:endParaRPr>
          </a:p>
          <a:p>
            <a:pPr marL="0" indent="0">
              <a:buNone/>
            </a:pPr>
            <a:endParaRPr lang="en-US" sz="2400" dirty="0">
              <a:latin typeface="Comic Sans MS" panose="030F0702030302020204" pitchFamily="66" charset="0"/>
            </a:endParaRPr>
          </a:p>
          <a:p>
            <a:r>
              <a:rPr lang="es-ES" sz="2400" dirty="0">
                <a:latin typeface="Comic Sans MS" panose="030F0702030302020204" pitchFamily="66" charset="0"/>
              </a:rPr>
              <a:t>Otras cosas a tener en cuenta para una experiencia gastronómica agradable</a:t>
            </a:r>
            <a:r>
              <a:rPr lang="en-US" sz="2400" dirty="0">
                <a:latin typeface="Comic Sans MS" panose="030F0702030302020204" pitchFamily="66" charset="0"/>
              </a:rPr>
              <a:t>:</a:t>
            </a:r>
          </a:p>
          <a:p>
            <a:r>
              <a:rPr lang="es-ES" sz="2400" dirty="0">
                <a:solidFill>
                  <a:srgbClr val="FF0000"/>
                </a:solidFill>
                <a:latin typeface="Comic Sans MS" panose="030F0702030302020204" pitchFamily="66" charset="0"/>
              </a:rPr>
              <a:t>Textura y fácil acceso: Las manzanas enteras son duras para los dientes, córtelas en rodajas y agregue un poco de canela. Las naranjas enteras son difíciles de pelar, córtalas en rodajas para que sean más fáciles de manipular. Corta la ensalada en trozos pequeños</a:t>
            </a:r>
            <a:r>
              <a:rPr lang="en-US" sz="2400" dirty="0">
                <a:latin typeface="Comic Sans MS" panose="030F0702030302020204" pitchFamily="66" charset="0"/>
              </a:rPr>
              <a:t>.</a:t>
            </a:r>
          </a:p>
        </p:txBody>
      </p:sp>
      <p:pic>
        <p:nvPicPr>
          <p:cNvPr id="6" name="Picture 5">
            <a:extLst>
              <a:ext uri="{FF2B5EF4-FFF2-40B4-BE49-F238E27FC236}">
                <a16:creationId xmlns:a16="http://schemas.microsoft.com/office/drawing/2014/main" id="{1FB6DB83-A143-59A7-66D2-0CE79AC3091E}"/>
              </a:ext>
            </a:extLst>
          </p:cNvPr>
          <p:cNvPicPr>
            <a:picLocks noChangeAspect="1"/>
          </p:cNvPicPr>
          <p:nvPr/>
        </p:nvPicPr>
        <p:blipFill>
          <a:blip r:embed="rId3"/>
          <a:stretch>
            <a:fillRect/>
          </a:stretch>
        </p:blipFill>
        <p:spPr>
          <a:xfrm>
            <a:off x="359008" y="2581124"/>
            <a:ext cx="4586218" cy="2407765"/>
          </a:xfrm>
          <a:prstGeom prst="rect">
            <a:avLst/>
          </a:prstGeom>
        </p:spPr>
      </p:pic>
    </p:spTree>
    <p:extLst>
      <p:ext uri="{BB962C8B-B14F-4D97-AF65-F5344CB8AC3E}">
        <p14:creationId xmlns:p14="http://schemas.microsoft.com/office/powerpoint/2010/main" val="17776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946A-0D20-C2B8-F94A-0AAC3196788F}"/>
              </a:ext>
            </a:extLst>
          </p:cNvPr>
          <p:cNvSpPr>
            <a:spLocks noGrp="1"/>
          </p:cNvSpPr>
          <p:nvPr>
            <p:ph type="title"/>
          </p:nvPr>
        </p:nvSpPr>
        <p:spPr/>
        <p:txBody>
          <a:bodyPr>
            <a:normAutofit fontScale="90000"/>
          </a:bodyPr>
          <a:lstStyle/>
          <a:p>
            <a:r>
              <a:rPr lang="en-US" sz="6000" dirty="0" err="1"/>
              <a:t>Objetivos</a:t>
            </a:r>
            <a:r>
              <a:rPr lang="en-US" sz="6000" dirty="0"/>
              <a:t>:</a:t>
            </a:r>
            <a:br>
              <a:rPr lang="en-US" dirty="0"/>
            </a:br>
            <a:endParaRPr lang="en-US" dirty="0"/>
          </a:p>
        </p:txBody>
      </p:sp>
      <p:sp>
        <p:nvSpPr>
          <p:cNvPr id="3" name="Content Placeholder 2">
            <a:extLst>
              <a:ext uri="{FF2B5EF4-FFF2-40B4-BE49-F238E27FC236}">
                <a16:creationId xmlns:a16="http://schemas.microsoft.com/office/drawing/2014/main" id="{105FD67D-9E88-D57D-8666-169AA6613697}"/>
              </a:ext>
            </a:extLst>
          </p:cNvPr>
          <p:cNvSpPr>
            <a:spLocks noGrp="1"/>
          </p:cNvSpPr>
          <p:nvPr>
            <p:ph idx="1"/>
          </p:nvPr>
        </p:nvSpPr>
        <p:spPr/>
        <p:txBody>
          <a:bodyPr/>
          <a:lstStyle/>
          <a:p>
            <a:pPr>
              <a:buFont typeface="Wingdings" panose="05000000000000000000" pitchFamily="2" charset="2"/>
              <a:buChar char="Ø"/>
            </a:pPr>
            <a:r>
              <a:rPr lang="es-ES" dirty="0">
                <a:solidFill>
                  <a:schemeClr val="accent1">
                    <a:lumMod val="75000"/>
                  </a:schemeClr>
                </a:solidFill>
              </a:rPr>
              <a:t> Después de la capacitación de hoy, los asistentes podrán:
 Identifique los requisitos de comida según la Ley de Estadounidenses Mayores
 Explique cómo el patrón de comidas cumple con los requisitos
 Desarrollar diferentes métodos para adquirir información de los consumidores.
 Identifique los "9 grandes" alérgenos alimentarios
 Recuperar y usar menús ya aprobados
 Cree menús mensuales que cumplan con los patrones de comidas y los requisitos nutricionales</a:t>
            </a:r>
            <a:endParaRPr lang="en-US" sz="2000" dirty="0">
              <a:solidFill>
                <a:schemeClr val="accent1">
                  <a:lumMod val="75000"/>
                </a:schemeClr>
              </a:solidFill>
            </a:endParaRPr>
          </a:p>
          <a:p>
            <a:endParaRPr lang="en-US" dirty="0"/>
          </a:p>
        </p:txBody>
      </p:sp>
    </p:spTree>
    <p:extLst>
      <p:ext uri="{BB962C8B-B14F-4D97-AF65-F5344CB8AC3E}">
        <p14:creationId xmlns:p14="http://schemas.microsoft.com/office/powerpoint/2010/main" val="373662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4B24-1B44-3DFD-8D10-004262530E33}"/>
              </a:ext>
            </a:extLst>
          </p:cNvPr>
          <p:cNvSpPr>
            <a:spLocks noGrp="1"/>
          </p:cNvSpPr>
          <p:nvPr>
            <p:ph type="title"/>
          </p:nvPr>
        </p:nvSpPr>
        <p:spPr>
          <a:xfrm>
            <a:off x="1097280" y="533646"/>
            <a:ext cx="10058400" cy="1203714"/>
          </a:xfrm>
          <a:solidFill>
            <a:schemeClr val="accent2">
              <a:lumMod val="20000"/>
              <a:lumOff val="80000"/>
            </a:schemeClr>
          </a:solidFill>
        </p:spPr>
        <p:txBody>
          <a:bodyPr/>
          <a:lstStyle/>
          <a:p>
            <a:pPr algn="ctr"/>
            <a:r>
              <a:rPr lang="es-ES" dirty="0"/>
              <a:t>Considere a quién está sirviendo</a:t>
            </a:r>
            <a:endParaRPr lang="en-US" dirty="0"/>
          </a:p>
        </p:txBody>
      </p:sp>
      <p:sp>
        <p:nvSpPr>
          <p:cNvPr id="3" name="Content Placeholder 2">
            <a:extLst>
              <a:ext uri="{FF2B5EF4-FFF2-40B4-BE49-F238E27FC236}">
                <a16:creationId xmlns:a16="http://schemas.microsoft.com/office/drawing/2014/main" id="{C38F68EB-B04C-7A44-BBD7-88BAC95ED0C3}"/>
              </a:ext>
            </a:extLst>
          </p:cNvPr>
          <p:cNvSpPr>
            <a:spLocks noGrp="1"/>
          </p:cNvSpPr>
          <p:nvPr>
            <p:ph idx="1"/>
          </p:nvPr>
        </p:nvSpPr>
        <p:spPr/>
        <p:txBody>
          <a:bodyPr>
            <a:normAutofit/>
          </a:bodyPr>
          <a:lstStyle/>
          <a:p>
            <a:pPr>
              <a:buFont typeface="Wingdings" panose="05000000000000000000" pitchFamily="2" charset="2"/>
              <a:buChar char="Ø"/>
            </a:pPr>
            <a:r>
              <a:rPr lang="es-ES" sz="2400" dirty="0"/>
              <a:t>No es inusual que los adultos mayores tengan algunos problemas de salud. Algunas otras cosas que querrás tener en cuenta a la hora de planificar tus menús son:
  Elige alimentos sin azúcares añadidos
  Elija alimentos con grasas saturadas bajas
  Elija alimentos bajos en sodio</a:t>
            </a:r>
            <a:endParaRPr lang="en-US" sz="2800" dirty="0"/>
          </a:p>
        </p:txBody>
      </p:sp>
      <p:pic>
        <p:nvPicPr>
          <p:cNvPr id="5" name="Picture 4">
            <a:extLst>
              <a:ext uri="{FF2B5EF4-FFF2-40B4-BE49-F238E27FC236}">
                <a16:creationId xmlns:a16="http://schemas.microsoft.com/office/drawing/2014/main" id="{A694F63C-EADE-7E78-013D-17CF3949F721}"/>
              </a:ext>
            </a:extLst>
          </p:cNvPr>
          <p:cNvPicPr>
            <a:picLocks noChangeAspect="1"/>
          </p:cNvPicPr>
          <p:nvPr/>
        </p:nvPicPr>
        <p:blipFill>
          <a:blip r:embed="rId2"/>
          <a:stretch>
            <a:fillRect/>
          </a:stretch>
        </p:blipFill>
        <p:spPr>
          <a:xfrm>
            <a:off x="8154084" y="3857414"/>
            <a:ext cx="3758045" cy="2254827"/>
          </a:xfrm>
          <a:prstGeom prst="rect">
            <a:avLst/>
          </a:prstGeom>
        </p:spPr>
      </p:pic>
    </p:spTree>
    <p:extLst>
      <p:ext uri="{BB962C8B-B14F-4D97-AF65-F5344CB8AC3E}">
        <p14:creationId xmlns:p14="http://schemas.microsoft.com/office/powerpoint/2010/main" val="3631453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F7C9-E3C0-2618-E67B-F8553E805558}"/>
              </a:ext>
            </a:extLst>
          </p:cNvPr>
          <p:cNvSpPr>
            <a:spLocks noGrp="1"/>
          </p:cNvSpPr>
          <p:nvPr>
            <p:ph type="title"/>
          </p:nvPr>
        </p:nvSpPr>
        <p:spPr>
          <a:solidFill>
            <a:schemeClr val="accent2">
              <a:lumMod val="20000"/>
              <a:lumOff val="80000"/>
            </a:schemeClr>
          </a:solidFill>
        </p:spPr>
        <p:txBody>
          <a:bodyPr/>
          <a:lstStyle/>
          <a:p>
            <a:pPr algn="ctr"/>
            <a:r>
              <a:rPr lang="en-US" dirty="0"/>
              <a:t>Las "9 </a:t>
            </a:r>
            <a:r>
              <a:rPr lang="en-US" dirty="0" err="1"/>
              <a:t>grandes</a:t>
            </a:r>
            <a:r>
              <a:rPr lang="en-US" dirty="0"/>
              <a:t>" </a:t>
            </a:r>
            <a:r>
              <a:rPr lang="en-US" dirty="0" err="1"/>
              <a:t>alergias</a:t>
            </a:r>
            <a:r>
              <a:rPr lang="en-US" dirty="0"/>
              <a:t> </a:t>
            </a:r>
            <a:r>
              <a:rPr lang="en-US" dirty="0" err="1"/>
              <a:t>alimentarias</a:t>
            </a:r>
            <a:endParaRPr lang="en-US" dirty="0"/>
          </a:p>
        </p:txBody>
      </p:sp>
      <p:sp>
        <p:nvSpPr>
          <p:cNvPr id="3" name="Content Placeholder 2">
            <a:extLst>
              <a:ext uri="{FF2B5EF4-FFF2-40B4-BE49-F238E27FC236}">
                <a16:creationId xmlns:a16="http://schemas.microsoft.com/office/drawing/2014/main" id="{C6865738-59B9-754D-2855-E17ABEAE8E17}"/>
              </a:ext>
            </a:extLst>
          </p:cNvPr>
          <p:cNvSpPr>
            <a:spLocks noGrp="1"/>
          </p:cNvSpPr>
          <p:nvPr>
            <p:ph idx="1"/>
          </p:nvPr>
        </p:nvSpPr>
        <p:spPr>
          <a:xfrm>
            <a:off x="1097280" y="1924229"/>
            <a:ext cx="5100919" cy="4023360"/>
          </a:xfrm>
        </p:spPr>
        <p:txBody>
          <a:bodyPr>
            <a:normAutofit fontScale="92500" lnSpcReduction="20000"/>
          </a:bodyPr>
          <a:lstStyle/>
          <a:p>
            <a:r>
              <a:rPr lang="en-US" dirty="0"/>
              <a:t>#9	- </a:t>
            </a:r>
            <a:r>
              <a:rPr lang="es-ES" dirty="0"/>
              <a:t>Sésamo (se hizo oficial en enero de 2023</a:t>
            </a:r>
            <a:r>
              <a:rPr lang="en-US" dirty="0"/>
              <a:t>)</a:t>
            </a:r>
          </a:p>
          <a:p>
            <a:r>
              <a:rPr lang="en-US" dirty="0"/>
              <a:t>#8	- Soy</a:t>
            </a:r>
          </a:p>
          <a:p>
            <a:r>
              <a:rPr lang="en-US" dirty="0"/>
              <a:t>#7	- Trigo</a:t>
            </a:r>
          </a:p>
          <a:p>
            <a:r>
              <a:rPr lang="en-US" dirty="0"/>
              <a:t>#6	- </a:t>
            </a:r>
            <a:r>
              <a:rPr lang="en-US" dirty="0" err="1"/>
              <a:t>Peces</a:t>
            </a:r>
            <a:r>
              <a:rPr lang="en-US" dirty="0"/>
              <a:t> (con </a:t>
            </a:r>
            <a:r>
              <a:rPr lang="en-US" dirty="0" err="1"/>
              <a:t>aletas</a:t>
            </a:r>
            <a:r>
              <a:rPr lang="en-US" dirty="0"/>
              <a:t>))</a:t>
            </a:r>
          </a:p>
          <a:p>
            <a:r>
              <a:rPr lang="en-US" dirty="0"/>
              <a:t>#5	-Huevos</a:t>
            </a:r>
          </a:p>
          <a:p>
            <a:r>
              <a:rPr lang="en-US" dirty="0"/>
              <a:t>#4	- </a:t>
            </a:r>
            <a:r>
              <a:rPr lang="en-US" dirty="0" err="1"/>
              <a:t>Frutos</a:t>
            </a:r>
            <a:r>
              <a:rPr lang="en-US" dirty="0"/>
              <a:t> </a:t>
            </a:r>
            <a:r>
              <a:rPr lang="en-US" dirty="0" err="1"/>
              <a:t>secos</a:t>
            </a:r>
            <a:endParaRPr lang="en-US" dirty="0"/>
          </a:p>
          <a:p>
            <a:r>
              <a:rPr lang="en-US" dirty="0"/>
              <a:t>#3	- </a:t>
            </a:r>
            <a:r>
              <a:rPr lang="en-US" dirty="0" err="1"/>
              <a:t>Cacahuetes</a:t>
            </a:r>
            <a:endParaRPr lang="en-US" dirty="0"/>
          </a:p>
          <a:p>
            <a:r>
              <a:rPr lang="en-US" dirty="0"/>
              <a:t>#2	- Leche</a:t>
            </a:r>
          </a:p>
          <a:p>
            <a:r>
              <a:rPr lang="es-ES" dirty="0">
                <a:solidFill>
                  <a:schemeClr val="accent1">
                    <a:lumMod val="75000"/>
                  </a:schemeClr>
                </a:solidFill>
              </a:rPr>
              <a:t>Y la alergia alimentaria # 1 en los EE. UU. es - - - - - -
Marisco</a:t>
            </a:r>
            <a:endParaRPr lang="en-US" dirty="0"/>
          </a:p>
        </p:txBody>
      </p:sp>
      <p:sp>
        <p:nvSpPr>
          <p:cNvPr id="6" name="TextBox 5">
            <a:extLst>
              <a:ext uri="{FF2B5EF4-FFF2-40B4-BE49-F238E27FC236}">
                <a16:creationId xmlns:a16="http://schemas.microsoft.com/office/drawing/2014/main" id="{607B08A1-CA30-BD22-A453-67E4DF011ABA}"/>
              </a:ext>
            </a:extLst>
          </p:cNvPr>
          <p:cNvSpPr txBox="1"/>
          <p:nvPr/>
        </p:nvSpPr>
        <p:spPr>
          <a:xfrm>
            <a:off x="4547944" y="2690336"/>
            <a:ext cx="2921620" cy="1200329"/>
          </a:xfrm>
          <a:prstGeom prst="rect">
            <a:avLst/>
          </a:prstGeom>
          <a:noFill/>
        </p:spPr>
        <p:txBody>
          <a:bodyPr wrap="square" rtlCol="0">
            <a:spAutoFit/>
          </a:bodyPr>
          <a:lstStyle/>
          <a:p>
            <a:pPr algn="ctr"/>
            <a:r>
              <a:rPr lang="es-ES" dirty="0">
                <a:latin typeface="ADLaM Display" panose="02010000000000000000" pitchFamily="2" charset="0"/>
                <a:ea typeface="ADLaM Display" panose="02010000000000000000" pitchFamily="2" charset="0"/>
                <a:cs typeface="ADLaM Display" panose="02010000000000000000" pitchFamily="2" charset="0"/>
              </a:rPr>
              <a:t>Mantente informado...
de los ingredientes de las comidas que estás preparando.</a:t>
            </a:r>
            <a:endParaRPr lang="en-US"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56EA03D2-49ED-80C8-5B91-A96D7ECDE777}"/>
              </a:ext>
            </a:extLst>
          </p:cNvPr>
          <p:cNvSpPr txBox="1"/>
          <p:nvPr/>
        </p:nvSpPr>
        <p:spPr>
          <a:xfrm>
            <a:off x="8521409" y="2408663"/>
            <a:ext cx="2953195" cy="2677656"/>
          </a:xfrm>
          <a:prstGeom prst="rect">
            <a:avLst/>
          </a:prstGeom>
          <a:noFill/>
        </p:spPr>
        <p:txBody>
          <a:bodyPr wrap="square" rtlCol="0">
            <a:spAutoFit/>
          </a:bodyPr>
          <a:lstStyle/>
          <a:p>
            <a:pPr algn="ctr"/>
            <a:r>
              <a:rPr lang="es-ES" sz="2400" dirty="0">
                <a:solidFill>
                  <a:schemeClr val="accent1">
                    <a:lumMod val="75000"/>
                  </a:schemeClr>
                </a:solidFill>
                <a:latin typeface="Arial" panose="020B0604020202020204" pitchFamily="34" charset="0"/>
                <a:cs typeface="Arial" panose="020B0604020202020204" pitchFamily="34" charset="0"/>
              </a:rPr>
              <a:t>Dato curioso:
La lista de alérgenos alimentarios será diferente para otros países y regiones del mundo.</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C5274DD-4E57-25B8-A795-10270F20F826}"/>
              </a:ext>
            </a:extLst>
          </p:cNvPr>
          <p:cNvPicPr>
            <a:picLocks noChangeAspect="1"/>
          </p:cNvPicPr>
          <p:nvPr/>
        </p:nvPicPr>
        <p:blipFill>
          <a:blip r:embed="rId3"/>
          <a:stretch>
            <a:fillRect/>
          </a:stretch>
        </p:blipFill>
        <p:spPr>
          <a:xfrm>
            <a:off x="8740929" y="4550090"/>
            <a:ext cx="2733675" cy="1676400"/>
          </a:xfrm>
          <a:prstGeom prst="rect">
            <a:avLst/>
          </a:prstGeom>
        </p:spPr>
      </p:pic>
    </p:spTree>
    <p:extLst>
      <p:ext uri="{BB962C8B-B14F-4D97-AF65-F5344CB8AC3E}">
        <p14:creationId xmlns:p14="http://schemas.microsoft.com/office/powerpoint/2010/main" val="748451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7174E5-10A1-574E-0DA1-DE29EDAC2C2D}"/>
              </a:ext>
            </a:extLst>
          </p:cNvPr>
          <p:cNvPicPr>
            <a:picLocks noGrp="1" noChangeAspect="1"/>
          </p:cNvPicPr>
          <p:nvPr>
            <p:ph idx="1"/>
          </p:nvPr>
        </p:nvPicPr>
        <p:blipFill>
          <a:blip r:embed="rId3"/>
          <a:stretch>
            <a:fillRect/>
          </a:stretch>
        </p:blipFill>
        <p:spPr>
          <a:xfrm>
            <a:off x="1287517" y="395836"/>
            <a:ext cx="4022725" cy="4022725"/>
          </a:xfrm>
          <a:prstGeom prst="rect">
            <a:avLst/>
          </a:prstGeom>
        </p:spPr>
      </p:pic>
      <p:sp>
        <p:nvSpPr>
          <p:cNvPr id="5" name="TextBox 4">
            <a:extLst>
              <a:ext uri="{FF2B5EF4-FFF2-40B4-BE49-F238E27FC236}">
                <a16:creationId xmlns:a16="http://schemas.microsoft.com/office/drawing/2014/main" id="{4DE63862-CACB-C109-755D-BE74706467CE}"/>
              </a:ext>
            </a:extLst>
          </p:cNvPr>
          <p:cNvSpPr txBox="1"/>
          <p:nvPr/>
        </p:nvSpPr>
        <p:spPr>
          <a:xfrm>
            <a:off x="5223641" y="1944413"/>
            <a:ext cx="6096000" cy="3970318"/>
          </a:xfrm>
          <a:prstGeom prst="rect">
            <a:avLst/>
          </a:prstGeom>
          <a:noFill/>
        </p:spPr>
        <p:txBody>
          <a:bodyPr wrap="square" rtlCol="0">
            <a:spAutoFit/>
          </a:bodyPr>
          <a:lstStyle/>
          <a:p>
            <a:endParaRPr lang="en-US" dirty="0"/>
          </a:p>
          <a:p>
            <a:r>
              <a:rPr lang="es-ES" dirty="0">
                <a:solidFill>
                  <a:srgbClr val="C00000"/>
                </a:solidFill>
              </a:rPr>
              <a:t>¡NUEVO! A partir de octubre, envíe sus menús para su aprobación con DOS meses de anticipación.
	Por ejemplo: el menú de diciembre debe presentarse en octubre.
Envíe uno o dos menús a la vez (no más). (Los precios y la disponibilidad de los productos pueden cambiar. Si se usa New </a:t>
            </a:r>
            <a:r>
              <a:rPr lang="es-ES" dirty="0" err="1">
                <a:solidFill>
                  <a:srgbClr val="C00000"/>
                </a:solidFill>
              </a:rPr>
              <a:t>Mexico</a:t>
            </a:r>
            <a:r>
              <a:rPr lang="es-ES" dirty="0">
                <a:solidFill>
                  <a:srgbClr val="C00000"/>
                </a:solidFill>
              </a:rPr>
              <a:t> </a:t>
            </a:r>
            <a:r>
              <a:rPr lang="es-ES" dirty="0" err="1">
                <a:solidFill>
                  <a:srgbClr val="C00000"/>
                </a:solidFill>
              </a:rPr>
              <a:t>Grown</a:t>
            </a:r>
            <a:r>
              <a:rPr lang="es-ES" dirty="0">
                <a:solidFill>
                  <a:srgbClr val="C00000"/>
                </a:solidFill>
              </a:rPr>
              <a:t>, los productos pueden variar). </a:t>
            </a:r>
          </a:p>
          <a:p>
            <a:r>
              <a:rPr lang="es-ES" dirty="0">
                <a:solidFill>
                  <a:srgbClr val="C00000"/>
                </a:solidFill>
              </a:rPr>
              <a:t>
 ¡Envíe su menú en formato Word, por favor! La plantilla está disponible en nuestro sitio web.</a:t>
            </a:r>
            <a:endParaRPr lang="en-US" dirty="0"/>
          </a:p>
          <a:p>
            <a:endParaRPr lang="en-US" dirty="0"/>
          </a:p>
          <a:p>
            <a:endParaRPr lang="en-US" dirty="0"/>
          </a:p>
        </p:txBody>
      </p:sp>
    </p:spTree>
    <p:extLst>
      <p:ext uri="{BB962C8B-B14F-4D97-AF65-F5344CB8AC3E}">
        <p14:creationId xmlns:p14="http://schemas.microsoft.com/office/powerpoint/2010/main" val="3843457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0A28-F367-365F-152F-2BDFE66B3F52}"/>
              </a:ext>
            </a:extLst>
          </p:cNvPr>
          <p:cNvSpPr>
            <a:spLocks noGrp="1"/>
          </p:cNvSpPr>
          <p:nvPr>
            <p:ph type="title"/>
          </p:nvPr>
        </p:nvSpPr>
        <p:spPr/>
        <p:txBody>
          <a:bodyPr/>
          <a:lstStyle/>
          <a:p>
            <a:r>
              <a:rPr lang="es-ES" dirty="0"/>
              <a:t>Razones para los cambios en el menú</a:t>
            </a:r>
            <a:r>
              <a:rPr lang="en-US" dirty="0"/>
              <a:t>:</a:t>
            </a:r>
          </a:p>
        </p:txBody>
      </p:sp>
      <p:sp>
        <p:nvSpPr>
          <p:cNvPr id="3" name="Content Placeholder 2">
            <a:extLst>
              <a:ext uri="{FF2B5EF4-FFF2-40B4-BE49-F238E27FC236}">
                <a16:creationId xmlns:a16="http://schemas.microsoft.com/office/drawing/2014/main" id="{639F7D36-EA77-652E-9BE7-E925F077050D}"/>
              </a:ext>
            </a:extLst>
          </p:cNvPr>
          <p:cNvSpPr>
            <a:spLocks noGrp="1"/>
          </p:cNvSpPr>
          <p:nvPr>
            <p:ph idx="1"/>
          </p:nvPr>
        </p:nvSpPr>
        <p:spPr>
          <a:xfrm>
            <a:off x="1097280" y="1845734"/>
            <a:ext cx="10058400" cy="3348058"/>
          </a:xfrm>
        </p:spPr>
        <p:txBody>
          <a:bodyPr/>
          <a:lstStyle/>
          <a:p>
            <a:pPr>
              <a:buFont typeface="Wingdings" panose="05000000000000000000" pitchFamily="2" charset="2"/>
              <a:buChar char="Ø"/>
            </a:pPr>
            <a:r>
              <a:rPr lang="es-ES" dirty="0"/>
              <a:t>Los requisitos de nutrientes o el patrón de comidas no se cumplieron para la semana, por lo que se tuvo que agregar un artículo (es decir, fruta, verdura, pan, etc.).</a:t>
            </a:r>
            <a:r>
              <a:rPr lang="en-US" dirty="0"/>
              <a:t>)</a:t>
            </a:r>
          </a:p>
          <a:p>
            <a:pPr>
              <a:buFont typeface="Wingdings" panose="05000000000000000000" pitchFamily="2" charset="2"/>
              <a:buChar char="Ø"/>
            </a:pPr>
            <a:endParaRPr lang="en-US" dirty="0"/>
          </a:p>
          <a:p>
            <a:pPr>
              <a:buFont typeface="Wingdings" panose="05000000000000000000" pitchFamily="2" charset="2"/>
              <a:buChar char="Ø"/>
            </a:pPr>
            <a:r>
              <a:rPr lang="es-ES" dirty="0"/>
              <a:t>Un elemento del menú es demasiado similar a otro elemento en la misma semana o mes, o se está sirviendo el mismo plato principal (es decir, enchiladas de chile rojo y enchiladas de chile verde, pollo a la barbacoa</a:t>
            </a:r>
            <a:r>
              <a:rPr lang="en-US" dirty="0"/>
              <a:t>).</a:t>
            </a:r>
          </a:p>
          <a:p>
            <a:pPr marL="0" indent="0">
              <a:buNone/>
            </a:pPr>
            <a:endParaRPr lang="en-US" dirty="0"/>
          </a:p>
          <a:p>
            <a:pPr>
              <a:buFont typeface="Wingdings" panose="05000000000000000000" pitchFamily="2" charset="2"/>
              <a:buChar char="Ø"/>
            </a:pPr>
            <a:r>
              <a:rPr lang="en-US" dirty="0"/>
              <a:t> </a:t>
            </a:r>
            <a:r>
              <a:rPr lang="es-ES" dirty="0"/>
              <a:t>Tu "plato" necesita algo de color. (Comenzamos nuestra comida con nuestros ojos</a:t>
            </a:r>
            <a:r>
              <a:rPr lang="en-US" dirty="0"/>
              <a:t>!)</a:t>
            </a:r>
          </a:p>
          <a:p>
            <a:endParaRPr lang="en-US" dirty="0"/>
          </a:p>
        </p:txBody>
      </p:sp>
      <p:pic>
        <p:nvPicPr>
          <p:cNvPr id="4" name="Picture 3">
            <a:extLst>
              <a:ext uri="{FF2B5EF4-FFF2-40B4-BE49-F238E27FC236}">
                <a16:creationId xmlns:a16="http://schemas.microsoft.com/office/drawing/2014/main" id="{90F64E64-60EE-9AAF-E70B-62AFDC63EF48}"/>
              </a:ext>
            </a:extLst>
          </p:cNvPr>
          <p:cNvPicPr>
            <a:picLocks noChangeAspect="1"/>
          </p:cNvPicPr>
          <p:nvPr/>
        </p:nvPicPr>
        <p:blipFill>
          <a:blip r:embed="rId2"/>
          <a:stretch>
            <a:fillRect/>
          </a:stretch>
        </p:blipFill>
        <p:spPr>
          <a:xfrm>
            <a:off x="8685212" y="3991927"/>
            <a:ext cx="2543175" cy="1800225"/>
          </a:xfrm>
          <a:prstGeom prst="rect">
            <a:avLst/>
          </a:prstGeom>
        </p:spPr>
      </p:pic>
    </p:spTree>
    <p:extLst>
      <p:ext uri="{BB962C8B-B14F-4D97-AF65-F5344CB8AC3E}">
        <p14:creationId xmlns:p14="http://schemas.microsoft.com/office/powerpoint/2010/main" val="173740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DDA6-6CC8-13DA-3AA7-8FE7EA718BE4}"/>
              </a:ext>
            </a:extLst>
          </p:cNvPr>
          <p:cNvSpPr>
            <a:spLocks noGrp="1"/>
          </p:cNvSpPr>
          <p:nvPr>
            <p:ph type="title"/>
          </p:nvPr>
        </p:nvSpPr>
        <p:spPr/>
        <p:txBody>
          <a:bodyPr/>
          <a:lstStyle/>
          <a:p>
            <a:pPr algn="ctr"/>
            <a:r>
              <a:rPr lang="en-US" dirty="0"/>
              <a:t>Using Already Approved Menus</a:t>
            </a:r>
          </a:p>
        </p:txBody>
      </p:sp>
      <p:sp>
        <p:nvSpPr>
          <p:cNvPr id="3" name="Content Placeholder 2">
            <a:extLst>
              <a:ext uri="{FF2B5EF4-FFF2-40B4-BE49-F238E27FC236}">
                <a16:creationId xmlns:a16="http://schemas.microsoft.com/office/drawing/2014/main" id="{8BC035F1-495D-6713-EE2A-2192C8892A3B}"/>
              </a:ext>
            </a:extLst>
          </p:cNvPr>
          <p:cNvSpPr>
            <a:spLocks noGrp="1"/>
          </p:cNvSpPr>
          <p:nvPr>
            <p:ph idx="1"/>
          </p:nvPr>
        </p:nvSpPr>
        <p:spPr>
          <a:xfrm>
            <a:off x="1066800" y="2357798"/>
            <a:ext cx="10058400" cy="3119458"/>
          </a:xfrm>
        </p:spPr>
        <p:txBody>
          <a:bodyPr>
            <a:normAutofit/>
          </a:bodyPr>
          <a:lstStyle/>
          <a:p>
            <a:pPr lvl="1">
              <a:buClr>
                <a:schemeClr val="accent1">
                  <a:lumMod val="75000"/>
                </a:schemeClr>
              </a:buClr>
              <a:buFont typeface="Wingdings" panose="05000000000000000000" pitchFamily="2" charset="2"/>
              <a:buChar char="Ø"/>
            </a:pPr>
            <a:r>
              <a:rPr lang="en-US" sz="2800" dirty="0"/>
              <a:t> Choose a menu that works for you and your participants.</a:t>
            </a:r>
          </a:p>
          <a:p>
            <a:pPr lvl="1">
              <a:buClr>
                <a:schemeClr val="accent1">
                  <a:lumMod val="75000"/>
                </a:schemeClr>
              </a:buClr>
              <a:buFont typeface="Arial" panose="020B0604020202020204" pitchFamily="34" charset="0"/>
              <a:buChar char="•"/>
            </a:pPr>
            <a:r>
              <a:rPr lang="en-US" sz="2400" dirty="0"/>
              <a:t>Make sure to choose one that uses the same % milk as you do.</a:t>
            </a:r>
          </a:p>
          <a:p>
            <a:pPr lvl="1">
              <a:buClr>
                <a:schemeClr val="accent1">
                  <a:lumMod val="75000"/>
                </a:schemeClr>
              </a:buClr>
              <a:buFont typeface="Arial" panose="020B0604020202020204" pitchFamily="34" charset="0"/>
              <a:buChar char="•"/>
            </a:pPr>
            <a:r>
              <a:rPr lang="en-US" sz="2400" dirty="0"/>
              <a:t>Make sure to choose one that has the same number of days that you need.</a:t>
            </a:r>
          </a:p>
          <a:p>
            <a:pPr lvl="1">
              <a:buClr>
                <a:schemeClr val="accent1">
                  <a:lumMod val="75000"/>
                </a:schemeClr>
              </a:buClr>
              <a:buFont typeface="Wingdings" panose="05000000000000000000" pitchFamily="2" charset="2"/>
              <a:buChar char="Ø"/>
            </a:pPr>
            <a:endParaRPr lang="en-US" sz="2400" dirty="0"/>
          </a:p>
          <a:p>
            <a:pPr lvl="1">
              <a:buClr>
                <a:schemeClr val="accent1">
                  <a:lumMod val="75000"/>
                </a:schemeClr>
              </a:buClr>
              <a:buFont typeface="Wingdings" panose="05000000000000000000" pitchFamily="2" charset="2"/>
              <a:buChar char="Ø"/>
            </a:pPr>
            <a:r>
              <a:rPr lang="en-US" sz="2400" dirty="0"/>
              <a:t> Label each week with the approved menu you are using or include it in your email when you submit your menu.</a:t>
            </a:r>
          </a:p>
        </p:txBody>
      </p:sp>
    </p:spTree>
    <p:extLst>
      <p:ext uri="{BB962C8B-B14F-4D97-AF65-F5344CB8AC3E}">
        <p14:creationId xmlns:p14="http://schemas.microsoft.com/office/powerpoint/2010/main" val="1545531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09F4C3-F645-19A6-0E65-97395938B913}"/>
              </a:ext>
            </a:extLst>
          </p:cNvPr>
          <p:cNvSpPr txBox="1"/>
          <p:nvPr/>
        </p:nvSpPr>
        <p:spPr>
          <a:xfrm>
            <a:off x="2368481" y="599001"/>
            <a:ext cx="7980218" cy="646331"/>
          </a:xfrm>
          <a:prstGeom prst="rect">
            <a:avLst/>
          </a:prstGeom>
          <a:solidFill>
            <a:schemeClr val="accent2">
              <a:lumMod val="40000"/>
              <a:lumOff val="60000"/>
            </a:schemeClr>
          </a:solidFill>
        </p:spPr>
        <p:txBody>
          <a:bodyPr wrap="square" rtlCol="0">
            <a:spAutoFit/>
          </a:bodyPr>
          <a:lstStyle/>
          <a:p>
            <a:pPr algn="ctr"/>
            <a:r>
              <a:rPr lang="en-US" sz="3600" dirty="0"/>
              <a:t>Un </a:t>
            </a:r>
            <a:r>
              <a:rPr lang="en-US" sz="3600" dirty="0" err="1"/>
              <a:t>ejemplo</a:t>
            </a:r>
            <a:endParaRPr lang="en-US" sz="3600" dirty="0"/>
          </a:p>
        </p:txBody>
      </p:sp>
      <p:pic>
        <p:nvPicPr>
          <p:cNvPr id="25" name="Picture 24">
            <a:extLst>
              <a:ext uri="{FF2B5EF4-FFF2-40B4-BE49-F238E27FC236}">
                <a16:creationId xmlns:a16="http://schemas.microsoft.com/office/drawing/2014/main" id="{C21D20DB-909A-E1E2-A7C9-37081FC67C77}"/>
              </a:ext>
            </a:extLst>
          </p:cNvPr>
          <p:cNvPicPr>
            <a:picLocks noChangeAspect="1"/>
          </p:cNvPicPr>
          <p:nvPr/>
        </p:nvPicPr>
        <p:blipFill>
          <a:blip r:embed="rId3"/>
          <a:stretch>
            <a:fillRect/>
          </a:stretch>
        </p:blipFill>
        <p:spPr>
          <a:xfrm>
            <a:off x="1384400" y="2194560"/>
            <a:ext cx="9688277" cy="2191056"/>
          </a:xfrm>
          <a:prstGeom prst="rect">
            <a:avLst/>
          </a:prstGeom>
        </p:spPr>
      </p:pic>
      <p:sp>
        <p:nvSpPr>
          <p:cNvPr id="28" name="TextBox 27">
            <a:extLst>
              <a:ext uri="{FF2B5EF4-FFF2-40B4-BE49-F238E27FC236}">
                <a16:creationId xmlns:a16="http://schemas.microsoft.com/office/drawing/2014/main" id="{7E667308-89F6-0797-BFF7-BCD814B164A0}"/>
              </a:ext>
            </a:extLst>
          </p:cNvPr>
          <p:cNvSpPr txBox="1"/>
          <p:nvPr/>
        </p:nvSpPr>
        <p:spPr>
          <a:xfrm>
            <a:off x="356616" y="4599432"/>
            <a:ext cx="1755648" cy="923330"/>
          </a:xfrm>
          <a:prstGeom prst="rect">
            <a:avLst/>
          </a:prstGeom>
          <a:noFill/>
        </p:spPr>
        <p:txBody>
          <a:bodyPr wrap="square" rtlCol="0">
            <a:spAutoFit/>
          </a:bodyPr>
          <a:lstStyle/>
          <a:p>
            <a:r>
              <a:rPr lang="es-ES" dirty="0"/>
              <a:t>Corta y pega el menú que vas a utilizar</a:t>
            </a:r>
            <a:r>
              <a:rPr lang="en-US" dirty="0"/>
              <a:t>.</a:t>
            </a:r>
          </a:p>
        </p:txBody>
      </p:sp>
      <p:sp>
        <p:nvSpPr>
          <p:cNvPr id="29" name="Arrow: Right 28">
            <a:extLst>
              <a:ext uri="{FF2B5EF4-FFF2-40B4-BE49-F238E27FC236}">
                <a16:creationId xmlns:a16="http://schemas.microsoft.com/office/drawing/2014/main" id="{97CBA991-EB3B-C174-C9D4-E6ECBD3C4B06}"/>
              </a:ext>
            </a:extLst>
          </p:cNvPr>
          <p:cNvSpPr/>
          <p:nvPr/>
        </p:nvSpPr>
        <p:spPr>
          <a:xfrm rot="19587219">
            <a:off x="551094" y="3768807"/>
            <a:ext cx="799184" cy="1463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04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1F388-7488-2C60-81D2-E856B96F9ADE}"/>
              </a:ext>
            </a:extLst>
          </p:cNvPr>
          <p:cNvPicPr>
            <a:picLocks noChangeAspect="1"/>
          </p:cNvPicPr>
          <p:nvPr/>
        </p:nvPicPr>
        <p:blipFill>
          <a:blip r:embed="rId2"/>
          <a:stretch>
            <a:fillRect/>
          </a:stretch>
        </p:blipFill>
        <p:spPr>
          <a:xfrm>
            <a:off x="1496311" y="1072034"/>
            <a:ext cx="4260116" cy="3948985"/>
          </a:xfrm>
          <a:prstGeom prst="rect">
            <a:avLst/>
          </a:prstGeom>
        </p:spPr>
      </p:pic>
      <p:sp>
        <p:nvSpPr>
          <p:cNvPr id="5" name="TextBox 4">
            <a:extLst>
              <a:ext uri="{FF2B5EF4-FFF2-40B4-BE49-F238E27FC236}">
                <a16:creationId xmlns:a16="http://schemas.microsoft.com/office/drawing/2014/main" id="{9103FBD7-1271-B54E-04DB-D692891111B3}"/>
              </a:ext>
            </a:extLst>
          </p:cNvPr>
          <p:cNvSpPr txBox="1"/>
          <p:nvPr/>
        </p:nvSpPr>
        <p:spPr>
          <a:xfrm>
            <a:off x="7185871" y="2567708"/>
            <a:ext cx="3509818" cy="923330"/>
          </a:xfrm>
          <a:prstGeom prst="rect">
            <a:avLst/>
          </a:prstGeom>
          <a:noFill/>
        </p:spPr>
        <p:txBody>
          <a:bodyPr wrap="square" rtlCol="0">
            <a:spAutoFit/>
          </a:bodyPr>
          <a:lstStyle/>
          <a:p>
            <a:r>
              <a:rPr lang="es-ES" dirty="0"/>
              <a:t>A continuación, añada el análisis nutricional de esa semana del menú aprobado</a:t>
            </a:r>
            <a:endParaRPr lang="en-US" dirty="0"/>
          </a:p>
        </p:txBody>
      </p:sp>
      <p:sp>
        <p:nvSpPr>
          <p:cNvPr id="6" name="Arrow: Right 5">
            <a:extLst>
              <a:ext uri="{FF2B5EF4-FFF2-40B4-BE49-F238E27FC236}">
                <a16:creationId xmlns:a16="http://schemas.microsoft.com/office/drawing/2014/main" id="{5B5157FD-288B-13CF-2CF4-FB2291B74115}"/>
              </a:ext>
            </a:extLst>
          </p:cNvPr>
          <p:cNvSpPr/>
          <p:nvPr/>
        </p:nvSpPr>
        <p:spPr>
          <a:xfrm rot="10800000">
            <a:off x="6096000" y="2687457"/>
            <a:ext cx="926592" cy="4068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625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14F-899A-BB91-4429-876963BA13BE}"/>
              </a:ext>
            </a:extLst>
          </p:cNvPr>
          <p:cNvSpPr>
            <a:spLocks noGrp="1"/>
          </p:cNvSpPr>
          <p:nvPr>
            <p:ph type="title"/>
          </p:nvPr>
        </p:nvSpPr>
        <p:spPr/>
        <p:txBody>
          <a:bodyPr>
            <a:normAutofit/>
          </a:bodyPr>
          <a:lstStyle/>
          <a:p>
            <a:pPr algn="ctr"/>
            <a:r>
              <a:rPr lang="en-US" dirty="0" err="1"/>
              <a:t>Hacer</a:t>
            </a:r>
            <a:r>
              <a:rPr lang="en-US" dirty="0"/>
              <a:t> </a:t>
            </a:r>
            <a:r>
              <a:rPr lang="en-US" dirty="0" err="1"/>
              <a:t>sustituciones</a:t>
            </a:r>
            <a:br>
              <a:rPr lang="en-US" dirty="0"/>
            </a:br>
            <a:r>
              <a:rPr lang="es-ES" sz="2200" dirty="0"/>
              <a:t>A veces puede ser necesario hacer una sustitución</a:t>
            </a:r>
            <a:r>
              <a:rPr lang="en-US" sz="2200" dirty="0"/>
              <a:t>.</a:t>
            </a:r>
            <a:br>
              <a:rPr lang="en-US" sz="2200" dirty="0"/>
            </a:br>
            <a:endParaRPr lang="en-US" sz="2200" dirty="0"/>
          </a:p>
        </p:txBody>
      </p:sp>
      <p:sp>
        <p:nvSpPr>
          <p:cNvPr id="3" name="Content Placeholder 2">
            <a:extLst>
              <a:ext uri="{FF2B5EF4-FFF2-40B4-BE49-F238E27FC236}">
                <a16:creationId xmlns:a16="http://schemas.microsoft.com/office/drawing/2014/main" id="{9A570E9E-95B5-F7A4-A02C-0BE81110A5CF}"/>
              </a:ext>
            </a:extLst>
          </p:cNvPr>
          <p:cNvSpPr>
            <a:spLocks noGrp="1"/>
          </p:cNvSpPr>
          <p:nvPr>
            <p:ph idx="1"/>
          </p:nvPr>
        </p:nvSpPr>
        <p:spPr/>
        <p:txBody>
          <a:bodyPr>
            <a:normAutofit fontScale="25000" lnSpcReduction="20000"/>
          </a:bodyPr>
          <a:lstStyle/>
          <a:p>
            <a:r>
              <a:rPr lang="es-ES" sz="8000" dirty="0"/>
              <a:t>Al hacer sustituciones, el artículo utilizado debe incluir nutrientes similares al que se está sustituyendo</a:t>
            </a:r>
            <a:r>
              <a:rPr lang="en-US" sz="8000" dirty="0"/>
              <a:t>.</a:t>
            </a:r>
          </a:p>
          <a:p>
            <a:r>
              <a:rPr lang="en-US" sz="8000" dirty="0" err="1"/>
              <a:t>Ejemplos</a:t>
            </a:r>
            <a:r>
              <a:rPr lang="en-US" sz="8000" dirty="0"/>
              <a:t>:
</a:t>
            </a:r>
            <a:r>
              <a:rPr lang="en-US" sz="8000" dirty="0" err="1"/>
              <a:t>Acelgas</a:t>
            </a:r>
            <a:r>
              <a:rPr lang="en-US" sz="8000" dirty="0"/>
              <a:t> para </a:t>
            </a:r>
            <a:r>
              <a:rPr lang="en-US" sz="8000" dirty="0" err="1"/>
              <a:t>espinacas</a:t>
            </a:r>
            <a:r>
              <a:rPr lang="en-US" sz="8000" dirty="0"/>
              <a:t> o col </a:t>
            </a:r>
            <a:r>
              <a:rPr lang="en-US" sz="8000" dirty="0" err="1"/>
              <a:t>rizada</a:t>
            </a:r>
            <a:r>
              <a:rPr lang="en-US" sz="8000" dirty="0"/>
              <a:t> 
Batatas para calabaza 
</a:t>
            </a:r>
            <a:r>
              <a:rPr lang="en-US" sz="8000" dirty="0" err="1"/>
              <a:t>Brócoli</a:t>
            </a:r>
            <a:r>
              <a:rPr lang="en-US" sz="8000" dirty="0"/>
              <a:t> para </a:t>
            </a:r>
            <a:r>
              <a:rPr lang="en-US" sz="8000" dirty="0" err="1"/>
              <a:t>judías</a:t>
            </a:r>
            <a:r>
              <a:rPr lang="en-US" sz="8000" dirty="0"/>
              <a:t> </a:t>
            </a:r>
            <a:r>
              <a:rPr lang="en-US" sz="8000" dirty="0" err="1"/>
              <a:t>verdes</a:t>
            </a:r>
            <a:endParaRPr lang="en-US" sz="4900" dirty="0"/>
          </a:p>
          <a:p>
            <a:pPr marL="384048" lvl="2" indent="0">
              <a:buNone/>
            </a:pPr>
            <a:endParaRPr lang="en-US" sz="4900" dirty="0"/>
          </a:p>
          <a:p>
            <a:endParaRPr lang="en-US" sz="4900" dirty="0"/>
          </a:p>
          <a:p>
            <a:pPr marL="0">
              <a:buNone/>
            </a:pPr>
            <a:r>
              <a:rPr lang="en-US" sz="4900" dirty="0"/>
              <a:t>				</a:t>
            </a:r>
          </a:p>
          <a:p>
            <a:pPr marL="1471400" lvl="8" indent="0">
              <a:buNone/>
            </a:pPr>
            <a:r>
              <a:rPr lang="en-US" sz="3200" dirty="0"/>
              <a:t>	 </a:t>
            </a:r>
          </a:p>
          <a:p>
            <a:pPr marL="1471400" lvl="8" indent="0">
              <a:buNone/>
            </a:pPr>
            <a:endParaRPr lang="en-US" sz="3200" dirty="0"/>
          </a:p>
          <a:p>
            <a:pPr marL="0" indent="0">
              <a:buNone/>
            </a:pPr>
            <a:endParaRPr lang="en-US" dirty="0"/>
          </a:p>
          <a:p>
            <a:endParaRPr lang="en-US" dirty="0"/>
          </a:p>
          <a:p>
            <a:pPr algn="ctr"/>
            <a:r>
              <a:rPr lang="es-ES" sz="8000" dirty="0">
                <a:solidFill>
                  <a:srgbClr val="C00000"/>
                </a:solidFill>
                <a:latin typeface="Aptos Black" panose="020F0502020204030204" pitchFamily="34" charset="0"/>
              </a:rPr>
              <a:t>Siempre reemplace el artículo, no lo deje fuera del menú</a:t>
            </a:r>
            <a:r>
              <a:rPr lang="en-US" sz="8000" dirty="0">
                <a:solidFill>
                  <a:srgbClr val="C00000"/>
                </a:solidFill>
                <a:latin typeface="Aptos Black" panose="020F0502020204030204" pitchFamily="34" charset="0"/>
              </a:rPr>
              <a:t>.</a:t>
            </a:r>
          </a:p>
        </p:txBody>
      </p:sp>
      <p:pic>
        <p:nvPicPr>
          <p:cNvPr id="5" name="Picture 4">
            <a:extLst>
              <a:ext uri="{FF2B5EF4-FFF2-40B4-BE49-F238E27FC236}">
                <a16:creationId xmlns:a16="http://schemas.microsoft.com/office/drawing/2014/main" id="{3077A8B3-6A94-39CD-E8AC-C7032E5A3C94}"/>
              </a:ext>
            </a:extLst>
          </p:cNvPr>
          <p:cNvPicPr>
            <a:picLocks noChangeAspect="1"/>
          </p:cNvPicPr>
          <p:nvPr/>
        </p:nvPicPr>
        <p:blipFill>
          <a:blip r:embed="rId3"/>
          <a:stretch>
            <a:fillRect/>
          </a:stretch>
        </p:blipFill>
        <p:spPr>
          <a:xfrm>
            <a:off x="313584" y="4174778"/>
            <a:ext cx="1267834" cy="1267834"/>
          </a:xfrm>
          <a:prstGeom prst="rect">
            <a:avLst/>
          </a:prstGeom>
        </p:spPr>
      </p:pic>
      <p:pic>
        <p:nvPicPr>
          <p:cNvPr id="6" name="Picture 5">
            <a:extLst>
              <a:ext uri="{FF2B5EF4-FFF2-40B4-BE49-F238E27FC236}">
                <a16:creationId xmlns:a16="http://schemas.microsoft.com/office/drawing/2014/main" id="{5BA4074D-248B-0969-F122-D2CCBFF12071}"/>
              </a:ext>
            </a:extLst>
          </p:cNvPr>
          <p:cNvPicPr>
            <a:picLocks noChangeAspect="1"/>
          </p:cNvPicPr>
          <p:nvPr/>
        </p:nvPicPr>
        <p:blipFill>
          <a:blip r:embed="rId4"/>
          <a:stretch>
            <a:fillRect/>
          </a:stretch>
        </p:blipFill>
        <p:spPr>
          <a:xfrm>
            <a:off x="6788879" y="2663399"/>
            <a:ext cx="1594072" cy="1194015"/>
          </a:xfrm>
          <a:prstGeom prst="rect">
            <a:avLst/>
          </a:prstGeom>
        </p:spPr>
      </p:pic>
    </p:spTree>
    <p:extLst>
      <p:ext uri="{BB962C8B-B14F-4D97-AF65-F5344CB8AC3E}">
        <p14:creationId xmlns:p14="http://schemas.microsoft.com/office/powerpoint/2010/main" val="61821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BFD6-0A79-F020-AF49-E9BEE16319BF}"/>
              </a:ext>
            </a:extLst>
          </p:cNvPr>
          <p:cNvSpPr>
            <a:spLocks noGrp="1"/>
          </p:cNvSpPr>
          <p:nvPr>
            <p:ph type="title"/>
          </p:nvPr>
        </p:nvSpPr>
        <p:spPr>
          <a:solidFill>
            <a:schemeClr val="accent3">
              <a:lumMod val="20000"/>
              <a:lumOff val="80000"/>
            </a:schemeClr>
          </a:solidFill>
        </p:spPr>
        <p:txBody>
          <a:bodyPr/>
          <a:lstStyle/>
          <a:p>
            <a:pPr algn="ctr"/>
            <a:r>
              <a:rPr lang="en-US" dirty="0">
                <a:latin typeface="Britannic Bold" panose="020B0903060703020204" pitchFamily="34" charset="0"/>
              </a:rPr>
              <a:t> Para </a:t>
            </a:r>
            <a:r>
              <a:rPr lang="en-US" dirty="0" err="1">
                <a:latin typeface="Britannic Bold" panose="020B0903060703020204" pitchFamily="34" charset="0"/>
              </a:rPr>
              <a:t>su</a:t>
            </a:r>
            <a:r>
              <a:rPr lang="en-US" dirty="0">
                <a:latin typeface="Britannic Bold" panose="020B0903060703020204" pitchFamily="34" charset="0"/>
              </a:rPr>
              <a:t> </a:t>
            </a:r>
            <a:r>
              <a:rPr lang="en-US" dirty="0" err="1">
                <a:latin typeface="Britannic Bold" panose="020B0903060703020204" pitchFamily="34" charset="0"/>
              </a:rPr>
              <a:t>información</a:t>
            </a:r>
            <a:r>
              <a:rPr lang="en-US" dirty="0">
                <a:latin typeface="Britannic Bold" panose="020B0903060703020204" pitchFamily="34" charset="0"/>
              </a:rPr>
              <a:t>!</a:t>
            </a:r>
            <a:br>
              <a:rPr lang="en-US" dirty="0">
                <a:latin typeface="Britannic Bold" panose="020B0903060703020204" pitchFamily="34" charset="0"/>
              </a:rPr>
            </a:br>
            <a:endParaRPr lang="en-US" dirty="0">
              <a:latin typeface="Britannic Bold" panose="020B0903060703020204" pitchFamily="34" charset="0"/>
            </a:endParaRPr>
          </a:p>
        </p:txBody>
      </p:sp>
      <p:sp>
        <p:nvSpPr>
          <p:cNvPr id="3" name="Content Placeholder 2">
            <a:extLst>
              <a:ext uri="{FF2B5EF4-FFF2-40B4-BE49-F238E27FC236}">
                <a16:creationId xmlns:a16="http://schemas.microsoft.com/office/drawing/2014/main" id="{CDCDF65F-6E49-F8A4-E205-7965D5111375}"/>
              </a:ext>
            </a:extLst>
          </p:cNvPr>
          <p:cNvSpPr>
            <a:spLocks noGrp="1"/>
          </p:cNvSpPr>
          <p:nvPr>
            <p:ph idx="1"/>
          </p:nvPr>
        </p:nvSpPr>
        <p:spPr/>
        <p:txBody>
          <a:bodyPr>
            <a:normAutofit/>
          </a:bodyPr>
          <a:lstStyle/>
          <a:p>
            <a:r>
              <a:rPr lang="en-US" sz="2800" dirty="0"/>
              <a:t>Per ACL: </a:t>
            </a:r>
          </a:p>
          <a:p>
            <a:pPr>
              <a:buFont typeface="Wingdings" panose="05000000000000000000" pitchFamily="2" charset="2"/>
              <a:buChar char="Ø"/>
            </a:pPr>
            <a:r>
              <a:rPr lang="en-US" sz="2800" dirty="0"/>
              <a:t> </a:t>
            </a:r>
            <a:r>
              <a:rPr lang="es-ES" sz="2800" dirty="0"/>
              <a:t>Los menús de los centros para personas mayores deben cumplir con el requisito de 1/3 de DRI.  Sin embargo, si un consumidor no quiere un elemento del menú, puede negarse a obtener ese artículo. Por ejemplo: La leche debe estar visiblemente disponible, pero el consumidor no tiene que tomarla</a:t>
            </a:r>
            <a:r>
              <a:rPr lang="en-US" sz="2800" dirty="0"/>
              <a:t>.</a:t>
            </a:r>
          </a:p>
          <a:p>
            <a:pPr>
              <a:buFont typeface="Wingdings" panose="05000000000000000000" pitchFamily="2" charset="2"/>
              <a:buChar char="Ø"/>
            </a:pPr>
            <a:r>
              <a:rPr lang="es-ES" sz="2800" dirty="0"/>
              <a:t>Si su comida no cumple con el requisito de 1/3 de DRI, no puede reclamar ese reembolso</a:t>
            </a:r>
            <a:r>
              <a:rPr lang="en-US" sz="2800" dirty="0"/>
              <a:t>.</a:t>
            </a:r>
          </a:p>
          <a:p>
            <a:endParaRPr lang="en-US" dirty="0"/>
          </a:p>
          <a:p>
            <a:endParaRPr lang="en-US" dirty="0"/>
          </a:p>
        </p:txBody>
      </p:sp>
      <p:pic>
        <p:nvPicPr>
          <p:cNvPr id="4" name="Picture 3">
            <a:extLst>
              <a:ext uri="{FF2B5EF4-FFF2-40B4-BE49-F238E27FC236}">
                <a16:creationId xmlns:a16="http://schemas.microsoft.com/office/drawing/2014/main" id="{86EE0D7B-A714-DECA-DD6E-447001440BCA}"/>
              </a:ext>
            </a:extLst>
          </p:cNvPr>
          <p:cNvPicPr>
            <a:picLocks noChangeAspect="1"/>
          </p:cNvPicPr>
          <p:nvPr/>
        </p:nvPicPr>
        <p:blipFill>
          <a:blip r:embed="rId2"/>
          <a:stretch>
            <a:fillRect/>
          </a:stretch>
        </p:blipFill>
        <p:spPr>
          <a:xfrm>
            <a:off x="9375494" y="101409"/>
            <a:ext cx="1989880" cy="1989880"/>
          </a:xfrm>
          <a:prstGeom prst="rect">
            <a:avLst/>
          </a:prstGeom>
        </p:spPr>
      </p:pic>
    </p:spTree>
    <p:extLst>
      <p:ext uri="{BB962C8B-B14F-4D97-AF65-F5344CB8AC3E}">
        <p14:creationId xmlns:p14="http://schemas.microsoft.com/office/powerpoint/2010/main" val="3214693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376B-F545-E341-D049-B79FC28CEAAF}"/>
              </a:ext>
            </a:extLst>
          </p:cNvPr>
          <p:cNvSpPr>
            <a:spLocks noGrp="1"/>
          </p:cNvSpPr>
          <p:nvPr>
            <p:ph type="title"/>
          </p:nvPr>
        </p:nvSpPr>
        <p:spPr/>
        <p:txBody>
          <a:bodyPr/>
          <a:lstStyle/>
          <a:p>
            <a:r>
              <a:rPr lang="en-US" dirty="0"/>
              <a:t>Sitios web</a:t>
            </a:r>
          </a:p>
        </p:txBody>
      </p:sp>
      <p:sp>
        <p:nvSpPr>
          <p:cNvPr id="3" name="Content Placeholder 2">
            <a:extLst>
              <a:ext uri="{FF2B5EF4-FFF2-40B4-BE49-F238E27FC236}">
                <a16:creationId xmlns:a16="http://schemas.microsoft.com/office/drawing/2014/main" id="{A7218978-4B4F-BE59-0562-3780DABA5349}"/>
              </a:ext>
            </a:extLst>
          </p:cNvPr>
          <p:cNvSpPr>
            <a:spLocks noGrp="1"/>
          </p:cNvSpPr>
          <p:nvPr>
            <p:ph idx="1"/>
          </p:nvPr>
        </p:nvSpPr>
        <p:spPr>
          <a:xfrm>
            <a:off x="1162594" y="2016205"/>
            <a:ext cx="3353422" cy="1595674"/>
          </a:xfrm>
        </p:spPr>
        <p:txBody>
          <a:bodyPr>
            <a:normAutofit/>
          </a:bodyPr>
          <a:lstStyle/>
          <a:p>
            <a:r>
              <a:rPr lang="es-ES" sz="2800" dirty="0"/>
              <a:t>Por favor, actualice los menús de sus sitios web</a:t>
            </a:r>
            <a:r>
              <a:rPr lang="en-US" sz="2800" dirty="0"/>
              <a:t>.</a:t>
            </a:r>
          </a:p>
        </p:txBody>
      </p:sp>
      <p:pic>
        <p:nvPicPr>
          <p:cNvPr id="5" name="Picture 4">
            <a:extLst>
              <a:ext uri="{FF2B5EF4-FFF2-40B4-BE49-F238E27FC236}">
                <a16:creationId xmlns:a16="http://schemas.microsoft.com/office/drawing/2014/main" id="{298F3FCF-21BA-D4E1-C0D2-8053FD6D0242}"/>
              </a:ext>
            </a:extLst>
          </p:cNvPr>
          <p:cNvPicPr>
            <a:picLocks noChangeAspect="1"/>
          </p:cNvPicPr>
          <p:nvPr/>
        </p:nvPicPr>
        <p:blipFill>
          <a:blip r:embed="rId2"/>
          <a:stretch>
            <a:fillRect/>
          </a:stretch>
        </p:blipFill>
        <p:spPr>
          <a:xfrm>
            <a:off x="4739952" y="921084"/>
            <a:ext cx="6742300" cy="4565315"/>
          </a:xfrm>
          <a:prstGeom prst="rect">
            <a:avLst/>
          </a:prstGeom>
        </p:spPr>
      </p:pic>
    </p:spTree>
    <p:extLst>
      <p:ext uri="{BB962C8B-B14F-4D97-AF65-F5344CB8AC3E}">
        <p14:creationId xmlns:p14="http://schemas.microsoft.com/office/powerpoint/2010/main" val="3936673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2E3909-EFA4-2FC3-D1D5-973CDB278360}"/>
              </a:ext>
            </a:extLst>
          </p:cNvPr>
          <p:cNvPicPr>
            <a:picLocks noChangeAspect="1"/>
          </p:cNvPicPr>
          <p:nvPr/>
        </p:nvPicPr>
        <p:blipFill>
          <a:blip r:embed="rId2"/>
          <a:stretch>
            <a:fillRect/>
          </a:stretch>
        </p:blipFill>
        <p:spPr>
          <a:xfrm>
            <a:off x="633999" y="587626"/>
            <a:ext cx="4001315" cy="2997123"/>
          </a:xfrm>
          <a:prstGeom prst="rect">
            <a:avLst/>
          </a:prstGeom>
        </p:spPr>
      </p:pic>
      <p:cxnSp>
        <p:nvCxnSpPr>
          <p:cNvPr id="8" name="Straight Connector 7">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29DDCD-E6C4-A0B5-0898-D715C567C292}"/>
              </a:ext>
            </a:extLst>
          </p:cNvPr>
          <p:cNvSpPr>
            <a:spLocks noGrp="1"/>
          </p:cNvSpPr>
          <p:nvPr>
            <p:ph idx="1"/>
          </p:nvPr>
        </p:nvSpPr>
        <p:spPr>
          <a:xfrm>
            <a:off x="4929733" y="2206936"/>
            <a:ext cx="6967849" cy="3670180"/>
          </a:xfrm>
        </p:spPr>
        <p:txBody>
          <a:bodyPr>
            <a:normAutofit/>
          </a:bodyPr>
          <a:lstStyle/>
          <a:p>
            <a:r>
              <a:rPr lang="en-US" sz="4000" dirty="0">
                <a:latin typeface="Times New Roman" panose="02020603050405020304" pitchFamily="18" charset="0"/>
                <a:cs typeface="Times New Roman" panose="02020603050405020304" pitchFamily="18" charset="0"/>
              </a:rPr>
              <a:t>OAA</a:t>
            </a:r>
            <a:r>
              <a:rPr lang="en-US" dirty="0">
                <a:latin typeface="Times New Roman" panose="02020603050405020304" pitchFamily="18" charset="0"/>
                <a:cs typeface="Times New Roman" panose="02020603050405020304" pitchFamily="18" charset="0"/>
              </a:rPr>
              <a:t> – </a:t>
            </a:r>
            <a:r>
              <a:rPr lang="es-ES" dirty="0">
                <a:latin typeface="Times New Roman" panose="02020603050405020304" pitchFamily="18" charset="0"/>
                <a:cs typeface="Times New Roman" panose="02020603050405020304" pitchFamily="18" charset="0"/>
              </a:rPr>
              <a:t>Ley de Estadounidenses Mayores de </a:t>
            </a:r>
            <a:r>
              <a:rPr lang="en-US" dirty="0">
                <a:latin typeface="Times New Roman" panose="02020603050405020304" pitchFamily="18" charset="0"/>
                <a:cs typeface="Times New Roman" panose="02020603050405020304" pitchFamily="18" charset="0"/>
              </a:rPr>
              <a:t>1965</a:t>
            </a: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DRI</a:t>
            </a:r>
            <a:r>
              <a:rPr lang="en-US" sz="36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r>
              <a:rPr lang="es-ES" dirty="0">
                <a:latin typeface="Times New Roman" panose="02020603050405020304" pitchFamily="18" charset="0"/>
                <a:cs typeface="Times New Roman" panose="02020603050405020304" pitchFamily="18" charset="0"/>
              </a:rPr>
              <a:t>Conjunto de estándares de nutrientes y energía establecidos por la Junta de Alimentos y Nutrición de la Academia Nacional de Ciencias</a:t>
            </a:r>
            <a:endParaRPr lang="en-US" dirty="0"/>
          </a:p>
        </p:txBody>
      </p:sp>
      <p:sp>
        <p:nvSpPr>
          <p:cNvPr id="10" name="Rectangle 9">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72769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100A-D47F-EE01-A3C7-CEF913EE41A4}"/>
              </a:ext>
            </a:extLst>
          </p:cNvPr>
          <p:cNvSpPr>
            <a:spLocks noGrp="1"/>
          </p:cNvSpPr>
          <p:nvPr>
            <p:ph type="title"/>
          </p:nvPr>
        </p:nvSpPr>
        <p:spPr/>
        <p:txBody>
          <a:bodyPr/>
          <a:lstStyle/>
          <a:p>
            <a:r>
              <a:rPr lang="en-US" dirty="0" err="1"/>
              <a:t>Recursos</a:t>
            </a:r>
            <a:endParaRPr lang="en-US" dirty="0"/>
          </a:p>
        </p:txBody>
      </p:sp>
      <p:sp>
        <p:nvSpPr>
          <p:cNvPr id="3" name="Content Placeholder 2">
            <a:extLst>
              <a:ext uri="{FF2B5EF4-FFF2-40B4-BE49-F238E27FC236}">
                <a16:creationId xmlns:a16="http://schemas.microsoft.com/office/drawing/2014/main" id="{00CD90AE-432E-93C4-8052-084DB0E078C8}"/>
              </a:ext>
            </a:extLst>
          </p:cNvPr>
          <p:cNvSpPr>
            <a:spLocks noGrp="1"/>
          </p:cNvSpPr>
          <p:nvPr>
            <p:ph idx="1"/>
          </p:nvPr>
        </p:nvSpPr>
        <p:spPr/>
        <p:txBody>
          <a:bodyPr>
            <a:normAutofit fontScale="92500" lnSpcReduction="20000"/>
          </a:bodyPr>
          <a:lstStyle/>
          <a:p>
            <a:r>
              <a:rPr lang="en-US" dirty="0"/>
              <a:t>Healthy Aging	</a:t>
            </a:r>
            <a:r>
              <a:rPr lang="en-US" dirty="0">
                <a:hlinkClick r:id="rId2"/>
              </a:rPr>
              <a:t>https://healthyaging.net/travel/september-is-healthy-aging-month-2/</a:t>
            </a:r>
            <a:endParaRPr lang="en-US" dirty="0"/>
          </a:p>
          <a:p>
            <a:r>
              <a:rPr lang="en-US" dirty="0"/>
              <a:t>Nutrition and Aging Resource Center  </a:t>
            </a:r>
            <a:r>
              <a:rPr lang="en-US" dirty="0">
                <a:hlinkClick r:id="rId3"/>
              </a:rPr>
              <a:t>https://acl.gov/senior-nutrition/browse-resources</a:t>
            </a:r>
            <a:r>
              <a:rPr lang="en-US" dirty="0"/>
              <a:t> and</a:t>
            </a:r>
          </a:p>
          <a:p>
            <a:pPr marL="201168" lvl="1" indent="0">
              <a:buNone/>
            </a:pPr>
            <a:r>
              <a:rPr lang="en-US" dirty="0">
                <a:hlinkClick r:id="rId4"/>
              </a:rPr>
              <a:t>https://acl.gov/senior-nutrition/ican</a:t>
            </a:r>
            <a:endParaRPr lang="en-US" dirty="0"/>
          </a:p>
          <a:p>
            <a:r>
              <a:rPr lang="en-US" dirty="0"/>
              <a:t>The Association of Nutrition &amp; Foodservice Professionals (Edge Magazine)   </a:t>
            </a:r>
            <a:r>
              <a:rPr lang="en-US" dirty="0">
                <a:hlinkClick r:id="rId5"/>
              </a:rPr>
              <a:t>https://www.anfponline.org/</a:t>
            </a:r>
            <a:endParaRPr lang="en-US" dirty="0"/>
          </a:p>
          <a:p>
            <a:r>
              <a:rPr lang="en-US" dirty="0" err="1"/>
              <a:t>Legvold</a:t>
            </a:r>
            <a:r>
              <a:rPr lang="en-US" dirty="0"/>
              <a:t>, Salisbury, and Perl (2020) </a:t>
            </a:r>
            <a:r>
              <a:rPr lang="en-US" u="sng" dirty="0"/>
              <a:t>Foodservice Management – by Design</a:t>
            </a:r>
            <a:r>
              <a:rPr lang="en-US" dirty="0"/>
              <a:t>, Third Edition</a:t>
            </a:r>
          </a:p>
          <a:p>
            <a:pPr marL="0" indent="0">
              <a:buNone/>
            </a:pPr>
            <a:r>
              <a:rPr lang="en-US" dirty="0">
                <a:hlinkClick r:id="rId6"/>
              </a:rPr>
              <a:t>US Foods</a:t>
            </a:r>
          </a:p>
          <a:p>
            <a:pPr marL="0" indent="0">
              <a:buNone/>
            </a:pPr>
            <a:r>
              <a:rPr lang="en-US" dirty="0">
                <a:hlinkClick r:id="rId6"/>
              </a:rPr>
              <a:t>https://www.usfoods.com/content/dam/usf/pdf/National_Sales/imprints/standardized-recipes/Imprints_Standardized_Recipes.pdf</a:t>
            </a:r>
            <a:endParaRPr lang="en-US" dirty="0"/>
          </a:p>
          <a:p>
            <a:pPr marL="0" indent="0">
              <a:buNone/>
            </a:pPr>
            <a:endParaRPr lang="en-US" dirty="0"/>
          </a:p>
          <a:p>
            <a:r>
              <a:rPr lang="en-US" dirty="0"/>
              <a:t>2024 Non-Metro Area Agency on Aging Policies and Procedures Manual </a:t>
            </a:r>
            <a:r>
              <a:rPr lang="en-US" dirty="0">
                <a:hlinkClick r:id="rId7"/>
              </a:rPr>
              <a:t>https://www.nonmetroaaa.com/provider-portal</a:t>
            </a:r>
            <a:r>
              <a:rPr lang="en-US" dirty="0"/>
              <a:t>    (below the Nutrition Services Information)</a:t>
            </a:r>
          </a:p>
          <a:p>
            <a:endParaRPr lang="en-US" dirty="0"/>
          </a:p>
        </p:txBody>
      </p:sp>
    </p:spTree>
    <p:extLst>
      <p:ext uri="{BB962C8B-B14F-4D97-AF65-F5344CB8AC3E}">
        <p14:creationId xmlns:p14="http://schemas.microsoft.com/office/powerpoint/2010/main" val="67335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F47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yellow post-it note with a red push pin&#10;&#10;Description automatically generated">
            <a:extLst>
              <a:ext uri="{FF2B5EF4-FFF2-40B4-BE49-F238E27FC236}">
                <a16:creationId xmlns:a16="http://schemas.microsoft.com/office/drawing/2014/main" id="{14416CA7-5CD4-2260-F0A1-3509DBAF11C4}"/>
              </a:ext>
            </a:extLst>
          </p:cNvPr>
          <p:cNvPicPr>
            <a:picLocks noGrp="1" noChangeAspect="1"/>
          </p:cNvPicPr>
          <p:nvPr>
            <p:ph idx="1"/>
          </p:nvPr>
        </p:nvPicPr>
        <p:blipFill>
          <a:blip r:embed="rId2"/>
          <a:stretch>
            <a:fillRect/>
          </a:stretch>
        </p:blipFill>
        <p:spPr>
          <a:xfrm>
            <a:off x="3449194" y="801793"/>
            <a:ext cx="5288024" cy="5249332"/>
          </a:xfrm>
          <a:prstGeom prst="rect">
            <a:avLst/>
          </a:prstGeom>
        </p:spPr>
      </p:pic>
    </p:spTree>
    <p:extLst>
      <p:ext uri="{BB962C8B-B14F-4D97-AF65-F5344CB8AC3E}">
        <p14:creationId xmlns:p14="http://schemas.microsoft.com/office/powerpoint/2010/main" val="3059042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FB1E-3F77-AE63-C523-9CB34EA2214D}"/>
              </a:ext>
            </a:extLst>
          </p:cNvPr>
          <p:cNvSpPr>
            <a:spLocks noGrp="1"/>
          </p:cNvSpPr>
          <p:nvPr>
            <p:ph type="title"/>
          </p:nvPr>
        </p:nvSpPr>
        <p:spPr>
          <a:solidFill>
            <a:schemeClr val="accent1">
              <a:lumMod val="20000"/>
              <a:lumOff val="80000"/>
            </a:schemeClr>
          </a:solidFill>
        </p:spPr>
        <p:txBody>
          <a:bodyPr>
            <a:normAutofit/>
          </a:bodyPr>
          <a:lstStyle/>
          <a:p>
            <a:pPr algn="ctr"/>
            <a:r>
              <a:rPr lang="en-US" sz="6600" dirty="0" err="1"/>
              <a:t>Verdadero</a:t>
            </a:r>
            <a:r>
              <a:rPr lang="en-US" sz="6600" dirty="0"/>
              <a:t> o </a:t>
            </a:r>
            <a:r>
              <a:rPr lang="en-US" sz="6600" dirty="0" err="1"/>
              <a:t>falso</a:t>
            </a:r>
            <a:r>
              <a:rPr lang="en-US" sz="6600" dirty="0"/>
              <a:t>?</a:t>
            </a:r>
          </a:p>
        </p:txBody>
      </p:sp>
      <p:sp>
        <p:nvSpPr>
          <p:cNvPr id="3" name="Content Placeholder 2">
            <a:extLst>
              <a:ext uri="{FF2B5EF4-FFF2-40B4-BE49-F238E27FC236}">
                <a16:creationId xmlns:a16="http://schemas.microsoft.com/office/drawing/2014/main" id="{A347AF87-A4A6-DC5B-FDF7-3ADF0A2FE07A}"/>
              </a:ext>
            </a:extLst>
          </p:cNvPr>
          <p:cNvSpPr>
            <a:spLocks noGrp="1"/>
          </p:cNvSpPr>
          <p:nvPr>
            <p:ph idx="1"/>
          </p:nvPr>
        </p:nvSpPr>
        <p:spPr>
          <a:xfrm>
            <a:off x="548640" y="2396240"/>
            <a:ext cx="5862320" cy="3090160"/>
          </a:xfrm>
        </p:spPr>
        <p:txBody>
          <a:bodyPr>
            <a:normAutofit/>
          </a:bodyPr>
          <a:lstStyle/>
          <a:p>
            <a:r>
              <a:rPr lang="es-ES" sz="4800" dirty="0"/>
              <a:t>Los macronutrientes se incluyen en el análisis nutricional</a:t>
            </a:r>
            <a:r>
              <a:rPr lang="es-ES" sz="5400" dirty="0"/>
              <a:t>.</a:t>
            </a:r>
            <a:endParaRPr lang="en-US" sz="5400" dirty="0"/>
          </a:p>
        </p:txBody>
      </p:sp>
      <p:pic>
        <p:nvPicPr>
          <p:cNvPr id="4" name="Picture 3">
            <a:extLst>
              <a:ext uri="{FF2B5EF4-FFF2-40B4-BE49-F238E27FC236}">
                <a16:creationId xmlns:a16="http://schemas.microsoft.com/office/drawing/2014/main" id="{D9CF7414-1E6C-EF72-4FE0-410686B13A1A}"/>
              </a:ext>
            </a:extLst>
          </p:cNvPr>
          <p:cNvPicPr>
            <a:picLocks noChangeAspect="1"/>
          </p:cNvPicPr>
          <p:nvPr/>
        </p:nvPicPr>
        <p:blipFill>
          <a:blip r:embed="rId2"/>
          <a:stretch>
            <a:fillRect/>
          </a:stretch>
        </p:blipFill>
        <p:spPr>
          <a:xfrm>
            <a:off x="6599853" y="2192985"/>
            <a:ext cx="4635177" cy="3293415"/>
          </a:xfrm>
          <a:prstGeom prst="rect">
            <a:avLst/>
          </a:prstGeom>
        </p:spPr>
      </p:pic>
    </p:spTree>
    <p:extLst>
      <p:ext uri="{BB962C8B-B14F-4D97-AF65-F5344CB8AC3E}">
        <p14:creationId xmlns:p14="http://schemas.microsoft.com/office/powerpoint/2010/main" val="412432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BC62-73D5-6082-CD4E-9FEC49146617}"/>
              </a:ext>
            </a:extLst>
          </p:cNvPr>
          <p:cNvSpPr>
            <a:spLocks noGrp="1"/>
          </p:cNvSpPr>
          <p:nvPr>
            <p:ph type="title"/>
          </p:nvPr>
        </p:nvSpPr>
        <p:spPr>
          <a:xfrm>
            <a:off x="1097280" y="286603"/>
            <a:ext cx="10058400" cy="1084997"/>
          </a:xfrm>
          <a:solidFill>
            <a:schemeClr val="accent4">
              <a:lumMod val="20000"/>
              <a:lumOff val="80000"/>
            </a:schemeClr>
          </a:solidFill>
        </p:spPr>
        <p:txBody>
          <a:bodyPr/>
          <a:lstStyle/>
          <a:p>
            <a:pPr algn="ctr"/>
            <a:r>
              <a:rPr lang="en-US" dirty="0" err="1"/>
              <a:t>Elige</a:t>
            </a:r>
            <a:r>
              <a:rPr lang="en-US" dirty="0"/>
              <a:t> la </a:t>
            </a:r>
            <a:r>
              <a:rPr lang="en-US" dirty="0" err="1"/>
              <a:t>mejor</a:t>
            </a:r>
            <a:r>
              <a:rPr lang="en-US" dirty="0"/>
              <a:t> </a:t>
            </a:r>
            <a:r>
              <a:rPr lang="en-US" dirty="0" err="1"/>
              <a:t>respuesta</a:t>
            </a:r>
            <a:endParaRPr lang="en-US" dirty="0"/>
          </a:p>
        </p:txBody>
      </p:sp>
      <p:sp>
        <p:nvSpPr>
          <p:cNvPr id="3" name="Content Placeholder 2">
            <a:extLst>
              <a:ext uri="{FF2B5EF4-FFF2-40B4-BE49-F238E27FC236}">
                <a16:creationId xmlns:a16="http://schemas.microsoft.com/office/drawing/2014/main" id="{08398348-BEEE-3059-1690-13EE709F8006}"/>
              </a:ext>
            </a:extLst>
          </p:cNvPr>
          <p:cNvSpPr>
            <a:spLocks noGrp="1"/>
          </p:cNvSpPr>
          <p:nvPr>
            <p:ph idx="1"/>
          </p:nvPr>
        </p:nvSpPr>
        <p:spPr>
          <a:xfrm>
            <a:off x="742717" y="2004354"/>
            <a:ext cx="7842483" cy="4023360"/>
          </a:xfrm>
        </p:spPr>
        <p:txBody>
          <a:bodyPr>
            <a:normAutofit/>
          </a:bodyPr>
          <a:lstStyle/>
          <a:p>
            <a:r>
              <a:rPr lang="en-US" sz="2800" dirty="0" err="1"/>
              <a:t>Recetas</a:t>
            </a:r>
            <a:r>
              <a:rPr lang="en-US" sz="2800" dirty="0"/>
              <a:t> </a:t>
            </a:r>
            <a:r>
              <a:rPr lang="en-US" sz="2800" dirty="0" err="1"/>
              <a:t>estandarizadas</a:t>
            </a:r>
            <a:r>
              <a:rPr lang="en-US" sz="2800" dirty="0"/>
              <a:t>:</a:t>
            </a:r>
          </a:p>
          <a:p>
            <a:pPr marL="514350" indent="-514350">
              <a:buFont typeface="+mj-lt"/>
              <a:buAutoNum type="alphaUcPeriod"/>
            </a:pPr>
            <a:r>
              <a:rPr lang="en-US" sz="2800" dirty="0" err="1"/>
              <a:t>Proporcionar</a:t>
            </a:r>
            <a:r>
              <a:rPr lang="en-US" sz="2800" dirty="0"/>
              <a:t> </a:t>
            </a:r>
            <a:r>
              <a:rPr lang="en-US" sz="2800" dirty="0" err="1"/>
              <a:t>consistencia</a:t>
            </a:r>
            <a:endParaRPr lang="en-US" sz="2800" dirty="0"/>
          </a:p>
          <a:p>
            <a:pPr marL="514350" indent="-514350">
              <a:buFont typeface="+mj-lt"/>
              <a:buAutoNum type="alphaUcPeriod"/>
            </a:pPr>
            <a:r>
              <a:rPr lang="es-ES" sz="2800" dirty="0"/>
              <a:t>debe ser juzgado y </a:t>
            </a:r>
            <a:r>
              <a:rPr lang="es-ES" sz="2800" dirty="0" err="1"/>
              <a:t>rejuzgado</a:t>
            </a:r>
            <a:endParaRPr lang="es-ES" sz="2800" dirty="0"/>
          </a:p>
          <a:p>
            <a:pPr marL="514350" indent="-514350">
              <a:buFont typeface="+mj-lt"/>
              <a:buAutoNum type="alphaUcPeriod"/>
            </a:pPr>
            <a:r>
              <a:rPr lang="es-ES" sz="2800" dirty="0"/>
              <a:t>Ayude a controlar el costo/inventario de alimentos</a:t>
            </a:r>
          </a:p>
          <a:p>
            <a:pPr marL="514350" indent="-514350">
              <a:buFont typeface="+mj-lt"/>
              <a:buAutoNum type="alphaUcPeriod"/>
            </a:pPr>
            <a:r>
              <a:rPr lang="en-US" sz="2800" dirty="0"/>
              <a:t>Todo lo anterior</a:t>
            </a:r>
          </a:p>
        </p:txBody>
      </p:sp>
      <p:pic>
        <p:nvPicPr>
          <p:cNvPr id="4" name="Picture 3">
            <a:extLst>
              <a:ext uri="{FF2B5EF4-FFF2-40B4-BE49-F238E27FC236}">
                <a16:creationId xmlns:a16="http://schemas.microsoft.com/office/drawing/2014/main" id="{1F5A4806-7F59-8488-0ECB-EBEFA0FE9311}"/>
              </a:ext>
            </a:extLst>
          </p:cNvPr>
          <p:cNvPicPr>
            <a:picLocks noChangeAspect="1"/>
          </p:cNvPicPr>
          <p:nvPr/>
        </p:nvPicPr>
        <p:blipFill>
          <a:blip r:embed="rId2"/>
          <a:stretch>
            <a:fillRect/>
          </a:stretch>
        </p:blipFill>
        <p:spPr>
          <a:xfrm>
            <a:off x="8900160" y="1958634"/>
            <a:ext cx="2763519" cy="4114800"/>
          </a:xfrm>
          <a:prstGeom prst="rect">
            <a:avLst/>
          </a:prstGeom>
        </p:spPr>
      </p:pic>
    </p:spTree>
    <p:extLst>
      <p:ext uri="{BB962C8B-B14F-4D97-AF65-F5344CB8AC3E}">
        <p14:creationId xmlns:p14="http://schemas.microsoft.com/office/powerpoint/2010/main" val="2482558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EF05-8408-83A7-4A09-471CAA34EC5C}"/>
              </a:ext>
            </a:extLst>
          </p:cNvPr>
          <p:cNvSpPr>
            <a:spLocks noGrp="1"/>
          </p:cNvSpPr>
          <p:nvPr>
            <p:ph type="title"/>
          </p:nvPr>
        </p:nvSpPr>
        <p:spPr/>
        <p:txBody>
          <a:bodyPr>
            <a:normAutofit fontScale="90000"/>
          </a:bodyPr>
          <a:lstStyle/>
          <a:p>
            <a:pPr algn="ctr"/>
            <a:r>
              <a:rPr lang="es-ES" dirty="0"/>
              <a:t>¿Qué artículo se ha añadido más recientemente a la lista de alérgenos de los "9 grandes"?</a:t>
            </a:r>
            <a:r>
              <a:rPr lang="en-US" dirty="0"/>
              <a:t>?</a:t>
            </a:r>
          </a:p>
        </p:txBody>
      </p:sp>
      <p:sp>
        <p:nvSpPr>
          <p:cNvPr id="3" name="Content Placeholder 2">
            <a:extLst>
              <a:ext uri="{FF2B5EF4-FFF2-40B4-BE49-F238E27FC236}">
                <a16:creationId xmlns:a16="http://schemas.microsoft.com/office/drawing/2014/main" id="{AB144B97-8A68-D823-E12F-FB4EB2EEA766}"/>
              </a:ext>
            </a:extLst>
          </p:cNvPr>
          <p:cNvSpPr>
            <a:spLocks noGrp="1"/>
          </p:cNvSpPr>
          <p:nvPr>
            <p:ph idx="1"/>
          </p:nvPr>
        </p:nvSpPr>
        <p:spPr>
          <a:xfrm>
            <a:off x="1097280" y="1845734"/>
            <a:ext cx="2476344" cy="4023360"/>
          </a:xfrm>
        </p:spPr>
        <p:txBody>
          <a:bodyPr>
            <a:normAutofit/>
          </a:bodyPr>
          <a:lstStyle/>
          <a:p>
            <a:pPr marL="457200" indent="-457200">
              <a:buFont typeface="+mj-lt"/>
              <a:buAutoNum type="alphaUcPeriod"/>
            </a:pPr>
            <a:r>
              <a:rPr lang="en-US" sz="4000" dirty="0"/>
              <a:t>Ajo</a:t>
            </a:r>
          </a:p>
          <a:p>
            <a:pPr marL="457200" indent="-457200">
              <a:buFont typeface="+mj-lt"/>
              <a:buAutoNum type="alphaUcPeriod"/>
            </a:pPr>
            <a:r>
              <a:rPr lang="en-US" sz="4000" dirty="0"/>
              <a:t>Apio</a:t>
            </a:r>
          </a:p>
          <a:p>
            <a:pPr marL="457200" indent="-457200">
              <a:buFont typeface="+mj-lt"/>
              <a:buAutoNum type="alphaUcPeriod"/>
            </a:pPr>
            <a:r>
              <a:rPr lang="en-US" sz="4000" dirty="0" err="1"/>
              <a:t>Sésamo</a:t>
            </a:r>
            <a:endParaRPr lang="en-US" sz="4000" dirty="0"/>
          </a:p>
          <a:p>
            <a:pPr marL="457200" indent="-457200">
              <a:buFont typeface="+mj-lt"/>
              <a:buAutoNum type="alphaUcPeriod"/>
            </a:pPr>
            <a:r>
              <a:rPr lang="en-US" sz="4000" dirty="0" err="1"/>
              <a:t>Mostaza</a:t>
            </a:r>
            <a:endParaRPr lang="en-US" sz="4000" dirty="0"/>
          </a:p>
        </p:txBody>
      </p:sp>
      <p:pic>
        <p:nvPicPr>
          <p:cNvPr id="4" name="Picture 3">
            <a:extLst>
              <a:ext uri="{FF2B5EF4-FFF2-40B4-BE49-F238E27FC236}">
                <a16:creationId xmlns:a16="http://schemas.microsoft.com/office/drawing/2014/main" id="{BCC1110E-752F-27DD-FD7D-97C4087A224C}"/>
              </a:ext>
            </a:extLst>
          </p:cNvPr>
          <p:cNvPicPr>
            <a:picLocks noChangeAspect="1"/>
          </p:cNvPicPr>
          <p:nvPr/>
        </p:nvPicPr>
        <p:blipFill>
          <a:blip r:embed="rId2"/>
          <a:stretch>
            <a:fillRect/>
          </a:stretch>
        </p:blipFill>
        <p:spPr>
          <a:xfrm>
            <a:off x="5907567" y="2308532"/>
            <a:ext cx="4317440" cy="3097763"/>
          </a:xfrm>
          <a:prstGeom prst="rect">
            <a:avLst/>
          </a:prstGeom>
        </p:spPr>
      </p:pic>
    </p:spTree>
    <p:extLst>
      <p:ext uri="{BB962C8B-B14F-4D97-AF65-F5344CB8AC3E}">
        <p14:creationId xmlns:p14="http://schemas.microsoft.com/office/powerpoint/2010/main" val="377064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02F0-97FB-32ED-A5B4-51B0D526C13C}"/>
              </a:ext>
            </a:extLst>
          </p:cNvPr>
          <p:cNvSpPr>
            <a:spLocks noGrp="1"/>
          </p:cNvSpPr>
          <p:nvPr>
            <p:ph type="title"/>
          </p:nvPr>
        </p:nvSpPr>
        <p:spPr/>
        <p:txBody>
          <a:bodyPr/>
          <a:lstStyle/>
          <a:p>
            <a:pPr algn="ctr"/>
            <a:r>
              <a:rPr lang="en-US" dirty="0" err="1"/>
              <a:t>Verdadero</a:t>
            </a:r>
            <a:r>
              <a:rPr lang="en-US" dirty="0"/>
              <a:t> o </a:t>
            </a:r>
            <a:r>
              <a:rPr lang="en-US" dirty="0" err="1"/>
              <a:t>falso</a:t>
            </a:r>
            <a:r>
              <a:rPr lang="en-US" dirty="0"/>
              <a:t>?</a:t>
            </a:r>
            <a:br>
              <a:rPr lang="en-US" dirty="0"/>
            </a:br>
            <a:endParaRPr lang="en-US" dirty="0"/>
          </a:p>
        </p:txBody>
      </p:sp>
      <p:sp>
        <p:nvSpPr>
          <p:cNvPr id="3" name="Content Placeholder 2">
            <a:extLst>
              <a:ext uri="{FF2B5EF4-FFF2-40B4-BE49-F238E27FC236}">
                <a16:creationId xmlns:a16="http://schemas.microsoft.com/office/drawing/2014/main" id="{66132395-BFA2-9627-FAF6-613E9317D27A}"/>
              </a:ext>
            </a:extLst>
          </p:cNvPr>
          <p:cNvSpPr>
            <a:spLocks noGrp="1"/>
          </p:cNvSpPr>
          <p:nvPr>
            <p:ph idx="1"/>
          </p:nvPr>
        </p:nvSpPr>
        <p:spPr>
          <a:xfrm>
            <a:off x="1097280" y="2621902"/>
            <a:ext cx="3791961" cy="3247192"/>
          </a:xfrm>
        </p:spPr>
        <p:txBody>
          <a:bodyPr>
            <a:normAutofit/>
          </a:bodyPr>
          <a:lstStyle/>
          <a:p>
            <a:r>
              <a:rPr lang="es-ES" sz="3600" dirty="0"/>
              <a:t>Se recomienda enviar al menos 6 meses de menús para su aprobación.</a:t>
            </a:r>
            <a:endParaRPr lang="en-US" sz="3600" dirty="0"/>
          </a:p>
        </p:txBody>
      </p:sp>
      <p:pic>
        <p:nvPicPr>
          <p:cNvPr id="4" name="Picture 3">
            <a:extLst>
              <a:ext uri="{FF2B5EF4-FFF2-40B4-BE49-F238E27FC236}">
                <a16:creationId xmlns:a16="http://schemas.microsoft.com/office/drawing/2014/main" id="{3A71A494-E6C5-A25E-AC18-DA7B99F9193B}"/>
              </a:ext>
            </a:extLst>
          </p:cNvPr>
          <p:cNvPicPr>
            <a:picLocks noChangeAspect="1"/>
          </p:cNvPicPr>
          <p:nvPr/>
        </p:nvPicPr>
        <p:blipFill>
          <a:blip r:embed="rId2"/>
          <a:stretch>
            <a:fillRect/>
          </a:stretch>
        </p:blipFill>
        <p:spPr>
          <a:xfrm>
            <a:off x="5872596" y="2650241"/>
            <a:ext cx="3798876" cy="2845490"/>
          </a:xfrm>
          <a:prstGeom prst="rect">
            <a:avLst/>
          </a:prstGeom>
        </p:spPr>
      </p:pic>
    </p:spTree>
    <p:extLst>
      <p:ext uri="{BB962C8B-B14F-4D97-AF65-F5344CB8AC3E}">
        <p14:creationId xmlns:p14="http://schemas.microsoft.com/office/powerpoint/2010/main" val="3957432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BBF0-341E-779F-FC8A-16F0E84C0181}"/>
              </a:ext>
            </a:extLst>
          </p:cNvPr>
          <p:cNvSpPr>
            <a:spLocks noGrp="1"/>
          </p:cNvSpPr>
          <p:nvPr>
            <p:ph type="title"/>
          </p:nvPr>
        </p:nvSpPr>
        <p:spPr>
          <a:solidFill>
            <a:schemeClr val="accent2">
              <a:lumMod val="20000"/>
              <a:lumOff val="80000"/>
            </a:schemeClr>
          </a:solidFill>
        </p:spPr>
        <p:txBody>
          <a:bodyPr>
            <a:normAutofit/>
          </a:bodyPr>
          <a:lstStyle/>
          <a:p>
            <a:r>
              <a:rPr lang="es-ES" sz="3200" dirty="0"/>
              <a:t>Cuando utilice menús ya aprobados, asegúrese de tener en cuenta: (elija todos los que correspondan</a:t>
            </a:r>
            <a:r>
              <a:rPr lang="en-US" sz="3200" dirty="0"/>
              <a:t>)</a:t>
            </a:r>
          </a:p>
        </p:txBody>
      </p:sp>
      <p:sp>
        <p:nvSpPr>
          <p:cNvPr id="3" name="Content Placeholder 2">
            <a:extLst>
              <a:ext uri="{FF2B5EF4-FFF2-40B4-BE49-F238E27FC236}">
                <a16:creationId xmlns:a16="http://schemas.microsoft.com/office/drawing/2014/main" id="{75725F09-D292-6D93-B0F6-2942750782F4}"/>
              </a:ext>
            </a:extLst>
          </p:cNvPr>
          <p:cNvSpPr>
            <a:spLocks noGrp="1"/>
          </p:cNvSpPr>
          <p:nvPr>
            <p:ph idx="1"/>
          </p:nvPr>
        </p:nvSpPr>
        <p:spPr/>
        <p:txBody>
          <a:bodyPr>
            <a:normAutofit/>
          </a:bodyPr>
          <a:lstStyle/>
          <a:p>
            <a:pPr marL="914400" indent="-914400">
              <a:buFont typeface="+mj-lt"/>
              <a:buAutoNum type="alphaUcPeriod"/>
            </a:pPr>
            <a:r>
              <a:rPr lang="en-US" sz="4000" dirty="0"/>
              <a:t>Tipo de leche </a:t>
            </a:r>
            <a:r>
              <a:rPr lang="en-US" sz="4000" dirty="0" err="1"/>
              <a:t>utilizada</a:t>
            </a:r>
            <a:endParaRPr lang="en-US" sz="4000" dirty="0"/>
          </a:p>
          <a:p>
            <a:pPr marL="914400" indent="-914400">
              <a:buFont typeface="+mj-lt"/>
              <a:buAutoNum type="alphaUcPeriod"/>
            </a:pPr>
            <a:r>
              <a:rPr lang="es-ES" sz="4000" dirty="0"/>
              <a:t>Cuántos días está abierto el centro durante la semana</a:t>
            </a:r>
          </a:p>
          <a:p>
            <a:pPr marL="914400" indent="-914400">
              <a:buFont typeface="+mj-lt"/>
              <a:buAutoNum type="alphaUcPeriod"/>
            </a:pPr>
            <a:r>
              <a:rPr lang="en-US" sz="4000" dirty="0" err="1"/>
              <a:t>Disponibilidad</a:t>
            </a:r>
            <a:r>
              <a:rPr lang="en-US" sz="4000" dirty="0"/>
              <a:t> de </a:t>
            </a:r>
            <a:r>
              <a:rPr lang="en-US" sz="4000" dirty="0" err="1"/>
              <a:t>artículos</a:t>
            </a:r>
            <a:endParaRPr lang="en-US" sz="4000" dirty="0"/>
          </a:p>
          <a:p>
            <a:pPr marL="914400" indent="-914400">
              <a:buFont typeface="+mj-lt"/>
              <a:buAutoNum type="alphaUcPeriod"/>
            </a:pPr>
            <a:r>
              <a:rPr lang="en-US" sz="4000" dirty="0" err="1"/>
              <a:t>Preferencias</a:t>
            </a:r>
            <a:r>
              <a:rPr lang="en-US" sz="4000" dirty="0"/>
              <a:t> de </a:t>
            </a:r>
            <a:r>
              <a:rPr lang="en-US" sz="4000" dirty="0" err="1"/>
              <a:t>los</a:t>
            </a:r>
            <a:r>
              <a:rPr lang="en-US" sz="4000" dirty="0"/>
              <a:t> </a:t>
            </a:r>
            <a:r>
              <a:rPr lang="en-US" sz="4000" dirty="0" err="1"/>
              <a:t>participantes</a:t>
            </a:r>
            <a:endParaRPr lang="en-US" sz="4000" dirty="0"/>
          </a:p>
        </p:txBody>
      </p:sp>
    </p:spTree>
    <p:extLst>
      <p:ext uri="{BB962C8B-B14F-4D97-AF65-F5344CB8AC3E}">
        <p14:creationId xmlns:p14="http://schemas.microsoft.com/office/powerpoint/2010/main" val="380032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86D3-2E38-C204-632A-855AD96E0593}"/>
              </a:ext>
            </a:extLst>
          </p:cNvPr>
          <p:cNvSpPr>
            <a:spLocks noGrp="1"/>
          </p:cNvSpPr>
          <p:nvPr>
            <p:ph type="title"/>
          </p:nvPr>
        </p:nvSpPr>
        <p:spPr/>
        <p:txBody>
          <a:bodyPr/>
          <a:lstStyle/>
          <a:p>
            <a:pPr algn="ctr"/>
            <a:r>
              <a:rPr lang="en-US" dirty="0">
                <a:solidFill>
                  <a:srgbClr val="262626"/>
                </a:solidFill>
                <a:latin typeface="ADLaM Display" panose="02010000000000000000" pitchFamily="2" charset="0"/>
                <a:ea typeface="ADLaM Display" panose="02010000000000000000" pitchFamily="2" charset="0"/>
                <a:cs typeface="ADLaM Display" panose="02010000000000000000" pitchFamily="2" charset="0"/>
              </a:rPr>
              <a:t>		</a:t>
            </a:r>
            <a:r>
              <a:rPr lang="en-US" dirty="0" err="1">
                <a:solidFill>
                  <a:srgbClr val="262626"/>
                </a:solidFill>
                <a:latin typeface="ADLaM Display" panose="02010000000000000000" pitchFamily="2" charset="0"/>
                <a:ea typeface="ADLaM Display" panose="02010000000000000000" pitchFamily="2" charset="0"/>
                <a:cs typeface="ADLaM Display" panose="02010000000000000000" pitchFamily="2" charset="0"/>
              </a:rPr>
              <a:t>Requisitos</a:t>
            </a:r>
            <a:r>
              <a:rPr lang="en-US" dirty="0">
                <a:solidFill>
                  <a:srgbClr val="262626"/>
                </a:solidFill>
                <a:latin typeface="ADLaM Display" panose="02010000000000000000" pitchFamily="2" charset="0"/>
                <a:ea typeface="ADLaM Display" panose="02010000000000000000" pitchFamily="2" charset="0"/>
                <a:cs typeface="ADLaM Display" panose="02010000000000000000" pitchFamily="2" charset="0"/>
              </a:rPr>
              <a:t> del </a:t>
            </a:r>
            <a:r>
              <a:rPr lang="en-US" dirty="0" err="1">
                <a:solidFill>
                  <a:srgbClr val="262626"/>
                </a:solidFill>
                <a:latin typeface="ADLaM Display" panose="02010000000000000000" pitchFamily="2" charset="0"/>
                <a:ea typeface="ADLaM Display" panose="02010000000000000000" pitchFamily="2" charset="0"/>
                <a:cs typeface="ADLaM Display" panose="02010000000000000000" pitchFamily="2" charset="0"/>
              </a:rPr>
              <a:t>menú</a:t>
            </a:r>
            <a:br>
              <a:rPr lang="en-US" sz="2400" dirty="0">
                <a:solidFill>
                  <a:srgbClr val="262626"/>
                </a:solidFill>
                <a:latin typeface="ADLaM Display" panose="02010000000000000000" pitchFamily="2" charset="0"/>
                <a:ea typeface="ADLaM Display" panose="02010000000000000000" pitchFamily="2" charset="0"/>
                <a:cs typeface="ADLaM Display" panose="02010000000000000000" pitchFamily="2" charset="0"/>
              </a:rPr>
            </a:br>
            <a:r>
              <a:rPr lang="en-US" sz="2400" dirty="0">
                <a:solidFill>
                  <a:srgbClr val="262626"/>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a:solidFill>
                  <a:srgbClr val="262626"/>
                </a:solidFill>
                <a:ea typeface="ADLaM Display" panose="02010000000000000000" pitchFamily="2" charset="0"/>
                <a:cs typeface="ADLaM Display" panose="02010000000000000000" pitchFamily="2" charset="0"/>
              </a:rPr>
              <a:t>(OAA Section 339)</a:t>
            </a:r>
            <a:endParaRPr lang="en-US" dirty="0"/>
          </a:p>
        </p:txBody>
      </p:sp>
      <p:sp>
        <p:nvSpPr>
          <p:cNvPr id="3" name="Content Placeholder 2">
            <a:extLst>
              <a:ext uri="{FF2B5EF4-FFF2-40B4-BE49-F238E27FC236}">
                <a16:creationId xmlns:a16="http://schemas.microsoft.com/office/drawing/2014/main" id="{47D6A9B5-61F3-2E8F-41BB-FC4558DF0024}"/>
              </a:ext>
            </a:extLst>
          </p:cNvPr>
          <p:cNvSpPr>
            <a:spLocks noGrp="1"/>
          </p:cNvSpPr>
          <p:nvPr>
            <p:ph idx="1"/>
          </p:nvPr>
        </p:nvSpPr>
        <p:spPr>
          <a:xfrm>
            <a:off x="1181363" y="1914332"/>
            <a:ext cx="10058400" cy="3612333"/>
          </a:xfrm>
        </p:spPr>
        <p:txBody>
          <a:bodyPr>
            <a:normAutofit fontScale="85000" lnSpcReduction="10000"/>
          </a:bodyPr>
          <a:lstStyle/>
          <a:p>
            <a:pPr>
              <a:buFont typeface="Wingdings" panose="05000000000000000000" pitchFamily="2" charset="2"/>
              <a:buChar char="v"/>
            </a:pPr>
            <a:r>
              <a:rPr lang="en-US" dirty="0"/>
              <a:t>   </a:t>
            </a:r>
            <a:r>
              <a:rPr lang="es-ES" sz="3200" dirty="0"/>
              <a:t>Se debe cumplir con un mínimo de 1/3 de los DRI si los participantes son Se ofrece una comida al día</a:t>
            </a:r>
            <a:endParaRPr lang="en-US" sz="2400" dirty="0"/>
          </a:p>
          <a:p>
            <a:pPr marL="0" indent="0">
              <a:buNone/>
            </a:pPr>
            <a:endParaRPr lang="en-US" sz="3200" dirty="0"/>
          </a:p>
          <a:p>
            <a:pPr>
              <a:buFont typeface="Wingdings" panose="05000000000000000000" pitchFamily="2" charset="2"/>
              <a:buChar char="v"/>
            </a:pPr>
            <a:r>
              <a:rPr lang="en-US" sz="3200" dirty="0"/>
              <a:t>  </a:t>
            </a:r>
            <a:r>
              <a:rPr lang="es-ES" sz="3200" dirty="0"/>
              <a:t>Un mínimo de 2/3 de los </a:t>
            </a:r>
            <a:r>
              <a:rPr lang="es-ES" sz="3200" dirty="0" err="1"/>
              <a:t>DRIs</a:t>
            </a:r>
            <a:r>
              <a:rPr lang="es-ES" sz="3200" dirty="0"/>
              <a:t> si al participante se le ofrecen dos</a:t>
            </a:r>
            <a:endParaRPr lang="en-US" sz="3200" dirty="0"/>
          </a:p>
          <a:p>
            <a:pPr marL="0" indent="0">
              <a:buNone/>
            </a:pPr>
            <a:r>
              <a:rPr lang="en-US" sz="3200" dirty="0"/>
              <a:t>      </a:t>
            </a:r>
            <a:r>
              <a:rPr lang="en-US" sz="3200" dirty="0" err="1"/>
              <a:t>comidas</a:t>
            </a:r>
            <a:r>
              <a:rPr lang="en-US" sz="3200" dirty="0"/>
              <a:t> al día</a:t>
            </a:r>
          </a:p>
          <a:p>
            <a:pPr marL="0" indent="0">
              <a:buNone/>
            </a:pPr>
            <a:endParaRPr lang="en-US" sz="3200" dirty="0"/>
          </a:p>
          <a:p>
            <a:pPr>
              <a:buFont typeface="Wingdings" panose="05000000000000000000" pitchFamily="2" charset="2"/>
              <a:buChar char="v"/>
            </a:pPr>
            <a:r>
              <a:rPr lang="en-US" sz="3200" dirty="0"/>
              <a:t> </a:t>
            </a:r>
            <a:r>
              <a:rPr lang="es-ES" sz="3200" dirty="0"/>
              <a:t>100% de las dietas si se ofrecen al participante tres comidas al día</a:t>
            </a:r>
            <a:endParaRPr lang="en-US" sz="3200" dirty="0"/>
          </a:p>
          <a:p>
            <a:endParaRPr lang="en-US" dirty="0"/>
          </a:p>
        </p:txBody>
      </p:sp>
      <p:pic>
        <p:nvPicPr>
          <p:cNvPr id="5" name="Picture 4">
            <a:extLst>
              <a:ext uri="{FF2B5EF4-FFF2-40B4-BE49-F238E27FC236}">
                <a16:creationId xmlns:a16="http://schemas.microsoft.com/office/drawing/2014/main" id="{D7CD2808-38D4-244D-B4C4-B2C5A1BE5664}"/>
              </a:ext>
            </a:extLst>
          </p:cNvPr>
          <p:cNvPicPr>
            <a:picLocks noChangeAspect="1"/>
          </p:cNvPicPr>
          <p:nvPr/>
        </p:nvPicPr>
        <p:blipFill>
          <a:blip r:embed="rId3"/>
          <a:stretch>
            <a:fillRect/>
          </a:stretch>
        </p:blipFill>
        <p:spPr>
          <a:xfrm>
            <a:off x="598000" y="109631"/>
            <a:ext cx="3028950" cy="1514475"/>
          </a:xfrm>
          <a:prstGeom prst="rect">
            <a:avLst/>
          </a:prstGeom>
        </p:spPr>
      </p:pic>
      <p:sp>
        <p:nvSpPr>
          <p:cNvPr id="4" name="TextBox 3">
            <a:extLst>
              <a:ext uri="{FF2B5EF4-FFF2-40B4-BE49-F238E27FC236}">
                <a16:creationId xmlns:a16="http://schemas.microsoft.com/office/drawing/2014/main" id="{1F298F9C-63DB-6C0C-7794-2E573819F064}"/>
              </a:ext>
            </a:extLst>
          </p:cNvPr>
          <p:cNvSpPr txBox="1"/>
          <p:nvPr/>
        </p:nvSpPr>
        <p:spPr>
          <a:xfrm>
            <a:off x="977462" y="5703637"/>
            <a:ext cx="10773104" cy="646331"/>
          </a:xfrm>
          <a:prstGeom prst="rect">
            <a:avLst/>
          </a:prstGeom>
          <a:noFill/>
        </p:spPr>
        <p:txBody>
          <a:bodyPr wrap="square" rtlCol="0">
            <a:spAutoFit/>
          </a:bodyPr>
          <a:lstStyle/>
          <a:p>
            <a:r>
              <a:rPr lang="en-US" dirty="0"/>
              <a:t>“…</a:t>
            </a:r>
            <a:r>
              <a:rPr lang="es-ES" dirty="0"/>
              <a:t>proporcionar flexibilidad a los proveedores de nutrición locales en el diseño de comidas que sean atractivas para los participantes del programa</a:t>
            </a:r>
            <a:r>
              <a:rPr lang="en-US" dirty="0"/>
              <a:t>.”</a:t>
            </a:r>
          </a:p>
        </p:txBody>
      </p:sp>
    </p:spTree>
    <p:extLst>
      <p:ext uri="{BB962C8B-B14F-4D97-AF65-F5344CB8AC3E}">
        <p14:creationId xmlns:p14="http://schemas.microsoft.com/office/powerpoint/2010/main" val="70729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3871-FF54-F929-72AA-858AEDE83814}"/>
              </a:ext>
            </a:extLst>
          </p:cNvPr>
          <p:cNvSpPr>
            <a:spLocks noGrp="1"/>
          </p:cNvSpPr>
          <p:nvPr>
            <p:ph type="title"/>
          </p:nvPr>
        </p:nvSpPr>
        <p:spPr/>
        <p:txBody>
          <a:bodyPr/>
          <a:lstStyle/>
          <a:p>
            <a:pPr algn="ctr"/>
            <a:r>
              <a:rPr lang="es-ES" dirty="0"/>
              <a:t>Requerimientos de nutrientes a la hora de planificar tus menús</a:t>
            </a:r>
            <a:endParaRPr lang="en-US" dirty="0"/>
          </a:p>
        </p:txBody>
      </p:sp>
      <p:pic>
        <p:nvPicPr>
          <p:cNvPr id="5" name="Picture 4">
            <a:extLst>
              <a:ext uri="{FF2B5EF4-FFF2-40B4-BE49-F238E27FC236}">
                <a16:creationId xmlns:a16="http://schemas.microsoft.com/office/drawing/2014/main" id="{397C8468-0AAF-7C4D-9AE7-50558523299B}"/>
              </a:ext>
            </a:extLst>
          </p:cNvPr>
          <p:cNvPicPr>
            <a:picLocks noChangeAspect="1"/>
          </p:cNvPicPr>
          <p:nvPr/>
        </p:nvPicPr>
        <p:blipFill>
          <a:blip r:embed="rId2"/>
          <a:stretch>
            <a:fillRect/>
          </a:stretch>
        </p:blipFill>
        <p:spPr>
          <a:xfrm>
            <a:off x="5734565" y="1848375"/>
            <a:ext cx="4807335" cy="3542578"/>
          </a:xfrm>
          <a:prstGeom prst="rect">
            <a:avLst/>
          </a:prstGeom>
        </p:spPr>
      </p:pic>
      <p:sp>
        <p:nvSpPr>
          <p:cNvPr id="7" name="Content Placeholder 6">
            <a:extLst>
              <a:ext uri="{FF2B5EF4-FFF2-40B4-BE49-F238E27FC236}">
                <a16:creationId xmlns:a16="http://schemas.microsoft.com/office/drawing/2014/main" id="{D0744D43-DD40-5A33-D3C3-51288ECEF21F}"/>
              </a:ext>
            </a:extLst>
          </p:cNvPr>
          <p:cNvSpPr>
            <a:spLocks noGrp="1"/>
          </p:cNvSpPr>
          <p:nvPr>
            <p:ph idx="1"/>
          </p:nvPr>
        </p:nvSpPr>
        <p:spPr>
          <a:xfrm>
            <a:off x="2387062" y="1848375"/>
            <a:ext cx="2565240" cy="4365905"/>
          </a:xfrm>
        </p:spPr>
        <p:txBody>
          <a:bodyPr>
            <a:normAutofit fontScale="92500" lnSpcReduction="20000"/>
          </a:bodyPr>
          <a:lstStyle/>
          <a:p>
            <a:pPr marL="457200" indent="-457200">
              <a:buFont typeface="+mj-lt"/>
              <a:buAutoNum type="arabicPeriod"/>
            </a:pPr>
            <a:r>
              <a:rPr lang="en-US" dirty="0" err="1">
                <a:solidFill>
                  <a:srgbClr val="C00000"/>
                </a:solidFill>
              </a:rPr>
              <a:t>Calorías</a:t>
            </a:r>
            <a:endParaRPr lang="en-US" dirty="0">
              <a:solidFill>
                <a:srgbClr val="C00000"/>
              </a:solidFill>
            </a:endParaRPr>
          </a:p>
          <a:p>
            <a:pPr marL="457200" indent="-457200">
              <a:buFont typeface="+mj-lt"/>
              <a:buAutoNum type="arabicPeriod"/>
            </a:pPr>
            <a:r>
              <a:rPr lang="en-US" dirty="0" err="1">
                <a:solidFill>
                  <a:srgbClr val="C00000"/>
                </a:solidFill>
              </a:rPr>
              <a:t>Carbohidratos</a:t>
            </a:r>
            <a:endParaRPr lang="en-US" dirty="0">
              <a:solidFill>
                <a:srgbClr val="C00000"/>
              </a:solidFill>
            </a:endParaRPr>
          </a:p>
          <a:p>
            <a:pPr marL="457200" indent="-457200">
              <a:buFont typeface="+mj-lt"/>
              <a:buAutoNum type="arabicPeriod"/>
            </a:pPr>
            <a:r>
              <a:rPr lang="en-US" dirty="0" err="1">
                <a:solidFill>
                  <a:srgbClr val="C00000"/>
                </a:solidFill>
              </a:rPr>
              <a:t>Proteína</a:t>
            </a:r>
            <a:endParaRPr lang="en-US" dirty="0">
              <a:solidFill>
                <a:srgbClr val="C00000"/>
              </a:solidFill>
            </a:endParaRPr>
          </a:p>
          <a:p>
            <a:pPr marL="457200" indent="-457200">
              <a:buFont typeface="+mj-lt"/>
              <a:buAutoNum type="arabicPeriod"/>
            </a:pPr>
            <a:r>
              <a:rPr lang="en-US" dirty="0">
                <a:solidFill>
                  <a:srgbClr val="C00000"/>
                </a:solidFill>
              </a:rPr>
              <a:t>Gordo</a:t>
            </a:r>
          </a:p>
          <a:p>
            <a:pPr marL="457200" indent="-457200">
              <a:buFont typeface="+mj-lt"/>
              <a:buAutoNum type="arabicPeriod"/>
            </a:pPr>
            <a:r>
              <a:rPr lang="en-US" dirty="0" err="1">
                <a:solidFill>
                  <a:srgbClr val="C00000"/>
                </a:solidFill>
              </a:rPr>
              <a:t>Fibra</a:t>
            </a:r>
            <a:endParaRPr lang="en-US" dirty="0">
              <a:solidFill>
                <a:srgbClr val="C00000"/>
              </a:solidFill>
            </a:endParaRPr>
          </a:p>
          <a:p>
            <a:pPr marL="457200" indent="-457200">
              <a:buFont typeface="+mj-lt"/>
              <a:buAutoNum type="arabicPeriod"/>
            </a:pPr>
            <a:r>
              <a:rPr lang="en-US" dirty="0" err="1">
                <a:solidFill>
                  <a:srgbClr val="C00000"/>
                </a:solidFill>
              </a:rPr>
              <a:t>Vitamina</a:t>
            </a:r>
            <a:r>
              <a:rPr lang="en-US" dirty="0">
                <a:solidFill>
                  <a:srgbClr val="C00000"/>
                </a:solidFill>
              </a:rPr>
              <a:t> B-12</a:t>
            </a:r>
          </a:p>
          <a:p>
            <a:pPr marL="457200" indent="-457200">
              <a:buFont typeface="+mj-lt"/>
              <a:buAutoNum type="arabicPeriod"/>
            </a:pPr>
            <a:r>
              <a:rPr lang="en-US" dirty="0" err="1">
                <a:solidFill>
                  <a:srgbClr val="C00000"/>
                </a:solidFill>
              </a:rPr>
              <a:t>Vitamina</a:t>
            </a:r>
            <a:r>
              <a:rPr lang="en-US" dirty="0">
                <a:solidFill>
                  <a:srgbClr val="C00000"/>
                </a:solidFill>
              </a:rPr>
              <a:t> A</a:t>
            </a:r>
          </a:p>
          <a:p>
            <a:pPr marL="457200" indent="-457200">
              <a:buFont typeface="+mj-lt"/>
              <a:buAutoNum type="arabicPeriod"/>
            </a:pPr>
            <a:r>
              <a:rPr lang="en-US" dirty="0" err="1">
                <a:solidFill>
                  <a:srgbClr val="C00000"/>
                </a:solidFill>
              </a:rPr>
              <a:t>Vitamina</a:t>
            </a:r>
            <a:r>
              <a:rPr lang="en-US" dirty="0">
                <a:solidFill>
                  <a:srgbClr val="C00000"/>
                </a:solidFill>
              </a:rPr>
              <a:t> C</a:t>
            </a:r>
          </a:p>
          <a:p>
            <a:pPr marL="457200" indent="-457200">
              <a:buFont typeface="+mj-lt"/>
              <a:buAutoNum type="arabicPeriod"/>
            </a:pPr>
            <a:r>
              <a:rPr lang="en-US" dirty="0" err="1">
                <a:solidFill>
                  <a:srgbClr val="C00000"/>
                </a:solidFill>
              </a:rPr>
              <a:t>Hierro</a:t>
            </a:r>
            <a:endParaRPr lang="en-US" dirty="0">
              <a:solidFill>
                <a:srgbClr val="C00000"/>
              </a:solidFill>
            </a:endParaRPr>
          </a:p>
          <a:p>
            <a:pPr marL="457200" indent="-457200">
              <a:buFont typeface="+mj-lt"/>
              <a:buAutoNum type="arabicPeriod"/>
            </a:pPr>
            <a:r>
              <a:rPr lang="en-US" dirty="0">
                <a:solidFill>
                  <a:srgbClr val="C00000"/>
                </a:solidFill>
              </a:rPr>
              <a:t>Calcio</a:t>
            </a:r>
          </a:p>
          <a:p>
            <a:pPr marL="457200" indent="-457200">
              <a:buFont typeface="+mj-lt"/>
              <a:buAutoNum type="arabicPeriod"/>
            </a:pPr>
            <a:r>
              <a:rPr lang="en-US" dirty="0">
                <a:solidFill>
                  <a:srgbClr val="C00000"/>
                </a:solidFill>
              </a:rPr>
              <a:t>Sodio </a:t>
            </a:r>
          </a:p>
          <a:p>
            <a:pPr marL="457200" indent="-457200">
              <a:buFont typeface="+mj-lt"/>
              <a:buAutoNum type="arabicPeriod"/>
            </a:pPr>
            <a:endParaRPr lang="en-US" dirty="0"/>
          </a:p>
        </p:txBody>
      </p:sp>
      <p:sp>
        <p:nvSpPr>
          <p:cNvPr id="8" name="TextBox 7">
            <a:extLst>
              <a:ext uri="{FF2B5EF4-FFF2-40B4-BE49-F238E27FC236}">
                <a16:creationId xmlns:a16="http://schemas.microsoft.com/office/drawing/2014/main" id="{7DD14526-FEFD-C60C-BA4B-9B567117CFB6}"/>
              </a:ext>
            </a:extLst>
          </p:cNvPr>
          <p:cNvSpPr txBox="1"/>
          <p:nvPr/>
        </p:nvSpPr>
        <p:spPr>
          <a:xfrm>
            <a:off x="4084320" y="5691060"/>
            <a:ext cx="8107680" cy="523220"/>
          </a:xfrm>
          <a:prstGeom prst="rect">
            <a:avLst/>
          </a:prstGeom>
          <a:noFill/>
        </p:spPr>
        <p:txBody>
          <a:bodyPr wrap="square" rtlCol="0">
            <a:spAutoFit/>
          </a:bodyPr>
          <a:lstStyle/>
          <a:p>
            <a:r>
              <a:rPr lang="es-ES" sz="2800" dirty="0"/>
              <a:t>Incluya una variedad de alimentos ricos en nutrientes.</a:t>
            </a:r>
            <a:endParaRPr lang="en-US" sz="2800" dirty="0"/>
          </a:p>
        </p:txBody>
      </p:sp>
    </p:spTree>
    <p:extLst>
      <p:ext uri="{BB962C8B-B14F-4D97-AF65-F5344CB8AC3E}">
        <p14:creationId xmlns:p14="http://schemas.microsoft.com/office/powerpoint/2010/main" val="391157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AA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482C76F-A02D-9329-DF46-03B4E7DEC560}"/>
              </a:ext>
            </a:extLst>
          </p:cNvPr>
          <p:cNvPicPr>
            <a:picLocks noGrp="1" noChangeAspect="1"/>
          </p:cNvPicPr>
          <p:nvPr>
            <p:ph idx="1"/>
          </p:nvPr>
        </p:nvPicPr>
        <p:blipFill>
          <a:blip r:embed="rId2"/>
          <a:stretch>
            <a:fillRect/>
          </a:stretch>
        </p:blipFill>
        <p:spPr>
          <a:xfrm>
            <a:off x="2447837" y="801793"/>
            <a:ext cx="7290738" cy="5249332"/>
          </a:xfrm>
          <a:prstGeom prst="rect">
            <a:avLst/>
          </a:prstGeom>
        </p:spPr>
      </p:pic>
    </p:spTree>
    <p:extLst>
      <p:ext uri="{BB962C8B-B14F-4D97-AF65-F5344CB8AC3E}">
        <p14:creationId xmlns:p14="http://schemas.microsoft.com/office/powerpoint/2010/main" val="22752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8CD2164-647C-AA0B-D044-BC5DA55D11B7}"/>
              </a:ext>
            </a:extLst>
          </p:cNvPr>
          <p:cNvPicPr>
            <a:picLocks noGrp="1" noChangeAspect="1"/>
          </p:cNvPicPr>
          <p:nvPr>
            <p:ph idx="1"/>
          </p:nvPr>
        </p:nvPicPr>
        <p:blipFill>
          <a:blip r:embed="rId2"/>
          <a:stretch>
            <a:fillRect/>
          </a:stretch>
        </p:blipFill>
        <p:spPr>
          <a:xfrm>
            <a:off x="3100552" y="670320"/>
            <a:ext cx="6905296" cy="5275341"/>
          </a:xfrm>
          <a:prstGeom prst="rect">
            <a:avLst/>
          </a:prstGeom>
        </p:spPr>
      </p:pic>
    </p:spTree>
    <p:extLst>
      <p:ext uri="{BB962C8B-B14F-4D97-AF65-F5344CB8AC3E}">
        <p14:creationId xmlns:p14="http://schemas.microsoft.com/office/powerpoint/2010/main" val="83065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08FBC-EF02-5C3D-61BB-275DFEF24EA0}"/>
              </a:ext>
            </a:extLst>
          </p:cNvPr>
          <p:cNvSpPr>
            <a:spLocks noGrp="1"/>
          </p:cNvSpPr>
          <p:nvPr>
            <p:ph type="title"/>
          </p:nvPr>
        </p:nvSpPr>
        <p:spPr>
          <a:xfrm>
            <a:off x="6411685" y="634946"/>
            <a:ext cx="5445035" cy="1450757"/>
          </a:xfrm>
        </p:spPr>
        <p:txBody>
          <a:bodyPr>
            <a:normAutofit/>
          </a:bodyPr>
          <a:lstStyle/>
          <a:p>
            <a:r>
              <a:rPr lang="es-ES" sz="3400" dirty="0"/>
              <a:t>Seguir el PATRÓN DE COMIDA al planificar su menú</a:t>
            </a:r>
            <a:endParaRPr lang="en-US" sz="3400" dirty="0"/>
          </a:p>
        </p:txBody>
      </p:sp>
      <p:pic>
        <p:nvPicPr>
          <p:cNvPr id="6" name="Picture 5">
            <a:extLst>
              <a:ext uri="{FF2B5EF4-FFF2-40B4-BE49-F238E27FC236}">
                <a16:creationId xmlns:a16="http://schemas.microsoft.com/office/drawing/2014/main" id="{C322AA8C-366B-4017-F464-3A2AE161DAB1}"/>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28" name="Straight Connector 2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C4333F-1CC1-7272-5B34-4F132E6A749D}"/>
              </a:ext>
            </a:extLst>
          </p:cNvPr>
          <p:cNvSpPr>
            <a:spLocks noGrp="1"/>
          </p:cNvSpPr>
          <p:nvPr>
            <p:ph idx="1"/>
          </p:nvPr>
        </p:nvSpPr>
        <p:spPr>
          <a:xfrm>
            <a:off x="6411684" y="2198914"/>
            <a:ext cx="5127172" cy="3670180"/>
          </a:xfrm>
        </p:spPr>
        <p:txBody>
          <a:bodyPr>
            <a:normAutofit/>
          </a:bodyPr>
          <a:lstStyle/>
          <a:p>
            <a:pPr>
              <a:buFont typeface="Wingdings" panose="05000000000000000000" pitchFamily="2" charset="2"/>
              <a:buChar char="§"/>
            </a:pPr>
            <a:r>
              <a:rPr lang="en-US" sz="1700" dirty="0"/>
              <a:t> </a:t>
            </a:r>
            <a:r>
              <a:rPr lang="pt-BR" sz="1700" dirty="0"/>
              <a:t>3 oz de carne o alternativa</a:t>
            </a:r>
            <a:endParaRPr lang="en-US" sz="1700" dirty="0"/>
          </a:p>
          <a:p>
            <a:pPr>
              <a:buFont typeface="Wingdings" panose="05000000000000000000" pitchFamily="2" charset="2"/>
              <a:buChar char="§"/>
            </a:pPr>
            <a:r>
              <a:rPr lang="en-US" sz="1700" dirty="0"/>
              <a:t> Dos (1/2c) </a:t>
            </a:r>
            <a:r>
              <a:rPr lang="en-US" sz="1700" dirty="0" err="1"/>
              <a:t>porciones</a:t>
            </a:r>
            <a:r>
              <a:rPr lang="en-US" sz="1700" dirty="0"/>
              <a:t> de </a:t>
            </a:r>
            <a:r>
              <a:rPr lang="en-US" sz="1700" dirty="0" err="1"/>
              <a:t>verduras</a:t>
            </a:r>
            <a:r>
              <a:rPr lang="en-US" sz="1700" dirty="0"/>
              <a:t> </a:t>
            </a:r>
            <a:r>
              <a:rPr lang="en-US" sz="1700" dirty="0" err="1"/>
              <a:t>diferentes</a:t>
            </a:r>
            <a:r>
              <a:rPr lang="en-US" sz="1700" dirty="0"/>
              <a:t> o 1c de </a:t>
            </a:r>
            <a:r>
              <a:rPr lang="en-US" sz="1700" dirty="0" err="1"/>
              <a:t>verduras</a:t>
            </a:r>
            <a:r>
              <a:rPr lang="en-US" sz="1700" dirty="0"/>
              <a:t> de hoja</a:t>
            </a:r>
          </a:p>
          <a:p>
            <a:pPr>
              <a:buFont typeface="Wingdings" panose="05000000000000000000" pitchFamily="2" charset="2"/>
              <a:buChar char="§"/>
            </a:pPr>
            <a:r>
              <a:rPr lang="en-US" sz="1700" dirty="0"/>
              <a:t> </a:t>
            </a:r>
            <a:r>
              <a:rPr lang="es-ES" sz="1700" dirty="0"/>
              <a:t>Una o más porciones de pan o alternativas, preferiblemente de grano entero</a:t>
            </a:r>
            <a:endParaRPr lang="en-US" sz="1700" dirty="0"/>
          </a:p>
          <a:p>
            <a:pPr>
              <a:buFont typeface="Wingdings" panose="05000000000000000000" pitchFamily="2" charset="2"/>
              <a:buChar char="§"/>
            </a:pPr>
            <a:r>
              <a:rPr lang="en-US" sz="1700" dirty="0"/>
              <a:t> 8 </a:t>
            </a:r>
            <a:r>
              <a:rPr lang="en-US" sz="1700" dirty="0" err="1"/>
              <a:t>onzas</a:t>
            </a:r>
            <a:r>
              <a:rPr lang="en-US" sz="1700" dirty="0"/>
              <a:t> (1c) de leche o </a:t>
            </a:r>
            <a:r>
              <a:rPr lang="en-US" sz="1700" dirty="0" err="1"/>
              <a:t>equivalente</a:t>
            </a:r>
            <a:endParaRPr lang="en-US" sz="1700" dirty="0"/>
          </a:p>
          <a:p>
            <a:pPr>
              <a:buFont typeface="Wingdings" panose="05000000000000000000" pitchFamily="2" charset="2"/>
              <a:buChar char="§"/>
            </a:pPr>
            <a:r>
              <a:rPr lang="en-US" sz="1700" dirty="0"/>
              <a:t> </a:t>
            </a:r>
            <a:r>
              <a:rPr lang="es-ES" sz="1700" dirty="0"/>
              <a:t>Una (1/2c) porción de fruta un mínimo de 3 veces por semana</a:t>
            </a:r>
            <a:endParaRPr lang="en-US" sz="1700" dirty="0"/>
          </a:p>
          <a:p>
            <a:pPr>
              <a:buFont typeface="Wingdings" panose="05000000000000000000" pitchFamily="2" charset="2"/>
              <a:buChar char="§"/>
            </a:pPr>
            <a:r>
              <a:rPr lang="en-US" sz="1700" dirty="0"/>
              <a:t> </a:t>
            </a:r>
            <a:r>
              <a:rPr lang="en-US" sz="1700" dirty="0" err="1"/>
              <a:t>Postre</a:t>
            </a:r>
            <a:r>
              <a:rPr lang="en-US" sz="1700" dirty="0"/>
              <a:t> (</a:t>
            </a:r>
            <a:r>
              <a:rPr lang="en-US" sz="1700" dirty="0" err="1"/>
              <a:t>opcional</a:t>
            </a:r>
            <a:r>
              <a:rPr lang="en-US" sz="1700" dirty="0"/>
              <a:t>) </a:t>
            </a:r>
          </a:p>
          <a:p>
            <a:pPr>
              <a:buFont typeface="Wingdings" panose="05000000000000000000" pitchFamily="2" charset="2"/>
              <a:buChar char="§"/>
            </a:pPr>
            <a:r>
              <a:rPr lang="en-US" sz="1700" dirty="0"/>
              <a:t> </a:t>
            </a:r>
            <a:r>
              <a:rPr lang="en-US" sz="1700" dirty="0" err="1"/>
              <a:t>Grasa</a:t>
            </a:r>
            <a:r>
              <a:rPr lang="en-US" sz="1700" dirty="0"/>
              <a:t> </a:t>
            </a:r>
            <a:r>
              <a:rPr lang="en-US" sz="1700" dirty="0" err="1"/>
              <a:t>según</a:t>
            </a:r>
            <a:r>
              <a:rPr lang="en-US" sz="1700" dirty="0"/>
              <a:t> sea </a:t>
            </a:r>
            <a:r>
              <a:rPr lang="en-US" sz="1700" dirty="0" err="1"/>
              <a:t>necesario</a:t>
            </a:r>
            <a:endParaRPr lang="en-US" sz="1700" dirty="0"/>
          </a:p>
        </p:txBody>
      </p:sp>
      <p:sp>
        <p:nvSpPr>
          <p:cNvPr id="29" name="Rectangle 28">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3434446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21850</TotalTime>
  <Words>3109</Words>
  <Application>Microsoft Office PowerPoint</Application>
  <PresentationFormat>Widescreen</PresentationFormat>
  <Paragraphs>306</Paragraphs>
  <Slides>46</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ADLaM Display</vt:lpstr>
      <vt:lpstr>Amasis MT Pro Black</vt:lpstr>
      <vt:lpstr>Aptos</vt:lpstr>
      <vt:lpstr>Aptos Black</vt:lpstr>
      <vt:lpstr>Arial</vt:lpstr>
      <vt:lpstr>ArialBold</vt:lpstr>
      <vt:lpstr>Britannic Bold</vt:lpstr>
      <vt:lpstr>Broadway</vt:lpstr>
      <vt:lpstr>Calibri</vt:lpstr>
      <vt:lpstr>Calibri Light</vt:lpstr>
      <vt:lpstr>Comic Sans MS</vt:lpstr>
      <vt:lpstr>Times New Roman</vt:lpstr>
      <vt:lpstr>Wingdings</vt:lpstr>
      <vt:lpstr>Retrospect</vt:lpstr>
      <vt:lpstr>PowerPoint Presentation</vt:lpstr>
      <vt:lpstr>Planificación de menús</vt:lpstr>
      <vt:lpstr>Objetivos: </vt:lpstr>
      <vt:lpstr>PowerPoint Presentation</vt:lpstr>
      <vt:lpstr>  Requisitos del menú   (OAA Section 339)</vt:lpstr>
      <vt:lpstr>Requerimientos de nutrientes a la hora de planificar tus menús</vt:lpstr>
      <vt:lpstr>PowerPoint Presentation</vt:lpstr>
      <vt:lpstr>PowerPoint Presentation</vt:lpstr>
      <vt:lpstr>Seguir el PATRÓN DE COMIDA al planificar su menú</vt:lpstr>
      <vt:lpstr> Planificación de la proteína</vt:lpstr>
      <vt:lpstr>1 onza de alternativa a la carne/proteína equivale a lo siguiente:</vt:lpstr>
      <vt:lpstr>Planificación de las verduras</vt:lpstr>
      <vt:lpstr>Planificación para la fruta</vt:lpstr>
      <vt:lpstr>Panes o alternativas Una o más porciones de pan (se desea un grano entero, enriquecido o se permite una alternativa de pan)</vt:lpstr>
      <vt:lpstr>Leche y alternativas a la leche </vt:lpstr>
      <vt:lpstr>Postres (Opcional)</vt:lpstr>
      <vt:lpstr>Aceites o grasas (según sea necesario)</vt:lpstr>
      <vt:lpstr>¿De qué se trata el análisis??</vt:lpstr>
      <vt:lpstr>PowerPoint Presentation</vt:lpstr>
      <vt:lpstr>Planea un arco iris de colores Mira el plato como un todo!</vt:lpstr>
      <vt:lpstr>USO DE RECETAS ESTANDARIZADAS</vt:lpstr>
      <vt:lpstr>PowerPoint Presentation</vt:lpstr>
      <vt:lpstr>PowerPoint Presentation</vt:lpstr>
      <vt:lpstr>PowerPoint Presentation</vt:lpstr>
      <vt:lpstr>¿Qué pasa con la previsión??</vt:lpstr>
      <vt:lpstr>PIDA OPINIÓN!</vt:lpstr>
      <vt:lpstr>Otras consideraciones a la hora de preparar un menú</vt:lpstr>
      <vt:lpstr>Tenga en cuenta la seguridad alimentaria al planificar el menú</vt:lpstr>
      <vt:lpstr>La experiencia gastronómica</vt:lpstr>
      <vt:lpstr>Considere a quién está sirviendo</vt:lpstr>
      <vt:lpstr>Las "9 grandes" alergias alimentarias</vt:lpstr>
      <vt:lpstr>PowerPoint Presentation</vt:lpstr>
      <vt:lpstr>Razones para los cambios en el menú:</vt:lpstr>
      <vt:lpstr>Using Already Approved Menus</vt:lpstr>
      <vt:lpstr>PowerPoint Presentation</vt:lpstr>
      <vt:lpstr>PowerPoint Presentation</vt:lpstr>
      <vt:lpstr>Hacer sustituciones A veces puede ser necesario hacer una sustitución. </vt:lpstr>
      <vt:lpstr> Para su información! </vt:lpstr>
      <vt:lpstr>Sitios web</vt:lpstr>
      <vt:lpstr>Recursos</vt:lpstr>
      <vt:lpstr>PowerPoint Presentation</vt:lpstr>
      <vt:lpstr>Verdadero o falso?</vt:lpstr>
      <vt:lpstr>Elige la mejor respuesta</vt:lpstr>
      <vt:lpstr>¿Qué artículo se ha añadido más recientemente a la lista de alérgenos de los "9 grandes"??</vt:lpstr>
      <vt:lpstr>Verdadero o falso? </vt:lpstr>
      <vt:lpstr>Cuando utilice menús ya aprobados, asegúrese de tener en cuenta: (elija todos los que correspondan)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Zarrella</dc:creator>
  <cp:lastModifiedBy>Constance Rudnicki</cp:lastModifiedBy>
  <cp:revision>9</cp:revision>
  <dcterms:created xsi:type="dcterms:W3CDTF">2024-08-09T20:39:53Z</dcterms:created>
  <dcterms:modified xsi:type="dcterms:W3CDTF">2024-09-25T14:50:04Z</dcterms:modified>
</cp:coreProperties>
</file>