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90" r:id="rId6"/>
    <p:sldId id="30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8" r:id="rId15"/>
    <p:sldId id="297" r:id="rId16"/>
    <p:sldId id="269" r:id="rId17"/>
    <p:sldId id="299" r:id="rId18"/>
    <p:sldId id="304" r:id="rId19"/>
    <p:sldId id="303" r:id="rId20"/>
    <p:sldId id="278" r:id="rId21"/>
    <p:sldId id="280" r:id="rId22"/>
    <p:sldId id="300" r:id="rId23"/>
    <p:sldId id="277" r:id="rId24"/>
    <p:sldId id="284" r:id="rId25"/>
    <p:sldId id="289" r:id="rId26"/>
    <p:sldId id="270" r:id="rId27"/>
    <p:sldId id="271" r:id="rId28"/>
    <p:sldId id="305" r:id="rId29"/>
    <p:sldId id="307" r:id="rId30"/>
    <p:sldId id="273" r:id="rId31"/>
    <p:sldId id="274" r:id="rId32"/>
    <p:sldId id="275" r:id="rId33"/>
    <p:sldId id="276" r:id="rId34"/>
    <p:sldId id="296" r:id="rId35"/>
    <p:sldId id="295" r:id="rId36"/>
    <p:sldId id="282" r:id="rId37"/>
    <p:sldId id="301" r:id="rId38"/>
    <p:sldId id="302" r:id="rId39"/>
    <p:sldId id="285" r:id="rId40"/>
    <p:sldId id="291" r:id="rId41"/>
    <p:sldId id="293" r:id="rId42"/>
    <p:sldId id="2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D586DB-3872-0AEB-CD42-2318EF1F3913}" name="Jody Gonzales" initials="JG" userId="Jody Gonzales" providerId="None"/>
  <p188:author id="{8DFBBBFA-E87C-2B36-B599-FF62EBCAB2C0}" name="Joe Rey" initials="JR" userId="S::jrey@ncnmedd.com::df641ed5-0bce-458e-8a67-3e1f1340af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  <a:srgbClr val="FFCC00"/>
    <a:srgbClr val="FFFFFF"/>
    <a:srgbClr val="008E40"/>
    <a:srgbClr val="F5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B4E418-9F16-4CF5-A429-5CB27BF49E80}" v="30" dt="2022-03-23T15:36:42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4" autoAdjust="0"/>
    <p:restoredTop sz="94025" autoAdjust="0"/>
  </p:normalViewPr>
  <p:slideViewPr>
    <p:cSldViewPr snapToGrid="0">
      <p:cViewPr varScale="1">
        <p:scale>
          <a:sx n="75" d="100"/>
          <a:sy n="75" d="100"/>
        </p:scale>
        <p:origin x="6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4T17:48:07.4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0,'6'1,"0"-1,0 1,-1 0,11 4,15 3,73 1,178-6,-147-5,1313 1,-1268 14,-25 0,-145-12,0-1,-1 2,1-1,13 5,-8-1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32:56.926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0,'415'0,"-396"1,1 1,-1 1,25 7,-21-4,43 4,254-8,-165-4,289 2,-417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3:58.5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66,'1145'0,"-1119"-2,0-1,0-1,-1-1,39-13,-36 9,0 2,0 0,39-2,223 8,-136 3,163-2,-290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00.1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1,'6'0,"6"0,8 0,5 0,4 0,2 0,2 0,-5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01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0,'14'1,"-1"1,0 1,0 0,0 0,0 2,24 10,3 2,-9-6,112 37,-118-42,0 0,1-2,47 2,-42-6,-4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02.0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0,'5'0,"8"0,6 0,6 0,4 0,2 0,2 0,0 0,0 0,-5 6,-3 1,1 0,0 4,2 0,1-2,-4-2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03.0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0,'5'0,"8"0,6 0,7 0,3 0,2 0,2 0,0 0,0 0,0 0,-6 6,-2 1,0 0,2-1,-5-2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09.4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34,'3015'0,"-2984"-1,0-2,38-9,-34 6,46-4,286 8,-192 4,-144-2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23.0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1,'669'0,"-649"1,-1 1,0 1,26 7,-23-5,44 5,54-9,13 0,-107 4,-6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29.4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0,'6'0,"7"0,6 0,6 0,4 0,3 0,6 0,2 0,0 0,-1 0,-3 0,-1 0,-2 0,-1 0,0 0,-6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31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0,'33'2,"66"11,-10 0,-62-9,0 1,-1 1,31 12,-33-9,0-2,1-1,-1 0,29 1,-22-6,-4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4T17:48:10.7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0,'9'3,"-1"1,1-2,0 1,0-2,0 1,0-1,15 0,6 1,640 30,10-32,-295-2,499 2,-849 2,-1 2,0 1,35 10,-42-9,6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32.9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0,'573'0,"-546"0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4:52.497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1,'605'0,"-577"1,0 2,37 8,-32-5,35 3,92-10,29 3,-177 0,1 1,20 6,-15-4,3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5:01.521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1,'2542'0,"-2515"0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45:04.796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3,'56'-1,"-27"-1,-1 2,1 1,0 2,41 8,-40-5,0-2,0 0,41-1,4 0,17 12,-60-9,41 3,330-7,-209-3,790 1,-957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2T18:00:42.99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0,'1551'0,"-1505"2,84 16,-79-9,62 2,-59-10,-17-1,-1 2,65 10,-46-2,0-2,63 1,114-10,-91-1,412 2,-520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2T19:15:33.079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2,'50'-1,"-24"0,0 1,0 1,0 1,37 8,-31-4,-1-1,1-2,0-1,43-3,49 4,-101 1,-4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2T19:15:34.828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0,'914'0,"-889"0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8T19:26:18.0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0,'736'0,"-713"1,-1 2,40 8,14 2,8 3,-59-10,0-2,26 3,105-6,-100-2,-29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26.29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31,'0'-5,"5"-1,7 0,5 0,6 3,3 1,2 0,2 2,-1 0,1 5,0 2,-6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27.7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1,'5'0,"7"0,5 0,6 0,3 0,2 0,2 0,-1 0,1 0,0 0,-1 0,-5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2T19:25:57.60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1 116,'3287'0,"-3234"-2,58-11,38-2,-119 13,1-2,-1-1,37-11,35-7,-44 17,0 2,76 6,-34 0,717-2,-584-15,10 0,-153 16,-51-1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28.81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0,'5'0,"6"0,7 0,4 0,9 0,3 0,2 0,-2 0,0 0,-2 0,-7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29.67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1,'5'0,"6"0,7 0,9 0,6 0,1 0,0 0,-1 0,-1 0,-1 0,-6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33.1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34.4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0,'5'0,"6"0,6 0,6 0,-2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35.50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1,'5'0,"2"5,4 2,5-1,5-1,4-2,-3 4,1 1,0-2,1-1,2-2,1-1,1-1,0-1,-4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5:14:37.2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0,'5'0,"6"0,7 0,4 0,4 0,3 0,0 0,0 0,1 0,0 0,-1 0,-5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8T19:21:46.79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45,'5'0,"7"0,7 0,5 0,4 0,3 0,0 0,-4-6,-2-1,0 1,1 0,1 2,2 2,-5-4,-6-2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2T19:19:56.598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30,'2254'0,"-2091"-14,-24 1,426 11,-291 4,-214-2,-35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7T22:59:45.9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1,'4'0,"7"0,5 0,5 0,3 0,2 0,1 0,1 0,-1 0,0 0,1 0,-1 0,-1 0,-4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17:03:07.76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1,'9'-1,"21"1,-1 1,1 1,29 6,-19 0,1-3,46 1,84-7,-63-1,1485 3,-1570-1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54:44.45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1,'668'0,"-641"0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17:03:11.56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29,'2750'0,"-2564"-14,-25 0,-135 14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17:06:04.94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1,'450'0,"-427"0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17:06:06.81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1 161,'33'-2,"0"-1,0-2,41-12,-38 9,1 0,47-2,12 8,-41 2,66-8,68-6,-88 10,20-13,-84 10,16-4,-32 6,40-4,86-5,29-1,221 13,-203 4,-174-1,0 1,35 8,4 1,-39-8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18:45:45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150 300,'742'0,"-719"0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18:40:30.09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100 200,'4'0,"6"0,6 0,5 0,3 0,2 0,1 0,1 0,-1 0,1 0,-1 0,0 0,0 0,-1 0,1 0,-6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8T19:53:21.082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1,'2667'0,"-2637"1,0 2,30 7,-6-1,-24-6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8T19:53:34.11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0,'1746'0,"-1712"2,66 12,10 1,33-15,21 1,-144 2,34 9,-36-7,1-1,23 2,90-4,-113-2,8-1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8T15:51:15.59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33,'1'-1,"-1"0,0 0,0 0,1 0,-1 0,1 0,-1 0,1 0,-1 0,1 0,0 1,-1-1,1 0,0 0,0 1,-1-1,1 0,0 1,0-1,0 1,0-1,0 1,0 0,0-1,0 1,2-1,30-5,-31 6,40-4,-1 2,74 5,-94 0,33 10,-11-2,94 18,-86-19,-16-3,61 5,252-11,-170-2,-151-1,-1 0,31-8,-26 5,36-3,85-7,37-1,408 18,-415-17,-19 0,113 15,-126 1,-126-1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8T15:51:20.84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1,'458'0,"-416"2,62 10,33 3,-15-16,61 2,-101 12,-54-7,43 3,358-7,-221-4,-200 2,7 1,1-2,29-4,-21-1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8T15:36:52.51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0,'1860'0,"-1834"0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3T14:55:49.08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0,'1016'0,"-988"0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29:46.15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100 200,'3'1,"-1"0,1-1,-1 1,1 0,-1 0,0 1,1-1,2 2,7 4,10 1,0 0,0-2,1-1,0 0,39 2,120-7,-82-2,118 2,-195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29:43.61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100 258,'330'0,"-303"-1,-1-2,34-7,-31 4,48-2,-56 7,7 1,-1-2,33-6,7-1,0 2,1 4,77 5,-33 0,-65-3,0 3,82 13,-106-10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29:48.36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100 200,'411'0,"-390"2,-1 0,35 8,13 2,-43-9,26 8,-31-5,1-2,27 2,153-5,-103-2,-75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56:05.49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0,'5'0,"7"0,6 0,5 0,3 0,3 0,1 0,1 0,-1 0,1 0,-2 0,-4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56:07.11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1,'5'0,"6"0,7 0,0 5,2 2,3-1,1-1,3-1,-3-2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56:33.7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1,'440'0,"-416"1,1 2,37 8,-33-5,35 2,251-5,-163-5,431 2,-558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57:11.2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1,'1433'0,"-1409"1,1 2,37 8,-33-5,35 2,52-6,-91-2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57:13.29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1,'1664'0,"-1639"0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57:15.27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32,'1056'0,"-1015"-2,64-12,-63 7,59-1,102 9,-178-1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1:57:17.84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1,'410'0,"-384"1,-1 2,34 7,-28-4,32 1,290-4,-180-5,354 2,-503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0T18:15:58.770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31,'128'2,"139"-5,-104-22,179 21,-193 6,530-2,-649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7T19:48:43.22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2,'35'2,"63"11,-60-7,46 3,-57-8,1 2,42 9,-27-6,0-1,0-2,72-5,-32 0,2595 2,-2232-38,-350 26,3 4,141 7,-115 4,418-3,-514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7T19:45:26.66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0,'53'0,"0"3,67 11,-44 2,-47-8,2-2,60 4,219-11,-286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7T19:46:09.20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1,'7'0,"0"1,0 1,0-1,0 1,9 3,19 5,-8-7,40 0,-47-3,0 1,1 0,38 9,53 19,-94-24,-1-1,1-1,0 0,34 0,-28-3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3:08:02.246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1,'537'0,"-513"0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3:08:27.279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22,'340'0,"-324"-1,0-1,0 0,29-9,-43 10,17-3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9T23:23:22.178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1,'4'-1,"7"1,5 0,5 0,3 0,2 0,1 0,1 0,-1 0,0 0,1 0,-1 0,-1 0,-4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0T18:15:57.356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1,'883'0,"-874"-1,1 1,0 1,0 0,-1 0,1 1,-1 0,1 1,-1 0,12 6,-3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0T18:16:00.304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56,'7'-1,"0"1,0-1,0-1,12-3,17-3,42 1,104 3,-18 2,-44-10,19-1,8 13,-124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0T18:16:04.750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59,'123'2,"139"-5,-211-2,78-19,-27 3,-58 17,0 1,58 3,-46 2,-32-2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6F43B-5DB8-406F-A487-E5586B266DA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4538D-B744-4BFA-B090-DE04302A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36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4538D-B744-4BFA-B090-DE04302A48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7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7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8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9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5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7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5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92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0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15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2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161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Word_Document4.doc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5.xml"/><Relationship Id="rId5" Type="http://schemas.openxmlformats.org/officeDocument/2006/relationships/image" Target="../media/image38.png"/><Relationship Id="rId10" Type="http://schemas.openxmlformats.org/officeDocument/2006/relationships/image" Target="../media/image380.png"/><Relationship Id="rId4" Type="http://schemas.openxmlformats.org/officeDocument/2006/relationships/image" Target="../media/image37.png"/><Relationship Id="rId9" Type="http://schemas.openxmlformats.org/officeDocument/2006/relationships/customXml" Target="../ink/ink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customXml" Target="../ink/ink32.xml"/><Relationship Id="rId18" Type="http://schemas.openxmlformats.org/officeDocument/2006/relationships/image" Target="../media/image55.png"/><Relationship Id="rId3" Type="http://schemas.openxmlformats.org/officeDocument/2006/relationships/customXml" Target="../ink/ink27.xml"/><Relationship Id="rId7" Type="http://schemas.openxmlformats.org/officeDocument/2006/relationships/image" Target="../media/image50.png"/><Relationship Id="rId12" Type="http://schemas.openxmlformats.org/officeDocument/2006/relationships/customXml" Target="../ink/ink31.xml"/><Relationship Id="rId17" Type="http://schemas.openxmlformats.org/officeDocument/2006/relationships/customXml" Target="../ink/ink34.xml"/><Relationship Id="rId2" Type="http://schemas.openxmlformats.org/officeDocument/2006/relationships/image" Target="../media/image47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8.xml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customXml" Target="../ink/ink33.xml"/><Relationship Id="rId10" Type="http://schemas.openxmlformats.org/officeDocument/2006/relationships/customXml" Target="../ink/ink30.xml"/><Relationship Id="rId19" Type="http://schemas.openxmlformats.org/officeDocument/2006/relationships/customXml" Target="../ink/ink35.xml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0.png"/><Relationship Id="rId4" Type="http://schemas.openxmlformats.org/officeDocument/2006/relationships/customXml" Target="../ink/ink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package" Target="../embeddings/Microsoft_Word_Document7.docx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37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5.png"/><Relationship Id="rId3" Type="http://schemas.openxmlformats.org/officeDocument/2006/relationships/customXml" Target="../ink/ink38.xml"/><Relationship Id="rId7" Type="http://schemas.openxmlformats.org/officeDocument/2006/relationships/customXml" Target="../ink/ink39.xml"/><Relationship Id="rId12" Type="http://schemas.openxmlformats.org/officeDocument/2006/relationships/customXml" Target="../ink/ink4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2.png"/><Relationship Id="rId5" Type="http://schemas.openxmlformats.org/officeDocument/2006/relationships/image" Target="../media/image600.pn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9" Type="http://schemas.openxmlformats.org/officeDocument/2006/relationships/customXml" Target="../ink/ink40.xml"/><Relationship Id="rId14" Type="http://schemas.openxmlformats.org/officeDocument/2006/relationships/customXml" Target="../ink/ink4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3.xml"/><Relationship Id="rId5" Type="http://schemas.openxmlformats.org/officeDocument/2006/relationships/image" Target="../media/image68.png"/><Relationship Id="rId10" Type="http://schemas.openxmlformats.org/officeDocument/2006/relationships/image" Target="../media/image690.png"/><Relationship Id="rId4" Type="http://schemas.openxmlformats.org/officeDocument/2006/relationships/image" Target="../media/image67.png"/><Relationship Id="rId9" Type="http://schemas.openxmlformats.org/officeDocument/2006/relationships/customXml" Target="../ink/ink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package" Target="../embeddings/Microsoft_Word_Document8.docx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13" Type="http://schemas.openxmlformats.org/officeDocument/2006/relationships/image" Target="../media/image840.png"/><Relationship Id="rId3" Type="http://schemas.openxmlformats.org/officeDocument/2006/relationships/image" Target="../media/image81.emf"/><Relationship Id="rId7" Type="http://schemas.openxmlformats.org/officeDocument/2006/relationships/image" Target="../media/image84.png"/><Relationship Id="rId12" Type="http://schemas.openxmlformats.org/officeDocument/2006/relationships/customXml" Target="../ink/ink46.xml"/><Relationship Id="rId2" Type="http://schemas.openxmlformats.org/officeDocument/2006/relationships/package" Target="../embeddings/Microsoft_Word_Document9.docx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11" Type="http://schemas.openxmlformats.org/officeDocument/2006/relationships/image" Target="../media/image830.png"/><Relationship Id="rId5" Type="http://schemas.openxmlformats.org/officeDocument/2006/relationships/image" Target="../media/image82.emf"/><Relationship Id="rId4" Type="http://schemas.openxmlformats.org/officeDocument/2006/relationships/package" Target="../embeddings/Microsoft_Word_Document10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1.docx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7.jpg"/><Relationship Id="rId7" Type="http://schemas.openxmlformats.org/officeDocument/2006/relationships/customXml" Target="../ink/ink48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4" Type="http://schemas.openxmlformats.org/officeDocument/2006/relationships/customXml" Target="../ink/ink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10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9.xml"/><Relationship Id="rId5" Type="http://schemas.openxmlformats.org/officeDocument/2006/relationships/customXml" Target="../ink/ink49.xml"/><Relationship Id="rId4" Type="http://schemas.openxmlformats.org/officeDocument/2006/relationships/image" Target="../media/image10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customXml" Target="../ink/ink51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4" Type="http://schemas.openxmlformats.org/officeDocument/2006/relationships/customXml" Target="../ink/ink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4" Type="http://schemas.openxmlformats.org/officeDocument/2006/relationships/customXml" Target="../ink/ink5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customXml" Target="../ink/ink56.xml"/><Relationship Id="rId18" Type="http://schemas.openxmlformats.org/officeDocument/2006/relationships/image" Target="../media/image126.png"/><Relationship Id="rId3" Type="http://schemas.openxmlformats.org/officeDocument/2006/relationships/customXml" Target="../ink/ink53.xml"/><Relationship Id="rId21" Type="http://schemas.openxmlformats.org/officeDocument/2006/relationships/image" Target="../media/image6.png"/><Relationship Id="rId12" Type="http://schemas.openxmlformats.org/officeDocument/2006/relationships/image" Target="../media/image123.png"/><Relationship Id="rId17" Type="http://schemas.openxmlformats.org/officeDocument/2006/relationships/customXml" Target="../ink/ink58.xml"/><Relationship Id="rId2" Type="http://schemas.openxmlformats.org/officeDocument/2006/relationships/image" Target="../media/image107.png"/><Relationship Id="rId16" Type="http://schemas.openxmlformats.org/officeDocument/2006/relationships/image" Target="../media/image125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9.xml"/><Relationship Id="rId11" Type="http://schemas.openxmlformats.org/officeDocument/2006/relationships/customXml" Target="../ink/ink55.xml"/><Relationship Id="rId15" Type="http://schemas.openxmlformats.org/officeDocument/2006/relationships/customXml" Target="../ink/ink57.xml"/><Relationship Id="rId23" Type="http://schemas.openxmlformats.org/officeDocument/2006/relationships/image" Target="../media/image1080.png"/><Relationship Id="rId10" Type="http://schemas.openxmlformats.org/officeDocument/2006/relationships/image" Target="../media/image122.png"/><Relationship Id="rId19" Type="http://schemas.openxmlformats.org/officeDocument/2006/relationships/customXml" Target="../ink/ink59.xml"/><Relationship Id="rId9" Type="http://schemas.openxmlformats.org/officeDocument/2006/relationships/customXml" Target="../ink/ink54.xml"/><Relationship Id="rId14" Type="http://schemas.openxmlformats.org/officeDocument/2006/relationships/image" Target="../media/image124.png"/><Relationship Id="rId22" Type="http://schemas.openxmlformats.org/officeDocument/2006/relationships/customXml" Target="../ink/ink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10.png"/><Relationship Id="rId7" Type="http://schemas.openxmlformats.org/officeDocument/2006/relationships/customXml" Target="../ink/ink62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0.png"/><Relationship Id="rId4" Type="http://schemas.openxmlformats.org/officeDocument/2006/relationships/customXml" Target="../ink/ink6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15.png"/><Relationship Id="rId12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63.xml"/><Relationship Id="rId11" Type="http://schemas.openxmlformats.org/officeDocument/2006/relationships/customXml" Target="../ink/ink65.xml"/><Relationship Id="rId5" Type="http://schemas.openxmlformats.org/officeDocument/2006/relationships/image" Target="../media/image116.png"/><Relationship Id="rId10" Type="http://schemas.openxmlformats.org/officeDocument/2006/relationships/image" Target="../media/image1280.png"/><Relationship Id="rId4" Type="http://schemas.openxmlformats.org/officeDocument/2006/relationships/image" Target="../media/image31.png"/><Relationship Id="rId9" Type="http://schemas.openxmlformats.org/officeDocument/2006/relationships/customXml" Target="../ink/ink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16.png"/><Relationship Id="rId18" Type="http://schemas.openxmlformats.org/officeDocument/2006/relationships/customXml" Target="../ink/ink13.xml"/><Relationship Id="rId3" Type="http://schemas.openxmlformats.org/officeDocument/2006/relationships/customXml" Target="../ink/ink6.xml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customXml" Target="../ink/ink10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image" Target="../media/image11.png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15.png"/><Relationship Id="rId24" Type="http://schemas.openxmlformats.org/officeDocument/2006/relationships/customXml" Target="../ink/ink16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openxmlformats.org/officeDocument/2006/relationships/customXml" Target="../ink/ink9.xml"/><Relationship Id="rId19" Type="http://schemas.openxmlformats.org/officeDocument/2006/relationships/image" Target="../media/image19.png"/><Relationship Id="rId9" Type="http://schemas.openxmlformats.org/officeDocument/2006/relationships/image" Target="../media/image14.png"/><Relationship Id="rId14" Type="http://schemas.openxmlformats.org/officeDocument/2006/relationships/customXml" Target="../ink/ink11.xml"/><Relationship Id="rId22" Type="http://schemas.openxmlformats.org/officeDocument/2006/relationships/customXml" Target="../ink/ink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27.png"/><Relationship Id="rId3" Type="http://schemas.openxmlformats.org/officeDocument/2006/relationships/customXml" Target="../ink/ink17.xml"/><Relationship Id="rId7" Type="http://schemas.openxmlformats.org/officeDocument/2006/relationships/image" Target="../media/image24.png"/><Relationship Id="rId12" Type="http://schemas.openxmlformats.org/officeDocument/2006/relationships/customXml" Target="../ink/ink21.xml"/><Relationship Id="rId17" Type="http://schemas.openxmlformats.org/officeDocument/2006/relationships/image" Target="../media/image29.png"/><Relationship Id="rId2" Type="http://schemas.openxmlformats.org/officeDocument/2006/relationships/image" Target="../media/image11.png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customXml" Target="../ink/ink20.xml"/><Relationship Id="rId9" Type="http://schemas.openxmlformats.org/officeDocument/2006/relationships/image" Target="../media/image25.png"/><Relationship Id="rId14" Type="http://schemas.openxmlformats.org/officeDocument/2006/relationships/customXml" Target="../ink/ink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2E820-DF01-4747-A7C7-88E15453F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16" b="90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C818ED-8AE7-4F62-A257-F74600663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659" y="455955"/>
            <a:ext cx="3703320" cy="94997"/>
          </a:xfrm>
          <a:prstGeom prst="rect">
            <a:avLst/>
          </a:prstGeom>
          <a:solidFill>
            <a:srgbClr val="C34D5B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B4AB29-9860-462E-B579-181B5532A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C34D5B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7359C-FECE-48A5-91E0-EBFAAE847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1524001"/>
            <a:ext cx="3412067" cy="34783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masis MT Pro Black"/>
              </a:rPr>
              <a:t>Service </a:t>
            </a:r>
            <a:br>
              <a:rPr lang="en-US" dirty="0">
                <a:solidFill>
                  <a:srgbClr val="FFFFFF"/>
                </a:solidFill>
                <a:latin typeface="Amasis MT Pro Black"/>
              </a:rPr>
            </a:br>
            <a:r>
              <a:rPr lang="en-US" dirty="0">
                <a:solidFill>
                  <a:srgbClr val="FFFFFF"/>
                </a:solidFill>
                <a:latin typeface="Amasis MT Pro Black"/>
              </a:rPr>
              <a:t>Scan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1559A-F1BB-4C71-9270-7839CAE85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145513"/>
            <a:ext cx="3412067" cy="7388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masis MT Pro Black" panose="020B0604020202020204" pitchFamily="18" charset="0"/>
              </a:rPr>
              <a:t>Training Guide </a:t>
            </a:r>
          </a:p>
        </p:txBody>
      </p:sp>
    </p:spTree>
    <p:extLst>
      <p:ext uri="{BB962C8B-B14F-4D97-AF65-F5344CB8AC3E}">
        <p14:creationId xmlns:p14="http://schemas.microsoft.com/office/powerpoint/2010/main" val="5077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14">
            <a:extLst>
              <a:ext uri="{FF2B5EF4-FFF2-40B4-BE49-F238E27FC236}">
                <a16:creationId xmlns:a16="http://schemas.microsoft.com/office/drawing/2014/main" id="{18FFF8BA-E008-4068-851C-2CED296AC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6EBDD-2087-4D94-9911-349FDCAF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45" y="980660"/>
            <a:ext cx="6792657" cy="4878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800" b="0" kern="1200" cap="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1A75B5EE-3124-4314-90F7-8D9AFE941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751211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18">
            <a:extLst>
              <a:ext uri="{FF2B5EF4-FFF2-40B4-BE49-F238E27FC236}">
                <a16:creationId xmlns:a16="http://schemas.microsoft.com/office/drawing/2014/main" id="{00129C37-C465-4475-927F-B861932A3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752989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C56D72B7-9182-4734-8D72-FD9B55CD1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9870" y="1046922"/>
            <a:ext cx="3164356" cy="4811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This is what the login page looks like when you're signing into the Aging &amp; Disability – Test.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You will use your 2</a:t>
            </a:r>
            <a:r>
              <a:rPr lang="en-US" baseline="30000" dirty="0"/>
              <a:t>nd</a:t>
            </a:r>
            <a:r>
              <a:rPr lang="en-US" dirty="0"/>
              <a:t> set of credentials to login here.</a:t>
            </a:r>
          </a:p>
          <a:p>
            <a:pPr marL="342900" indent="-342900">
              <a:buAutoNum type="arabicPeriod"/>
            </a:pPr>
            <a:r>
              <a:rPr lang="en-US" dirty="0"/>
              <a:t>– Enter Username  </a:t>
            </a:r>
          </a:p>
          <a:p>
            <a:pPr marL="342900" indent="-342900">
              <a:buAutoNum type="arabicPeriod"/>
            </a:pPr>
            <a:r>
              <a:rPr lang="en-US" dirty="0"/>
              <a:t>- Enter Password</a:t>
            </a:r>
          </a:p>
          <a:p>
            <a:pPr marL="342900" indent="-342900">
              <a:buAutoNum type="arabicPeriod"/>
            </a:pPr>
            <a:r>
              <a:rPr lang="en-US" dirty="0"/>
              <a:t> - Click Sign In</a:t>
            </a: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8F92C143-3594-4735-B621-397DDDA5F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5946475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2">
            <a:extLst>
              <a:ext uri="{FF2B5EF4-FFF2-40B4-BE49-F238E27FC236}">
                <a16:creationId xmlns:a16="http://schemas.microsoft.com/office/drawing/2014/main" id="{44F560E9-CCDC-4F8F-BA20-41F11409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948253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7479C41-A0EC-4AEF-B166-767AB5087E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752080"/>
              </p:ext>
            </p:extLst>
          </p:nvPr>
        </p:nvGraphicFramePr>
        <p:xfrm>
          <a:off x="705745" y="1045222"/>
          <a:ext cx="6792657" cy="4832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3051900" progId="Word.Document.12">
                  <p:embed/>
                </p:oleObj>
              </mc:Choice>
              <mc:Fallback>
                <p:oleObj name="Document" r:id="rId2" imgW="5937085" imgH="3051900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7479C41-A0EC-4AEF-B166-767AB5087E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5745" y="1045222"/>
                        <a:ext cx="6792657" cy="4832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rrow: Left 7">
            <a:extLst>
              <a:ext uri="{FF2B5EF4-FFF2-40B4-BE49-F238E27FC236}">
                <a16:creationId xmlns:a16="http://schemas.microsoft.com/office/drawing/2014/main" id="{670BBE29-DBD2-405B-B5AD-84602B6BED6A}"/>
              </a:ext>
            </a:extLst>
          </p:cNvPr>
          <p:cNvSpPr/>
          <p:nvPr/>
        </p:nvSpPr>
        <p:spPr>
          <a:xfrm rot="15177012" flipV="1">
            <a:off x="4254814" y="3907417"/>
            <a:ext cx="312138" cy="653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Left 40">
            <a:extLst>
              <a:ext uri="{FF2B5EF4-FFF2-40B4-BE49-F238E27FC236}">
                <a16:creationId xmlns:a16="http://schemas.microsoft.com/office/drawing/2014/main" id="{D93F5B7A-97E1-4582-B6FC-A62E482D1990}"/>
              </a:ext>
            </a:extLst>
          </p:cNvPr>
          <p:cNvSpPr/>
          <p:nvPr/>
        </p:nvSpPr>
        <p:spPr>
          <a:xfrm rot="6416726" flipV="1">
            <a:off x="4255069" y="4696680"/>
            <a:ext cx="312138" cy="653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AEAA4D0E-EB75-445C-A3A2-F5B4B1635B4E}"/>
              </a:ext>
            </a:extLst>
          </p:cNvPr>
          <p:cNvSpPr/>
          <p:nvPr/>
        </p:nvSpPr>
        <p:spPr>
          <a:xfrm rot="3411407" flipV="1">
            <a:off x="5597839" y="5308456"/>
            <a:ext cx="312138" cy="653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9EED5882-D28B-46A2-AFF3-B7D01F824CC0}"/>
              </a:ext>
            </a:extLst>
          </p:cNvPr>
          <p:cNvSpPr/>
          <p:nvPr/>
        </p:nvSpPr>
        <p:spPr>
          <a:xfrm>
            <a:off x="4241831" y="3667125"/>
            <a:ext cx="153506" cy="190500"/>
          </a:xfrm>
          <a:prstGeom prst="hep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1</a:t>
            </a:r>
          </a:p>
        </p:txBody>
      </p:sp>
      <p:sp>
        <p:nvSpPr>
          <p:cNvPr id="43" name="Heptagon 42">
            <a:extLst>
              <a:ext uri="{FF2B5EF4-FFF2-40B4-BE49-F238E27FC236}">
                <a16:creationId xmlns:a16="http://schemas.microsoft.com/office/drawing/2014/main" id="{CF18D337-B134-4AFD-BEBD-B64C61348E8A}"/>
              </a:ext>
            </a:extLst>
          </p:cNvPr>
          <p:cNvSpPr/>
          <p:nvPr/>
        </p:nvSpPr>
        <p:spPr>
          <a:xfrm>
            <a:off x="4281036" y="4736281"/>
            <a:ext cx="153506" cy="190500"/>
          </a:xfrm>
          <a:prstGeom prst="hep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2</a:t>
            </a:r>
          </a:p>
        </p:txBody>
      </p:sp>
      <p:sp>
        <p:nvSpPr>
          <p:cNvPr id="44" name="Heptagon 43">
            <a:extLst>
              <a:ext uri="{FF2B5EF4-FFF2-40B4-BE49-F238E27FC236}">
                <a16:creationId xmlns:a16="http://schemas.microsoft.com/office/drawing/2014/main" id="{3484F716-E2AB-4737-9797-AA4176377CD2}"/>
              </a:ext>
            </a:extLst>
          </p:cNvPr>
          <p:cNvSpPr/>
          <p:nvPr/>
        </p:nvSpPr>
        <p:spPr>
          <a:xfrm>
            <a:off x="5789850" y="5392729"/>
            <a:ext cx="153506" cy="190500"/>
          </a:xfrm>
          <a:prstGeom prst="hept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151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14">
            <a:extLst>
              <a:ext uri="{FF2B5EF4-FFF2-40B4-BE49-F238E27FC236}">
                <a16:creationId xmlns:a16="http://schemas.microsoft.com/office/drawing/2014/main" id="{A43B05A4-157F-403C-939A-ED1B6A0A0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7CB4D-4F34-4DAC-ADBC-29B6433A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507414"/>
            <a:ext cx="5120255" cy="390333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 b="0" kern="1200" cap="all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E8CCE107-A70B-4916-9A0B-751C70B9B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9A925BC7-7CC5-4A0C-9B3D-8829EBF28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4244340" y="3329711"/>
            <a:ext cx="3703320" cy="587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9A543-D622-4041-9BAE-BBA93F4B8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1743" y="1507415"/>
            <a:ext cx="4819091" cy="3903331"/>
          </a:xfrm>
          <a:ln w="57150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2000" dirty="0"/>
              <a:t> </a:t>
            </a:r>
            <a:r>
              <a:rPr lang="en-US" dirty="0"/>
              <a:t>Your Aging &amp; Disability – Test will display this warning which is letting you know that it’s a Non- Production Database.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Click OK to enter the page.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Click on rosters to open rosters. (</a:t>
            </a:r>
            <a:r>
              <a:rPr lang="en-US" sz="1200" dirty="0">
                <a:solidFill>
                  <a:srgbClr val="FF0000"/>
                </a:solidFill>
              </a:rPr>
              <a:t>the roster you use to create your new job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6E67D916-28C7-4965-BA3C-287FB8579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40CF49F-59B9-4D84-BD2A-23AE49D38A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149536"/>
              </p:ext>
            </p:extLst>
          </p:nvPr>
        </p:nvGraphicFramePr>
        <p:xfrm>
          <a:off x="603639" y="1059279"/>
          <a:ext cx="5146618" cy="270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3070999" progId="Word.Document.12">
                  <p:embed/>
                </p:oleObj>
              </mc:Choice>
              <mc:Fallback>
                <p:oleObj name="Document" r:id="rId2" imgW="5937085" imgH="3070999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40CF49F-59B9-4D84-BD2A-23AE49D38A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3639" y="1059279"/>
                        <a:ext cx="5146618" cy="270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754C0EE-36E0-4B6E-9B49-88CC3AAC9E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432546"/>
              </p:ext>
            </p:extLst>
          </p:nvPr>
        </p:nvGraphicFramePr>
        <p:xfrm>
          <a:off x="568010" y="3368676"/>
          <a:ext cx="5182247" cy="2509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37085" imgH="3032801" progId="Word.Document.12">
                  <p:embed/>
                </p:oleObj>
              </mc:Choice>
              <mc:Fallback>
                <p:oleObj name="Document" r:id="rId4" imgW="5937085" imgH="3032801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754C0EE-36E0-4B6E-9B49-88CC3AAC9E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010" y="3368676"/>
                        <a:ext cx="5182247" cy="2509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36FB7391-3B16-4E84-91E7-A64FA8B723CF}"/>
              </a:ext>
            </a:extLst>
          </p:cNvPr>
          <p:cNvSpPr/>
          <p:nvPr/>
        </p:nvSpPr>
        <p:spPr>
          <a:xfrm>
            <a:off x="3190913" y="2757712"/>
            <a:ext cx="1115715" cy="518035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Click here to enter the test data page 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091CC8E0-6D46-45A0-9A50-C1ABFD5AD07E}"/>
              </a:ext>
            </a:extLst>
          </p:cNvPr>
          <p:cNvSpPr/>
          <p:nvPr/>
        </p:nvSpPr>
        <p:spPr>
          <a:xfrm rot="2322857">
            <a:off x="3797353" y="3790129"/>
            <a:ext cx="493060" cy="126649"/>
          </a:xfrm>
          <a:prstGeom prst="lef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D109D6-0B24-4255-92A7-F4F33AC5C2D9}"/>
              </a:ext>
            </a:extLst>
          </p:cNvPr>
          <p:cNvSpPr/>
          <p:nvPr/>
        </p:nvSpPr>
        <p:spPr>
          <a:xfrm>
            <a:off x="4021725" y="3967896"/>
            <a:ext cx="923453" cy="46727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Click here to open your rosters</a:t>
            </a:r>
          </a:p>
        </p:txBody>
      </p:sp>
    </p:spTree>
    <p:extLst>
      <p:ext uri="{BB962C8B-B14F-4D97-AF65-F5344CB8AC3E}">
        <p14:creationId xmlns:p14="http://schemas.microsoft.com/office/powerpoint/2010/main" val="3347061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3E82F-2C72-48E4-B1DA-4D148D8D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6" y="3833056"/>
            <a:ext cx="11029616" cy="32758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searching for your roster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72AF-34D5-4603-8DE2-27E6CB0E6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436" y="4171692"/>
            <a:ext cx="11029617" cy="237134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en-US" dirty="0"/>
              <a:t>– Click the tab to open search bar.</a:t>
            </a:r>
          </a:p>
          <a:p>
            <a:pPr marL="342900" indent="-342900">
              <a:buAutoNum type="arabicPeriod"/>
            </a:pPr>
            <a:r>
              <a:rPr lang="en-US" dirty="0"/>
              <a:t>- Click either Value Starts with or Value Contains.</a:t>
            </a:r>
          </a:p>
          <a:p>
            <a:pPr marL="342900" indent="-342900">
              <a:buAutoNum type="arabicPeriod"/>
            </a:pPr>
            <a:r>
              <a:rPr lang="en-US" dirty="0"/>
              <a:t>- Enter full or part of rosters name.</a:t>
            </a:r>
          </a:p>
          <a:p>
            <a:pPr marL="342900" indent="-342900">
              <a:buAutoNum type="arabicPeriod"/>
            </a:pPr>
            <a:r>
              <a:rPr lang="en-US" dirty="0"/>
              <a:t>- Click Apply Filter. (</a:t>
            </a:r>
            <a:r>
              <a:rPr lang="en-US" sz="1200" dirty="0">
                <a:solidFill>
                  <a:srgbClr val="C00000"/>
                </a:solidFill>
              </a:rPr>
              <a:t>this will start the search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- Click “Clear” to clear the search bar.</a:t>
            </a:r>
          </a:p>
          <a:p>
            <a:pPr marL="342900" indent="-342900">
              <a:buAutoNum type="arabicPeriod"/>
            </a:pPr>
            <a:r>
              <a:rPr lang="en-US" dirty="0"/>
              <a:t>- Click “Close” if you want to close the search bar.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24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4F87E4-D73C-4667-95E7-099898A98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b="17132"/>
          <a:stretch/>
        </p:blipFill>
        <p:spPr>
          <a:xfrm>
            <a:off x="6925183" y="2019459"/>
            <a:ext cx="3028808" cy="151555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82B728-5B31-4EC1-A031-940CD9AFFB8D}"/>
              </a:ext>
            </a:extLst>
          </p:cNvPr>
          <p:cNvCxnSpPr>
            <a:cxnSpLocks/>
            <a:stCxn id="27" idx="5"/>
          </p:cNvCxnSpPr>
          <p:nvPr/>
        </p:nvCxnSpPr>
        <p:spPr>
          <a:xfrm>
            <a:off x="7478663" y="1706859"/>
            <a:ext cx="1691920" cy="1475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BFD7F65-91C4-4373-881F-5469A3E36E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895" r="41209" b="31354"/>
          <a:stretch/>
        </p:blipFill>
        <p:spPr bwMode="auto">
          <a:xfrm>
            <a:off x="444872" y="568283"/>
            <a:ext cx="4394256" cy="25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9A2D00-CF1B-4FFE-9542-F814C62D9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7450" r="7226" b="26961"/>
          <a:stretch/>
        </p:blipFill>
        <p:spPr>
          <a:xfrm>
            <a:off x="3869296" y="1993227"/>
            <a:ext cx="3055887" cy="1491108"/>
          </a:xfrm>
          <a:prstGeom prst="rect">
            <a:avLst/>
          </a:prstGeom>
        </p:spPr>
      </p:pic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35BC2B4F-5229-4812-B9FF-D6C6A8D73BC2}"/>
              </a:ext>
            </a:extLst>
          </p:cNvPr>
          <p:cNvSpPr/>
          <p:nvPr/>
        </p:nvSpPr>
        <p:spPr>
          <a:xfrm>
            <a:off x="6013078" y="606446"/>
            <a:ext cx="1717040" cy="128921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accent2"/>
                </a:solidFill>
              </a:rPr>
              <a:t>To “Clear” search bar click filter tab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A8B5ECC-C88E-4367-B752-2A0ED6FAACE0}"/>
              </a:ext>
            </a:extLst>
          </p:cNvPr>
          <p:cNvCxnSpPr>
            <a:cxnSpLocks/>
          </p:cNvCxnSpPr>
          <p:nvPr/>
        </p:nvCxnSpPr>
        <p:spPr>
          <a:xfrm flipH="1">
            <a:off x="5926693" y="2009338"/>
            <a:ext cx="580064" cy="1062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ctagon 6">
            <a:extLst>
              <a:ext uri="{FF2B5EF4-FFF2-40B4-BE49-F238E27FC236}">
                <a16:creationId xmlns:a16="http://schemas.microsoft.com/office/drawing/2014/main" id="{E249A545-BB87-40E9-B7B3-E99FF5BBC54D}"/>
              </a:ext>
            </a:extLst>
          </p:cNvPr>
          <p:cNvSpPr/>
          <p:nvPr/>
        </p:nvSpPr>
        <p:spPr>
          <a:xfrm>
            <a:off x="2543278" y="859656"/>
            <a:ext cx="152400" cy="166686"/>
          </a:xfrm>
          <a:prstGeom prst="oc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1</a:t>
            </a:r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id="{E2E75D1A-F3D1-41CA-9CA7-7EEE8571E2D1}"/>
              </a:ext>
            </a:extLst>
          </p:cNvPr>
          <p:cNvSpPr/>
          <p:nvPr/>
        </p:nvSpPr>
        <p:spPr>
          <a:xfrm>
            <a:off x="4858484" y="1083283"/>
            <a:ext cx="152400" cy="166686"/>
          </a:xfrm>
          <a:prstGeom prst="oc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</a:t>
            </a:r>
          </a:p>
        </p:txBody>
      </p:sp>
      <p:sp>
        <p:nvSpPr>
          <p:cNvPr id="9" name="Octagon 8">
            <a:extLst>
              <a:ext uri="{FF2B5EF4-FFF2-40B4-BE49-F238E27FC236}">
                <a16:creationId xmlns:a16="http://schemas.microsoft.com/office/drawing/2014/main" id="{5CC343B2-811B-43CD-AD83-4DC969355071}"/>
              </a:ext>
            </a:extLst>
          </p:cNvPr>
          <p:cNvSpPr/>
          <p:nvPr/>
        </p:nvSpPr>
        <p:spPr>
          <a:xfrm>
            <a:off x="2758259" y="2278077"/>
            <a:ext cx="152400" cy="166686"/>
          </a:xfrm>
          <a:prstGeom prst="oc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3</a:t>
            </a: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3C0D552A-5939-4AEE-8DB3-B5CD0CD94B88}"/>
              </a:ext>
            </a:extLst>
          </p:cNvPr>
          <p:cNvSpPr/>
          <p:nvPr/>
        </p:nvSpPr>
        <p:spPr>
          <a:xfrm>
            <a:off x="3302641" y="2474929"/>
            <a:ext cx="152400" cy="166686"/>
          </a:xfrm>
          <a:prstGeom prst="oc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4</a:t>
            </a: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B0ACFE99-3762-4403-A877-E3A0713E31DF}"/>
              </a:ext>
            </a:extLst>
          </p:cNvPr>
          <p:cNvSpPr/>
          <p:nvPr/>
        </p:nvSpPr>
        <p:spPr>
          <a:xfrm>
            <a:off x="5759002" y="3928235"/>
            <a:ext cx="152400" cy="166686"/>
          </a:xfrm>
          <a:prstGeom prst="oc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5</a:t>
            </a: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id="{BFBDFCD1-14F7-4D55-9EB8-E4C1B5FE8636}"/>
              </a:ext>
            </a:extLst>
          </p:cNvPr>
          <p:cNvSpPr/>
          <p:nvPr/>
        </p:nvSpPr>
        <p:spPr>
          <a:xfrm>
            <a:off x="9131846" y="3883737"/>
            <a:ext cx="152400" cy="166686"/>
          </a:xfrm>
          <a:prstGeom prst="oc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6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B9483EA-01C8-44AA-82E7-6D861AE85242}"/>
              </a:ext>
            </a:extLst>
          </p:cNvPr>
          <p:cNvSpPr/>
          <p:nvPr/>
        </p:nvSpPr>
        <p:spPr>
          <a:xfrm rot="18949442">
            <a:off x="2746668" y="904691"/>
            <a:ext cx="45719" cy="38358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4898FCA-61BF-4758-8E5F-077B11D87EC1}"/>
              </a:ext>
            </a:extLst>
          </p:cNvPr>
          <p:cNvSpPr/>
          <p:nvPr/>
        </p:nvSpPr>
        <p:spPr>
          <a:xfrm rot="12476038" flipH="1">
            <a:off x="2979773" y="1711185"/>
            <a:ext cx="45719" cy="61654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23804E5-E09C-44ED-9F79-D5569868AD60}"/>
              </a:ext>
            </a:extLst>
          </p:cNvPr>
          <p:cNvSpPr/>
          <p:nvPr/>
        </p:nvSpPr>
        <p:spPr>
          <a:xfrm rot="10800000">
            <a:off x="5799691" y="3400204"/>
            <a:ext cx="71024" cy="51698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BAFAF28-9902-476A-8486-7D7681E9F788}"/>
              </a:ext>
            </a:extLst>
          </p:cNvPr>
          <p:cNvSpPr/>
          <p:nvPr/>
        </p:nvSpPr>
        <p:spPr>
          <a:xfrm rot="10800000">
            <a:off x="3335357" y="1945120"/>
            <a:ext cx="71023" cy="52980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A7BD9AD1-E2D2-4D27-918B-965228BD470B}"/>
              </a:ext>
            </a:extLst>
          </p:cNvPr>
          <p:cNvSpPr/>
          <p:nvPr/>
        </p:nvSpPr>
        <p:spPr>
          <a:xfrm rot="10607372">
            <a:off x="9147724" y="3360112"/>
            <a:ext cx="45719" cy="52275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82D89EC-21C4-42DC-91CB-D2490BD83070}"/>
              </a:ext>
            </a:extLst>
          </p:cNvPr>
          <p:cNvSpPr/>
          <p:nvPr/>
        </p:nvSpPr>
        <p:spPr>
          <a:xfrm rot="20501374" flipH="1">
            <a:off x="5154369" y="1224561"/>
            <a:ext cx="72993" cy="145656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E82AFF9-C97A-47E5-9D40-BDB9FAB6380B}"/>
              </a:ext>
            </a:extLst>
          </p:cNvPr>
          <p:cNvSpPr/>
          <p:nvPr/>
        </p:nvSpPr>
        <p:spPr>
          <a:xfrm rot="4408580" flipH="1">
            <a:off x="4236259" y="785532"/>
            <a:ext cx="62412" cy="121443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DF6AF1-5FB7-48A4-B551-DC9CEE28E4B1}"/>
              </a:ext>
            </a:extLst>
          </p:cNvPr>
          <p:cNvCxnSpPr>
            <a:cxnSpLocks/>
          </p:cNvCxnSpPr>
          <p:nvPr/>
        </p:nvCxnSpPr>
        <p:spPr>
          <a:xfrm flipH="1">
            <a:off x="3969801" y="1207600"/>
            <a:ext cx="2007677" cy="596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CAD51DE-2309-4BB8-AA41-CBF2172D64A5}"/>
                  </a:ext>
                </a:extLst>
              </p14:cNvPr>
              <p14:cNvContentPartPr/>
              <p14:nvPr/>
            </p14:nvContentPartPr>
            <p14:xfrm>
              <a:off x="3143706" y="1735362"/>
              <a:ext cx="210600" cy="151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CAD51DE-2309-4BB8-AA41-CBF2172D64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07706" y="1663362"/>
                <a:ext cx="28224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E519EF1-095F-4B04-ABBE-7DA6CAAD9302}"/>
                  </a:ext>
                </a:extLst>
              </p14:cNvPr>
              <p14:cNvContentPartPr/>
              <p14:nvPr/>
            </p14:nvContentPartPr>
            <p14:xfrm>
              <a:off x="3194826" y="1889802"/>
              <a:ext cx="33840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E519EF1-095F-4B04-ABBE-7DA6CAAD93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9186" y="1817802"/>
                <a:ext cx="41004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0193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19080B67-B754-42DD-A48D-9F9825B8B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ED1230F-A795-4397-9AB6-7FDC98B72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1182216-581B-4394-806B-79D6D406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678ABD2-2F95-4A50-936B-1A18BD7ED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27EDFD-C02F-4070-BDA1-2A074624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4"/>
            <a:ext cx="3705323" cy="576262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07ACE-8342-4042-A7F9-56B4B384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209184"/>
            <a:ext cx="3089189" cy="4734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Printing bar-codes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4C78D19-92E9-4BAF-986C-B007349BE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1923" y="654222"/>
            <a:ext cx="3702878" cy="243784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ADA88D-BE66-410B-B2CC-9B33AC82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35" y="3576392"/>
            <a:ext cx="3685663" cy="2437843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C08BC2-681D-4534-AEE8-AEDFDBF5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23" y="632228"/>
            <a:ext cx="3702878" cy="245983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DEEF1D81-170C-4CAD-9246-D18D8D450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39" y="654222"/>
            <a:ext cx="3702878" cy="243784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ecagon 26">
            <a:extLst>
              <a:ext uri="{FF2B5EF4-FFF2-40B4-BE49-F238E27FC236}">
                <a16:creationId xmlns:a16="http://schemas.microsoft.com/office/drawing/2014/main" id="{73FD14F6-7081-4B7F-8C87-2A938AA1A635}"/>
              </a:ext>
            </a:extLst>
          </p:cNvPr>
          <p:cNvSpPr/>
          <p:nvPr/>
        </p:nvSpPr>
        <p:spPr>
          <a:xfrm>
            <a:off x="4626550" y="2101935"/>
            <a:ext cx="221675" cy="241216"/>
          </a:xfrm>
          <a:prstGeom prst="dec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54" name="Decagon 53">
            <a:extLst>
              <a:ext uri="{FF2B5EF4-FFF2-40B4-BE49-F238E27FC236}">
                <a16:creationId xmlns:a16="http://schemas.microsoft.com/office/drawing/2014/main" id="{E1C7B2A4-30A2-4EB8-8DEF-CDB4C6883940}"/>
              </a:ext>
            </a:extLst>
          </p:cNvPr>
          <p:cNvSpPr/>
          <p:nvPr/>
        </p:nvSpPr>
        <p:spPr>
          <a:xfrm>
            <a:off x="5144710" y="3603685"/>
            <a:ext cx="221675" cy="241216"/>
          </a:xfrm>
          <a:prstGeom prst="dec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D6D3DC86-7A4C-450C-9043-C2BA59528294}"/>
              </a:ext>
            </a:extLst>
          </p:cNvPr>
          <p:cNvSpPr/>
          <p:nvPr/>
        </p:nvSpPr>
        <p:spPr>
          <a:xfrm rot="2230531" flipH="1">
            <a:off x="7560497" y="1281108"/>
            <a:ext cx="45719" cy="47556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555435-C86C-4C8A-A68F-20F613A42282}"/>
              </a:ext>
            </a:extLst>
          </p:cNvPr>
          <p:cNvSpPr txBox="1"/>
          <p:nvPr/>
        </p:nvSpPr>
        <p:spPr>
          <a:xfrm>
            <a:off x="6905625" y="1722163"/>
            <a:ext cx="839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2">
                    <a:lumMod val="75000"/>
                  </a:schemeClr>
                </a:solidFill>
              </a:rPr>
              <a:t>Click here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5EC34214-748A-402C-B3DB-C664AD23085B}"/>
              </a:ext>
            </a:extLst>
          </p:cNvPr>
          <p:cNvSpPr/>
          <p:nvPr/>
        </p:nvSpPr>
        <p:spPr>
          <a:xfrm rot="5234040">
            <a:off x="5680217" y="3822372"/>
            <a:ext cx="238125" cy="457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46A1D267-9F3B-47C6-9BAA-7FD0856EB102}"/>
              </a:ext>
            </a:extLst>
          </p:cNvPr>
          <p:cNvSpPr/>
          <p:nvPr/>
        </p:nvSpPr>
        <p:spPr>
          <a:xfrm rot="1008726" flipV="1">
            <a:off x="5599255" y="4585646"/>
            <a:ext cx="400050" cy="457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F2FEE734-B4EF-46A2-BA06-D08CE219D41D}"/>
              </a:ext>
            </a:extLst>
          </p:cNvPr>
          <p:cNvSpPr/>
          <p:nvPr/>
        </p:nvSpPr>
        <p:spPr>
          <a:xfrm rot="17465816" flipV="1">
            <a:off x="6478316" y="4883011"/>
            <a:ext cx="400050" cy="457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7328C1-0F3F-4931-9682-9096B711C04C}"/>
              </a:ext>
            </a:extLst>
          </p:cNvPr>
          <p:cNvSpPr txBox="1"/>
          <p:nvPr/>
        </p:nvSpPr>
        <p:spPr>
          <a:xfrm>
            <a:off x="5421096" y="3403630"/>
            <a:ext cx="819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Right click here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B7E001-D83F-48C7-A7C5-57E018F994AD}"/>
              </a:ext>
            </a:extLst>
          </p:cNvPr>
          <p:cNvSpPr txBox="1"/>
          <p:nvPr/>
        </p:nvSpPr>
        <p:spPr>
          <a:xfrm>
            <a:off x="5144710" y="4343869"/>
            <a:ext cx="81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Click 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6E1A080-7B47-4565-AAED-313B3A251291}"/>
              </a:ext>
            </a:extLst>
          </p:cNvPr>
          <p:cNvSpPr txBox="1"/>
          <p:nvPr/>
        </p:nvSpPr>
        <p:spPr>
          <a:xfrm>
            <a:off x="6268489" y="5266677"/>
            <a:ext cx="81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Click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1FE85-07A9-4209-86B8-B5563BF9A658}"/>
              </a:ext>
            </a:extLst>
          </p:cNvPr>
          <p:cNvSpPr txBox="1"/>
          <p:nvPr/>
        </p:nvSpPr>
        <p:spPr>
          <a:xfrm>
            <a:off x="8036239" y="3995744"/>
            <a:ext cx="4300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Right click on the rosters you’re using.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Now click on print.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Now click Adobe PDF.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8B0E8-D1BD-49AA-B50A-559D6D033996}"/>
              </a:ext>
            </a:extLst>
          </p:cNvPr>
          <p:cNvSpPr txBox="1"/>
          <p:nvPr/>
        </p:nvSpPr>
        <p:spPr>
          <a:xfrm>
            <a:off x="8596850" y="1350640"/>
            <a:ext cx="2547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Click Print</a:t>
            </a:r>
          </a:p>
        </p:txBody>
      </p:sp>
    </p:spTree>
    <p:extLst>
      <p:ext uri="{BB962C8B-B14F-4D97-AF65-F5344CB8AC3E}">
        <p14:creationId xmlns:p14="http://schemas.microsoft.com/office/powerpoint/2010/main" val="432354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B47C6-CB1F-462C-B263-4BA16DD7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810" y="715249"/>
            <a:ext cx="5972008" cy="828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Continuing Printing bar-codes</a:t>
            </a:r>
            <a:endParaRPr lang="en-US" sz="28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4CA679-3546-4E14-8FB8-F57168C3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D16E90-7C64-4C04-A50A-B866A1A9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E4DD59-5AA2-46C6-B6A8-9B4C62D1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0CE81C-67DC-489E-BFFB-877C8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Placeholder 2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6B7AED-F866-40F0-AF3F-B254452997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75"/>
          <a:stretch/>
        </p:blipFill>
        <p:spPr>
          <a:xfrm>
            <a:off x="446531" y="2176939"/>
            <a:ext cx="5404639" cy="40456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EFB1C-3CC0-4394-B799-8012C8EED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0830" y="2340864"/>
            <a:ext cx="5269977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1 – Click bar-coded client ID labels. (Avery 5260)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2 – Unclick suppress client ID. (</a:t>
            </a:r>
            <a:r>
              <a:rPr lang="en-US" sz="1200" dirty="0">
                <a:solidFill>
                  <a:srgbClr val="FF0000"/>
                </a:solidFill>
              </a:rPr>
              <a:t>this will allow the client ID to show on top of the bar-code</a:t>
            </a:r>
            <a:r>
              <a:rPr lang="en-US" dirty="0"/>
              <a:t>)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3 – Unclick suppress name. (</a:t>
            </a:r>
            <a:r>
              <a:rPr lang="en-US" sz="1200" dirty="0">
                <a:solidFill>
                  <a:srgbClr val="FF0000"/>
                </a:solidFill>
              </a:rPr>
              <a:t>this will allow the name to show on top of the bar-code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/>
                </a:solidFill>
              </a:rPr>
              <a:t> 4 – Preview – This will open the loading page.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/>
                </a:solidFill>
              </a:rPr>
              <a:t> 5 - Wait for the page to load; then, click open now you will see the bar-code pages example picture on the left.   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827CD85B-2EA9-4392-8113-6345F8A19340}"/>
              </a:ext>
            </a:extLst>
          </p:cNvPr>
          <p:cNvSpPr/>
          <p:nvPr/>
        </p:nvSpPr>
        <p:spPr>
          <a:xfrm rot="4856837">
            <a:off x="987930" y="4313413"/>
            <a:ext cx="122969" cy="5334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ctagon 31">
            <a:extLst>
              <a:ext uri="{FF2B5EF4-FFF2-40B4-BE49-F238E27FC236}">
                <a16:creationId xmlns:a16="http://schemas.microsoft.com/office/drawing/2014/main" id="{643FF579-120C-4476-B45F-E35CD8EE395D}"/>
              </a:ext>
            </a:extLst>
          </p:cNvPr>
          <p:cNvSpPr/>
          <p:nvPr/>
        </p:nvSpPr>
        <p:spPr>
          <a:xfrm>
            <a:off x="1295284" y="4361343"/>
            <a:ext cx="273151" cy="242270"/>
          </a:xfrm>
          <a:prstGeom prst="oc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1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A04E4104-D843-444E-B742-1C7837701EBD}"/>
              </a:ext>
            </a:extLst>
          </p:cNvPr>
          <p:cNvSpPr/>
          <p:nvPr/>
        </p:nvSpPr>
        <p:spPr>
          <a:xfrm rot="19049745">
            <a:off x="3279881" y="4676232"/>
            <a:ext cx="102702" cy="31403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FE1C8D4-3756-44CD-826B-0259BB89F9E0}"/>
              </a:ext>
            </a:extLst>
          </p:cNvPr>
          <p:cNvSpPr/>
          <p:nvPr/>
        </p:nvSpPr>
        <p:spPr>
          <a:xfrm rot="6554839">
            <a:off x="3739621" y="5015131"/>
            <a:ext cx="122969" cy="53340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45C7043-3056-429C-8ADB-2BCBAB04C2E0}"/>
              </a:ext>
            </a:extLst>
          </p:cNvPr>
          <p:cNvSpPr/>
          <p:nvPr/>
        </p:nvSpPr>
        <p:spPr>
          <a:xfrm rot="19340723">
            <a:off x="1380508" y="5793838"/>
            <a:ext cx="102702" cy="314030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ctagon 39">
            <a:extLst>
              <a:ext uri="{FF2B5EF4-FFF2-40B4-BE49-F238E27FC236}">
                <a16:creationId xmlns:a16="http://schemas.microsoft.com/office/drawing/2014/main" id="{D297E243-3999-42AF-B534-395A19F7806E}"/>
              </a:ext>
            </a:extLst>
          </p:cNvPr>
          <p:cNvSpPr/>
          <p:nvPr/>
        </p:nvSpPr>
        <p:spPr>
          <a:xfrm>
            <a:off x="3018572" y="4477430"/>
            <a:ext cx="287888" cy="234351"/>
          </a:xfrm>
          <a:prstGeom prst="oc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2</a:t>
            </a:r>
          </a:p>
        </p:txBody>
      </p:sp>
      <p:sp>
        <p:nvSpPr>
          <p:cNvPr id="42" name="Octagon 41">
            <a:extLst>
              <a:ext uri="{FF2B5EF4-FFF2-40B4-BE49-F238E27FC236}">
                <a16:creationId xmlns:a16="http://schemas.microsoft.com/office/drawing/2014/main" id="{C38EF94F-0509-4DBE-90A0-5913D3912764}"/>
              </a:ext>
            </a:extLst>
          </p:cNvPr>
          <p:cNvSpPr/>
          <p:nvPr/>
        </p:nvSpPr>
        <p:spPr>
          <a:xfrm>
            <a:off x="4002604" y="5282573"/>
            <a:ext cx="239226" cy="291930"/>
          </a:xfrm>
          <a:prstGeom prst="oc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3</a:t>
            </a:r>
          </a:p>
        </p:txBody>
      </p:sp>
      <p:sp>
        <p:nvSpPr>
          <p:cNvPr id="44" name="Octagon 43">
            <a:extLst>
              <a:ext uri="{FF2B5EF4-FFF2-40B4-BE49-F238E27FC236}">
                <a16:creationId xmlns:a16="http://schemas.microsoft.com/office/drawing/2014/main" id="{548F9B08-6F85-4227-9466-2A17EFFE5152}"/>
              </a:ext>
            </a:extLst>
          </p:cNvPr>
          <p:cNvSpPr/>
          <p:nvPr/>
        </p:nvSpPr>
        <p:spPr>
          <a:xfrm>
            <a:off x="1098329" y="5598741"/>
            <a:ext cx="273152" cy="242269"/>
          </a:xfrm>
          <a:prstGeom prst="oc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7532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AA46-C3EF-4B43-9125-C1834B83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131796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Wait for the page to load; then, click open now you will see the bar-code pages example picture on the left.  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5" name="Content Placeholder 4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9097FCE2-C558-4B78-ACAF-D0DFBE8C73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228004"/>
            <a:ext cx="5194300" cy="3827356"/>
          </a:xfrm>
          <a:prstGeom prst="rect">
            <a:avLst/>
          </a:prstGeom>
        </p:spPr>
      </p:pic>
      <p:pic>
        <p:nvPicPr>
          <p:cNvPr id="6" name="Content Placeholder 5" descr="Text&#10;&#10;Description automatically generated with low confidence">
            <a:extLst>
              <a:ext uri="{FF2B5EF4-FFF2-40B4-BE49-F238E27FC236}">
                <a16:creationId xmlns:a16="http://schemas.microsoft.com/office/drawing/2014/main" id="{D6AB278D-BBEE-425B-B59A-16346BC3B9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75" y="2228004"/>
            <a:ext cx="5194300" cy="3715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13060F-509D-47D0-987D-0707AD48C568}"/>
              </a:ext>
            </a:extLst>
          </p:cNvPr>
          <p:cNvSpPr txBox="1"/>
          <p:nvPr/>
        </p:nvSpPr>
        <p:spPr>
          <a:xfrm>
            <a:off x="6526861" y="1923168"/>
            <a:ext cx="6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Client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2AA06-83D9-4F8E-8D2C-89C00CE9A7BF}"/>
              </a:ext>
            </a:extLst>
          </p:cNvPr>
          <p:cNvSpPr txBox="1"/>
          <p:nvPr/>
        </p:nvSpPr>
        <p:spPr>
          <a:xfrm>
            <a:off x="7979185" y="2047626"/>
            <a:ext cx="6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Client 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472D96-F365-4385-B8E9-597E458FEF0F}"/>
              </a:ext>
            </a:extLst>
          </p:cNvPr>
          <p:cNvSpPr txBox="1"/>
          <p:nvPr/>
        </p:nvSpPr>
        <p:spPr>
          <a:xfrm>
            <a:off x="8312970" y="3885747"/>
            <a:ext cx="6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Bar-code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F44064-779D-4EE6-86A3-A96ECDC7AA7D}"/>
              </a:ext>
            </a:extLst>
          </p:cNvPr>
          <p:cNvCxnSpPr>
            <a:cxnSpLocks/>
          </p:cNvCxnSpPr>
          <p:nvPr/>
        </p:nvCxnSpPr>
        <p:spPr>
          <a:xfrm flipH="1">
            <a:off x="7867386" y="4141682"/>
            <a:ext cx="445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27E5E7-F7DD-41E4-9841-30F079D41BE7}"/>
              </a:ext>
            </a:extLst>
          </p:cNvPr>
          <p:cNvCxnSpPr>
            <a:cxnSpLocks/>
          </p:cNvCxnSpPr>
          <p:nvPr/>
        </p:nvCxnSpPr>
        <p:spPr>
          <a:xfrm flipH="1">
            <a:off x="7899252" y="2366848"/>
            <a:ext cx="190926" cy="284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1CB167-243D-4296-8DE6-25232735F5E7}"/>
              </a:ext>
            </a:extLst>
          </p:cNvPr>
          <p:cNvCxnSpPr>
            <a:cxnSpLocks/>
          </p:cNvCxnSpPr>
          <p:nvPr/>
        </p:nvCxnSpPr>
        <p:spPr>
          <a:xfrm>
            <a:off x="6794425" y="2323278"/>
            <a:ext cx="0" cy="328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778798-11C0-44ED-A0B6-3B51F1DCDA8D}"/>
              </a:ext>
            </a:extLst>
          </p:cNvPr>
          <p:cNvCxnSpPr/>
          <p:nvPr/>
        </p:nvCxnSpPr>
        <p:spPr>
          <a:xfrm>
            <a:off x="4653280" y="5008880"/>
            <a:ext cx="0" cy="660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E3CF833-2819-4CF9-B1BB-DC12285BBEAF}"/>
              </a:ext>
            </a:extLst>
          </p:cNvPr>
          <p:cNvSpPr txBox="1"/>
          <p:nvPr/>
        </p:nvSpPr>
        <p:spPr>
          <a:xfrm>
            <a:off x="6600348" y="3663858"/>
            <a:ext cx="651722" cy="1292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4D965C-C012-444A-B8DF-09822556B1E7}"/>
              </a:ext>
            </a:extLst>
          </p:cNvPr>
          <p:cNvSpPr txBox="1"/>
          <p:nvPr/>
        </p:nvSpPr>
        <p:spPr>
          <a:xfrm>
            <a:off x="6550700" y="2682030"/>
            <a:ext cx="651722" cy="1292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6437C8-ADCC-4FB0-915F-49CFB64B0FCD}"/>
              </a:ext>
            </a:extLst>
          </p:cNvPr>
          <p:cNvSpPr txBox="1"/>
          <p:nvPr/>
        </p:nvSpPr>
        <p:spPr>
          <a:xfrm>
            <a:off x="8362103" y="2675910"/>
            <a:ext cx="618438" cy="12465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8D3C1-ED75-4574-9517-4E80BA2D99AF}"/>
              </a:ext>
            </a:extLst>
          </p:cNvPr>
          <p:cNvSpPr txBox="1"/>
          <p:nvPr/>
        </p:nvSpPr>
        <p:spPr>
          <a:xfrm>
            <a:off x="10152108" y="2665161"/>
            <a:ext cx="484334" cy="12465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EE8096-F5B5-491A-BC8F-67D087224779}"/>
              </a:ext>
            </a:extLst>
          </p:cNvPr>
          <p:cNvSpPr txBox="1"/>
          <p:nvPr/>
        </p:nvSpPr>
        <p:spPr>
          <a:xfrm>
            <a:off x="7620104" y="2686657"/>
            <a:ext cx="421324" cy="1246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B0A592-4435-4D6C-8087-441BA71F6BDD}"/>
              </a:ext>
            </a:extLst>
          </p:cNvPr>
          <p:cNvSpPr txBox="1"/>
          <p:nvPr/>
        </p:nvSpPr>
        <p:spPr>
          <a:xfrm>
            <a:off x="9366361" y="2665161"/>
            <a:ext cx="421324" cy="1246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A682B5-FE85-4FA0-B5FC-F8AD75A51B50}"/>
              </a:ext>
            </a:extLst>
          </p:cNvPr>
          <p:cNvSpPr txBox="1"/>
          <p:nvPr/>
        </p:nvSpPr>
        <p:spPr>
          <a:xfrm>
            <a:off x="11187830" y="2665161"/>
            <a:ext cx="421324" cy="1246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F7A232-3A08-43A6-8E1E-7233EE28778E}"/>
              </a:ext>
            </a:extLst>
          </p:cNvPr>
          <p:cNvSpPr txBox="1"/>
          <p:nvPr/>
        </p:nvSpPr>
        <p:spPr>
          <a:xfrm>
            <a:off x="7581659" y="3663858"/>
            <a:ext cx="421324" cy="1246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86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8FFF8BA-E008-4068-851C-2CED296AC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8F8BE-2679-4BCD-8146-1D38F23A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45" y="980660"/>
            <a:ext cx="6792657" cy="4878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800" kern="12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75B5EE-3124-4314-90F7-8D9AFE941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751211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129C37-C465-4475-927F-B861932A3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752989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DC4BF-33DE-41E7-99E1-798F83F2D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9870" y="844430"/>
            <a:ext cx="3164356" cy="51020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</a:t>
            </a:r>
            <a:r>
              <a:rPr lang="en-US" sz="1400" dirty="0"/>
              <a:t>1. – Click Scan bar-coded roster sheet.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/>
              <a:t> 2. – Make sure “Suppress SSN” is selected.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/>
              <a:t> 3. – If you want the phone number to not show make sure suppress primary phone is selected. (</a:t>
            </a:r>
            <a:r>
              <a:rPr lang="en-US" sz="1400" dirty="0">
                <a:solidFill>
                  <a:srgbClr val="FF0000"/>
                </a:solidFill>
              </a:rPr>
              <a:t>deselect to show phone number</a:t>
            </a:r>
            <a:r>
              <a:rPr lang="en-US" sz="1400" dirty="0"/>
              <a:t>)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/>
              <a:t> 4. – Select suppress date of birth.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/>
              <a:t> 5. – Deselect suppress client name.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/>
              <a:t> 6. – Click Preview to generate the bar-code roster sheet after doing this will bring up a loading screen.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92C143-3594-4735-B621-397DDDA5F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5946475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F560E9-CCDC-4F8F-BA20-41F11409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948253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D082961-9751-42E1-B3E5-AC2E9331AA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651966"/>
              </p:ext>
            </p:extLst>
          </p:nvPr>
        </p:nvGraphicFramePr>
        <p:xfrm>
          <a:off x="705745" y="932742"/>
          <a:ext cx="6792657" cy="4944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4558210" progId="Word.Document.12">
                  <p:embed/>
                </p:oleObj>
              </mc:Choice>
              <mc:Fallback>
                <p:oleObj name="Document" r:id="rId2" imgW="5937085" imgH="455821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D082961-9751-42E1-B3E5-AC2E9331A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5745" y="932742"/>
                        <a:ext cx="6792657" cy="4944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0DC351-4B2E-4FB7-9D8A-07CD7C789E9F}"/>
              </a:ext>
            </a:extLst>
          </p:cNvPr>
          <p:cNvCxnSpPr>
            <a:cxnSpLocks/>
          </p:cNvCxnSpPr>
          <p:nvPr/>
        </p:nvCxnSpPr>
        <p:spPr>
          <a:xfrm flipH="1">
            <a:off x="1079312" y="3745789"/>
            <a:ext cx="260280" cy="3143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A012A6-192D-4AC3-A830-25523FD00AFF}"/>
              </a:ext>
            </a:extLst>
          </p:cNvPr>
          <p:cNvCxnSpPr>
            <a:cxnSpLocks/>
          </p:cNvCxnSpPr>
          <p:nvPr/>
        </p:nvCxnSpPr>
        <p:spPr>
          <a:xfrm>
            <a:off x="4199457" y="3430119"/>
            <a:ext cx="302622" cy="1964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92CDC2-32CE-4126-909C-20DF7BBB1734}"/>
              </a:ext>
            </a:extLst>
          </p:cNvPr>
          <p:cNvCxnSpPr/>
          <p:nvPr/>
        </p:nvCxnSpPr>
        <p:spPr>
          <a:xfrm>
            <a:off x="4149854" y="3823550"/>
            <a:ext cx="346683" cy="240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3DB5AE3-17CB-4EA2-A9E3-7CC0C2F0996C}"/>
              </a:ext>
            </a:extLst>
          </p:cNvPr>
          <p:cNvCxnSpPr>
            <a:cxnSpLocks/>
          </p:cNvCxnSpPr>
          <p:nvPr/>
        </p:nvCxnSpPr>
        <p:spPr>
          <a:xfrm flipV="1">
            <a:off x="3981275" y="4035443"/>
            <a:ext cx="521109" cy="48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D04758F-46BE-4A87-A187-6D276B8F05C5}"/>
              </a:ext>
            </a:extLst>
          </p:cNvPr>
          <p:cNvCxnSpPr/>
          <p:nvPr/>
        </p:nvCxnSpPr>
        <p:spPr>
          <a:xfrm flipV="1">
            <a:off x="4509645" y="4254362"/>
            <a:ext cx="0" cy="470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1ED6B29-19B7-4955-99FD-949B57D4F748}"/>
              </a:ext>
            </a:extLst>
          </p:cNvPr>
          <p:cNvCxnSpPr>
            <a:cxnSpLocks/>
          </p:cNvCxnSpPr>
          <p:nvPr/>
        </p:nvCxnSpPr>
        <p:spPr>
          <a:xfrm>
            <a:off x="2298193" y="5107069"/>
            <a:ext cx="1" cy="351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Heptagon 54">
            <a:extLst>
              <a:ext uri="{FF2B5EF4-FFF2-40B4-BE49-F238E27FC236}">
                <a16:creationId xmlns:a16="http://schemas.microsoft.com/office/drawing/2014/main" id="{016F75D3-9FAD-456A-A329-CEF44B84F607}"/>
              </a:ext>
            </a:extLst>
          </p:cNvPr>
          <p:cNvSpPr/>
          <p:nvPr/>
        </p:nvSpPr>
        <p:spPr>
          <a:xfrm>
            <a:off x="1318944" y="3608175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56" name="Heptagon 55">
            <a:extLst>
              <a:ext uri="{FF2B5EF4-FFF2-40B4-BE49-F238E27FC236}">
                <a16:creationId xmlns:a16="http://schemas.microsoft.com/office/drawing/2014/main" id="{A56A1A01-8037-48B5-A130-0FEFCE1E6775}"/>
              </a:ext>
            </a:extLst>
          </p:cNvPr>
          <p:cNvSpPr/>
          <p:nvPr/>
        </p:nvSpPr>
        <p:spPr>
          <a:xfrm>
            <a:off x="4416238" y="4794435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57" name="Heptagon 56">
            <a:extLst>
              <a:ext uri="{FF2B5EF4-FFF2-40B4-BE49-F238E27FC236}">
                <a16:creationId xmlns:a16="http://schemas.microsoft.com/office/drawing/2014/main" id="{C1CFCEBE-A0C8-431E-90FE-805CD818DADE}"/>
              </a:ext>
            </a:extLst>
          </p:cNvPr>
          <p:cNvSpPr/>
          <p:nvPr/>
        </p:nvSpPr>
        <p:spPr>
          <a:xfrm>
            <a:off x="3873122" y="3989689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58" name="Heptagon 57">
            <a:extLst>
              <a:ext uri="{FF2B5EF4-FFF2-40B4-BE49-F238E27FC236}">
                <a16:creationId xmlns:a16="http://schemas.microsoft.com/office/drawing/2014/main" id="{8FFA038A-E2F5-4CE0-91E4-9D8743D92CC8}"/>
              </a:ext>
            </a:extLst>
          </p:cNvPr>
          <p:cNvSpPr/>
          <p:nvPr/>
        </p:nvSpPr>
        <p:spPr>
          <a:xfrm>
            <a:off x="3966529" y="3698973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59" name="Heptagon 58">
            <a:extLst>
              <a:ext uri="{FF2B5EF4-FFF2-40B4-BE49-F238E27FC236}">
                <a16:creationId xmlns:a16="http://schemas.microsoft.com/office/drawing/2014/main" id="{0499D422-69D5-40C8-BBD4-AF13E7E10AC6}"/>
              </a:ext>
            </a:extLst>
          </p:cNvPr>
          <p:cNvSpPr/>
          <p:nvPr/>
        </p:nvSpPr>
        <p:spPr>
          <a:xfrm>
            <a:off x="4029532" y="3268323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60" name="Heptagon 59">
            <a:extLst>
              <a:ext uri="{FF2B5EF4-FFF2-40B4-BE49-F238E27FC236}">
                <a16:creationId xmlns:a16="http://schemas.microsoft.com/office/drawing/2014/main" id="{0EC5927B-32AA-47EB-8922-04D31327A3F5}"/>
              </a:ext>
            </a:extLst>
          </p:cNvPr>
          <p:cNvSpPr/>
          <p:nvPr/>
        </p:nvSpPr>
        <p:spPr>
          <a:xfrm>
            <a:off x="2204787" y="4919518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11191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2EBC6-42D1-4761-B45C-F4B7AEDD7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1681524"/>
            <a:ext cx="3031852" cy="4156522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1600" dirty="0"/>
              <a:t> 7. – Click open to open the Scan roster sheet seen on the left. 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dirty="0"/>
          </a:p>
          <a:p>
            <a:endParaRPr lang="en-US" sz="1600" dirty="0"/>
          </a:p>
          <a:p>
            <a:pPr algn="ctr"/>
            <a:r>
              <a:rPr lang="en-US" sz="1600" b="1" dirty="0"/>
              <a:t>    </a:t>
            </a:r>
            <a:r>
              <a:rPr lang="en-US" sz="1800" b="1" dirty="0"/>
              <a:t>This sheet is where you or your drivers can keep a hard copy on hand.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dirty="0"/>
              <a:t> 8. – Check mark with pen when the meal is delivered.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dirty="0"/>
              <a:t> 9. – Place your initials here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dirty="0"/>
              <a:t> 10. – Write how many units</a:t>
            </a:r>
          </a:p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2FA0F0C-53F6-464B-8AD5-3FB69A89130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627507"/>
              </p:ext>
            </p:extLst>
          </p:nvPr>
        </p:nvGraphicFramePr>
        <p:xfrm>
          <a:off x="4246880" y="548641"/>
          <a:ext cx="3688080" cy="4156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3249018" progId="Word.Document.12">
                  <p:embed/>
                </p:oleObj>
              </mc:Choice>
              <mc:Fallback>
                <p:oleObj name="Document" r:id="rId2" imgW="5937085" imgH="3249018" progId="Word.Document.12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22FA0F0C-53F6-464B-8AD5-3FB69A8913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46880" y="548641"/>
                        <a:ext cx="3688080" cy="4156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1075292B-C7C5-4EDF-BE7C-D0A943926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548641"/>
            <a:ext cx="3688080" cy="415652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A4707A-DE81-4149-99BD-F0C521AC532D}"/>
              </a:ext>
            </a:extLst>
          </p:cNvPr>
          <p:cNvSpPr/>
          <p:nvPr/>
        </p:nvSpPr>
        <p:spPr>
          <a:xfrm>
            <a:off x="5416215" y="2655869"/>
            <a:ext cx="1013999" cy="3953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Loading Screen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C085E7-5C61-46AA-BE2C-7FEF81B176D1}"/>
              </a:ext>
            </a:extLst>
          </p:cNvPr>
          <p:cNvCxnSpPr/>
          <p:nvPr/>
        </p:nvCxnSpPr>
        <p:spPr>
          <a:xfrm>
            <a:off x="6695440" y="3596640"/>
            <a:ext cx="396240" cy="65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Heptagon 10">
            <a:extLst>
              <a:ext uri="{FF2B5EF4-FFF2-40B4-BE49-F238E27FC236}">
                <a16:creationId xmlns:a16="http://schemas.microsoft.com/office/drawing/2014/main" id="{32366439-093A-423A-AB4C-38C9AEA3680D}"/>
              </a:ext>
            </a:extLst>
          </p:cNvPr>
          <p:cNvSpPr/>
          <p:nvPr/>
        </p:nvSpPr>
        <p:spPr>
          <a:xfrm>
            <a:off x="6583680" y="3429000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7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36EFEC60-B8D9-4155-A164-56F7789A7916}"/>
              </a:ext>
            </a:extLst>
          </p:cNvPr>
          <p:cNvSpPr/>
          <p:nvPr/>
        </p:nvSpPr>
        <p:spPr>
          <a:xfrm>
            <a:off x="8382131" y="2439350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8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4D8F667-086E-407C-B105-E5D4FB104973}"/>
              </a:ext>
            </a:extLst>
          </p:cNvPr>
          <p:cNvSpPr/>
          <p:nvPr/>
        </p:nvSpPr>
        <p:spPr>
          <a:xfrm>
            <a:off x="9903137" y="2439349"/>
            <a:ext cx="186813" cy="187551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9</a:t>
            </a: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F4E6B2B3-35D2-4E64-9881-C20ADD20F1BB}"/>
              </a:ext>
            </a:extLst>
          </p:cNvPr>
          <p:cNvSpPr/>
          <p:nvPr/>
        </p:nvSpPr>
        <p:spPr>
          <a:xfrm>
            <a:off x="11220057" y="2345572"/>
            <a:ext cx="408172" cy="187553"/>
          </a:xfrm>
          <a:prstGeom prst="hep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8F2B6B-2B2E-4C0B-8D79-AFC370527FC0}"/>
              </a:ext>
            </a:extLst>
          </p:cNvPr>
          <p:cNvSpPr txBox="1"/>
          <p:nvPr/>
        </p:nvSpPr>
        <p:spPr>
          <a:xfrm>
            <a:off x="10337800" y="3021660"/>
            <a:ext cx="859845" cy="283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DD9EE-3582-4C17-83B6-3814D70DC014}"/>
              </a:ext>
            </a:extLst>
          </p:cNvPr>
          <p:cNvSpPr txBox="1"/>
          <p:nvPr/>
        </p:nvSpPr>
        <p:spPr>
          <a:xfrm>
            <a:off x="10337800" y="3333018"/>
            <a:ext cx="905563" cy="283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85BB92-B052-4F1A-954A-C14F3B53D0BE}"/>
              </a:ext>
            </a:extLst>
          </p:cNvPr>
          <p:cNvSpPr txBox="1"/>
          <p:nvPr/>
        </p:nvSpPr>
        <p:spPr>
          <a:xfrm>
            <a:off x="10337800" y="3641913"/>
            <a:ext cx="859845" cy="283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B10C-285B-409C-9D9F-FE1147CD9E87}"/>
              </a:ext>
            </a:extLst>
          </p:cNvPr>
          <p:cNvSpPr txBox="1"/>
          <p:nvPr/>
        </p:nvSpPr>
        <p:spPr>
          <a:xfrm>
            <a:off x="10337801" y="3950809"/>
            <a:ext cx="665480" cy="2874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20DAB1-5C52-42F1-A7CE-A90D3958D27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517107" y="2626902"/>
            <a:ext cx="51837" cy="309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E6DD23-5706-4B15-9F71-C70CDB158EB5}"/>
              </a:ext>
            </a:extLst>
          </p:cNvPr>
          <p:cNvCxnSpPr>
            <a:stCxn id="13" idx="2"/>
          </p:cNvCxnSpPr>
          <p:nvPr/>
        </p:nvCxnSpPr>
        <p:spPr>
          <a:xfrm flipH="1">
            <a:off x="10009817" y="2626901"/>
            <a:ext cx="28296" cy="309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7E3DC8-9970-40DD-80DB-E627F491F030}"/>
              </a:ext>
            </a:extLst>
          </p:cNvPr>
          <p:cNvCxnSpPr/>
          <p:nvPr/>
        </p:nvCxnSpPr>
        <p:spPr>
          <a:xfrm>
            <a:off x="11424143" y="2533125"/>
            <a:ext cx="0" cy="4031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48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33816-4BD3-4BBF-A27B-160A54F8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96" y="278908"/>
            <a:ext cx="3259016" cy="110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Printing Weekly bar-code</a:t>
            </a:r>
            <a:endParaRPr lang="en-US" sz="2800" b="0" kern="1200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BFB79-26BC-477D-8AC9-F4CA02768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534" y="1561586"/>
            <a:ext cx="3607673" cy="482898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1 – </a:t>
            </a:r>
            <a:r>
              <a:rPr lang="en-US" sz="2200" dirty="0">
                <a:solidFill>
                  <a:schemeClr val="bg1"/>
                </a:solidFill>
              </a:rPr>
              <a:t>“Select the correct start date.” Make sure the date is the right start date. (</a:t>
            </a:r>
            <a:r>
              <a:rPr lang="en-US" sz="2200" dirty="0">
                <a:solidFill>
                  <a:srgbClr val="FF0000"/>
                </a:solidFill>
              </a:rPr>
              <a:t>i.e., date of the first day of the week you are using</a:t>
            </a:r>
            <a:r>
              <a:rPr lang="en-US" sz="2200" dirty="0">
                <a:solidFill>
                  <a:schemeClr val="bg1"/>
                </a:solidFill>
              </a:rPr>
              <a:t>)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2 – </a:t>
            </a:r>
            <a:r>
              <a:rPr lang="en-US" sz="2200" dirty="0">
                <a:solidFill>
                  <a:schemeClr val="bg1"/>
                </a:solidFill>
              </a:rPr>
              <a:t>Click “Weekly single service roster with unit entry per day.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3 – Suppress SSN: </a:t>
            </a:r>
            <a:r>
              <a:rPr lang="en-US" sz="2200" dirty="0">
                <a:solidFill>
                  <a:schemeClr val="bg1"/>
                </a:solidFill>
              </a:rPr>
              <a:t>Make sure this is selected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b="1" dirty="0">
                <a:solidFill>
                  <a:schemeClr val="bg1"/>
                </a:solidFill>
              </a:rPr>
              <a:t>4 – Suppress Primary Phone</a:t>
            </a:r>
            <a:r>
              <a:rPr lang="en-US" sz="2200" dirty="0">
                <a:solidFill>
                  <a:schemeClr val="bg1"/>
                </a:solidFill>
              </a:rPr>
              <a:t>: Select if you want it not to show, deselect if you want to show.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5 – Suppress date of birth</a:t>
            </a:r>
            <a:r>
              <a:rPr lang="en-US" sz="2200" dirty="0">
                <a:solidFill>
                  <a:schemeClr val="bg1"/>
                </a:solidFill>
              </a:rPr>
              <a:t>: Select if do not want to show, deselect if you want to show.</a:t>
            </a:r>
            <a:endParaRPr lang="en-US" sz="2200" b="1" dirty="0">
              <a:solidFill>
                <a:schemeClr val="bg1"/>
              </a:solidFill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b="1" dirty="0">
                <a:solidFill>
                  <a:schemeClr val="bg1"/>
                </a:solidFill>
              </a:rPr>
              <a:t> 6 – Suppress Client ID</a:t>
            </a:r>
            <a:r>
              <a:rPr lang="en-US" sz="2200" dirty="0">
                <a:solidFill>
                  <a:schemeClr val="bg1"/>
                </a:solidFill>
              </a:rPr>
              <a:t>: Select if do not want to show, deselect if you want to show.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b="1" dirty="0">
                <a:solidFill>
                  <a:schemeClr val="bg1"/>
                </a:solidFill>
              </a:rPr>
              <a:t> 7 – Suppress Scan bar-Code: </a:t>
            </a:r>
            <a:r>
              <a:rPr lang="en-US" sz="2200" dirty="0">
                <a:solidFill>
                  <a:schemeClr val="bg1"/>
                </a:solidFill>
              </a:rPr>
              <a:t>Select if do not want to show, deselect if you want to show.</a:t>
            </a:r>
            <a:endParaRPr lang="en-US" sz="2200" b="1" dirty="0">
              <a:solidFill>
                <a:schemeClr val="bg1"/>
              </a:solidFill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sz="2200" b="1" dirty="0">
                <a:solidFill>
                  <a:schemeClr val="bg1"/>
                </a:solidFill>
              </a:rPr>
              <a:t> 8 – “Click preview”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id="{07DA43BE-B1B6-4E8A-BAE9-C93BFEE22CC1}"/>
              </a:ext>
            </a:extLst>
          </p:cNvPr>
          <p:cNvSpPr/>
          <p:nvPr/>
        </p:nvSpPr>
        <p:spPr>
          <a:xfrm>
            <a:off x="4500741" y="3354020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2</a:t>
            </a:r>
          </a:p>
        </p:txBody>
      </p:sp>
      <p:pic>
        <p:nvPicPr>
          <p:cNvPr id="23" name="Content Placeholder 22" descr="Graphical user interface&#10;&#10;Description automatically generated">
            <a:extLst>
              <a:ext uri="{FF2B5EF4-FFF2-40B4-BE49-F238E27FC236}">
                <a16:creationId xmlns:a16="http://schemas.microsoft.com/office/drawing/2014/main" id="{F6FA591C-BC6C-4447-A4AB-DA92A06D8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00" y="1005840"/>
            <a:ext cx="6725404" cy="5531755"/>
          </a:xfrm>
        </p:spPr>
      </p:pic>
      <p:sp>
        <p:nvSpPr>
          <p:cNvPr id="15" name="Octagon 14">
            <a:extLst>
              <a:ext uri="{FF2B5EF4-FFF2-40B4-BE49-F238E27FC236}">
                <a16:creationId xmlns:a16="http://schemas.microsoft.com/office/drawing/2014/main" id="{C82409A8-A924-41F3-ABFB-254D605E3758}"/>
              </a:ext>
            </a:extLst>
          </p:cNvPr>
          <p:cNvSpPr/>
          <p:nvPr/>
        </p:nvSpPr>
        <p:spPr>
          <a:xfrm>
            <a:off x="7096601" y="1771646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7C3B76-5EB1-4D97-8287-CE4BF8F42416}"/>
              </a:ext>
            </a:extLst>
          </p:cNvPr>
          <p:cNvCxnSpPr/>
          <p:nvPr/>
        </p:nvCxnSpPr>
        <p:spPr>
          <a:xfrm flipH="1" flipV="1">
            <a:off x="6861841" y="1476246"/>
            <a:ext cx="234760" cy="295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836FA85-33DB-45FC-9830-3A0B49AE76BD}"/>
                  </a:ext>
                </a:extLst>
              </p14:cNvPr>
              <p14:cNvContentPartPr/>
              <p14:nvPr/>
            </p14:nvContentPartPr>
            <p14:xfrm>
              <a:off x="6378001" y="1453566"/>
              <a:ext cx="483840" cy="22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836FA85-33DB-45FC-9830-3A0B49AE76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2001" y="1381566"/>
                <a:ext cx="555480" cy="166320"/>
              </a:xfrm>
              <a:prstGeom prst="rect">
                <a:avLst/>
              </a:prstGeom>
            </p:spPr>
          </p:pic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D70FFD-F52D-44D0-8523-744BBACB0EE5}"/>
              </a:ext>
            </a:extLst>
          </p:cNvPr>
          <p:cNvCxnSpPr>
            <a:cxnSpLocks/>
          </p:cNvCxnSpPr>
          <p:nvPr/>
        </p:nvCxnSpPr>
        <p:spPr>
          <a:xfrm>
            <a:off x="8225402" y="3976076"/>
            <a:ext cx="411733" cy="1468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Octagon 35">
            <a:extLst>
              <a:ext uri="{FF2B5EF4-FFF2-40B4-BE49-F238E27FC236}">
                <a16:creationId xmlns:a16="http://schemas.microsoft.com/office/drawing/2014/main" id="{07B0FA75-8254-45A0-8B49-9842C632576B}"/>
              </a:ext>
            </a:extLst>
          </p:cNvPr>
          <p:cNvSpPr/>
          <p:nvPr/>
        </p:nvSpPr>
        <p:spPr>
          <a:xfrm>
            <a:off x="8068920" y="3896146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F6FF05-EEE0-436D-BEFA-46417A3857CD}"/>
              </a:ext>
            </a:extLst>
          </p:cNvPr>
          <p:cNvCxnSpPr>
            <a:cxnSpLocks/>
          </p:cNvCxnSpPr>
          <p:nvPr/>
        </p:nvCxnSpPr>
        <p:spPr>
          <a:xfrm>
            <a:off x="4657223" y="3385334"/>
            <a:ext cx="537450" cy="74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C77294-3630-45FD-97E7-41892170D92B}"/>
              </a:ext>
            </a:extLst>
          </p:cNvPr>
          <p:cNvCxnSpPr>
            <a:cxnSpLocks/>
          </p:cNvCxnSpPr>
          <p:nvPr/>
        </p:nvCxnSpPr>
        <p:spPr>
          <a:xfrm>
            <a:off x="8147161" y="4238569"/>
            <a:ext cx="431911" cy="89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EDD48D2-4A62-4581-A1DB-15039147B43A}"/>
              </a:ext>
            </a:extLst>
          </p:cNvPr>
          <p:cNvCxnSpPr>
            <a:cxnSpLocks/>
          </p:cNvCxnSpPr>
          <p:nvPr/>
        </p:nvCxnSpPr>
        <p:spPr>
          <a:xfrm>
            <a:off x="8147161" y="4581326"/>
            <a:ext cx="449846" cy="153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Octagon 34">
            <a:extLst>
              <a:ext uri="{FF2B5EF4-FFF2-40B4-BE49-F238E27FC236}">
                <a16:creationId xmlns:a16="http://schemas.microsoft.com/office/drawing/2014/main" id="{EE53FFF0-E4DC-4561-BCF0-B20A1B189F5D}"/>
              </a:ext>
            </a:extLst>
          </p:cNvPr>
          <p:cNvSpPr/>
          <p:nvPr/>
        </p:nvSpPr>
        <p:spPr>
          <a:xfrm>
            <a:off x="7982049" y="4133194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4</a:t>
            </a:r>
          </a:p>
        </p:txBody>
      </p:sp>
      <p:sp>
        <p:nvSpPr>
          <p:cNvPr id="32" name="Octagon 31">
            <a:extLst>
              <a:ext uri="{FF2B5EF4-FFF2-40B4-BE49-F238E27FC236}">
                <a16:creationId xmlns:a16="http://schemas.microsoft.com/office/drawing/2014/main" id="{FDF22427-51E8-4CCD-BEC6-6A974FF86184}"/>
              </a:ext>
            </a:extLst>
          </p:cNvPr>
          <p:cNvSpPr/>
          <p:nvPr/>
        </p:nvSpPr>
        <p:spPr>
          <a:xfrm>
            <a:off x="7982049" y="4521679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BD8864-5F7B-42B4-8860-426265530FC0}"/>
              </a:ext>
            </a:extLst>
          </p:cNvPr>
          <p:cNvCxnSpPr>
            <a:cxnSpLocks/>
          </p:cNvCxnSpPr>
          <p:nvPr/>
        </p:nvCxnSpPr>
        <p:spPr>
          <a:xfrm flipH="1">
            <a:off x="6378001" y="5823561"/>
            <a:ext cx="106200" cy="302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EAE1B74-28D7-47A6-A446-BC3ED31909A9}"/>
              </a:ext>
            </a:extLst>
          </p:cNvPr>
          <p:cNvCxnSpPr>
            <a:cxnSpLocks/>
          </p:cNvCxnSpPr>
          <p:nvPr/>
        </p:nvCxnSpPr>
        <p:spPr>
          <a:xfrm flipV="1">
            <a:off x="8138531" y="4788556"/>
            <a:ext cx="470998" cy="100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Octagon 32">
            <a:extLst>
              <a:ext uri="{FF2B5EF4-FFF2-40B4-BE49-F238E27FC236}">
                <a16:creationId xmlns:a16="http://schemas.microsoft.com/office/drawing/2014/main" id="{5DB3898E-0CA7-4E66-87EC-9FEC8F11FCB8}"/>
              </a:ext>
            </a:extLst>
          </p:cNvPr>
          <p:cNvSpPr/>
          <p:nvPr/>
        </p:nvSpPr>
        <p:spPr>
          <a:xfrm>
            <a:off x="7957552" y="4814243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6</a:t>
            </a:r>
          </a:p>
        </p:txBody>
      </p:sp>
      <p:sp>
        <p:nvSpPr>
          <p:cNvPr id="34" name="Octagon 33">
            <a:extLst>
              <a:ext uri="{FF2B5EF4-FFF2-40B4-BE49-F238E27FC236}">
                <a16:creationId xmlns:a16="http://schemas.microsoft.com/office/drawing/2014/main" id="{1CE329AA-38A0-4B73-9537-CF181CFF1EE5}"/>
              </a:ext>
            </a:extLst>
          </p:cNvPr>
          <p:cNvSpPr/>
          <p:nvPr/>
        </p:nvSpPr>
        <p:spPr>
          <a:xfrm>
            <a:off x="7955606" y="5203652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005C616-890F-4E79-9230-EDD86534AA6E}"/>
                  </a:ext>
                </a:extLst>
              </p14:cNvPr>
              <p14:cNvContentPartPr/>
              <p14:nvPr/>
            </p14:nvContentPartPr>
            <p14:xfrm>
              <a:off x="5157129" y="3450762"/>
              <a:ext cx="91800" cy="11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005C616-890F-4E79-9230-EDD86534AA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21129" y="3379122"/>
                <a:ext cx="16344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0FA8BC3-2178-4608-B8DC-93191D97B527}"/>
                  </a:ext>
                </a:extLst>
              </p14:cNvPr>
              <p14:cNvContentPartPr/>
              <p14:nvPr/>
            </p14:nvContentPartPr>
            <p14:xfrm>
              <a:off x="8568129" y="4181202"/>
              <a:ext cx="10224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0FA8BC3-2178-4608-B8DC-93191D97B5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32129" y="4109562"/>
                <a:ext cx="173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9651506-C91C-47AE-9645-6D783EECE1C3}"/>
                  </a:ext>
                </a:extLst>
              </p14:cNvPr>
              <p14:cNvContentPartPr/>
              <p14:nvPr/>
            </p14:nvContentPartPr>
            <p14:xfrm>
              <a:off x="8640129" y="4407282"/>
              <a:ext cx="10188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9651506-C91C-47AE-9645-6D783EECE1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04489" y="4335282"/>
                <a:ext cx="173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B9FD348-50AE-44A6-B42A-FAD25DCD79F3}"/>
                  </a:ext>
                </a:extLst>
              </p14:cNvPr>
              <p14:cNvContentPartPr/>
              <p14:nvPr/>
            </p14:nvContentPartPr>
            <p14:xfrm>
              <a:off x="8609529" y="4581882"/>
              <a:ext cx="10224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B9FD348-50AE-44A6-B42A-FAD25DCD79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73529" y="4510242"/>
                <a:ext cx="173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9809C2E-85C0-4D6E-B6D7-C336C7C65732}"/>
                  </a:ext>
                </a:extLst>
              </p14:cNvPr>
              <p14:cNvContentPartPr/>
              <p14:nvPr/>
            </p14:nvContentPartPr>
            <p14:xfrm>
              <a:off x="8609529" y="5167242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9809C2E-85C0-4D6E-B6D7-C336C7C657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73529" y="509560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22A0606-F55A-45CB-B294-2294CA854E61}"/>
                  </a:ext>
                </a:extLst>
              </p14:cNvPr>
              <p14:cNvContentPartPr/>
              <p14:nvPr/>
            </p14:nvContentPartPr>
            <p14:xfrm>
              <a:off x="8660649" y="4725882"/>
              <a:ext cx="2808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22A0606-F55A-45CB-B294-2294CA854E6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25009" y="4653882"/>
                <a:ext cx="99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E2519C1-2C26-40E3-B523-3E8AA74D80FD}"/>
                  </a:ext>
                </a:extLst>
              </p14:cNvPr>
              <p14:cNvContentPartPr/>
              <p14:nvPr/>
            </p14:nvContentPartPr>
            <p14:xfrm>
              <a:off x="8599089" y="4746042"/>
              <a:ext cx="111960" cy="21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E2519C1-2C26-40E3-B523-3E8AA74D80F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563089" y="4674402"/>
                <a:ext cx="1836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3AD3EC4-C541-4E2D-B32C-4926B7C8966E}"/>
                  </a:ext>
                </a:extLst>
              </p14:cNvPr>
              <p14:cNvContentPartPr/>
              <p14:nvPr/>
            </p14:nvContentPartPr>
            <p14:xfrm>
              <a:off x="8609529" y="5136642"/>
              <a:ext cx="10188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3AD3EC4-C541-4E2D-B32C-4926B7C8966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73529" y="5064642"/>
                <a:ext cx="173520" cy="144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1937ECB-B1D3-4458-944C-9BF5AE0499D8}"/>
              </a:ext>
            </a:extLst>
          </p:cNvPr>
          <p:cNvCxnSpPr>
            <a:cxnSpLocks/>
          </p:cNvCxnSpPr>
          <p:nvPr/>
        </p:nvCxnSpPr>
        <p:spPr>
          <a:xfrm flipV="1">
            <a:off x="8136585" y="5166571"/>
            <a:ext cx="470998" cy="100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Octagon 49">
            <a:extLst>
              <a:ext uri="{FF2B5EF4-FFF2-40B4-BE49-F238E27FC236}">
                <a16:creationId xmlns:a16="http://schemas.microsoft.com/office/drawing/2014/main" id="{48F2D593-A6C6-4BDC-8E4E-90A85B0520E1}"/>
              </a:ext>
            </a:extLst>
          </p:cNvPr>
          <p:cNvSpPr/>
          <p:nvPr/>
        </p:nvSpPr>
        <p:spPr>
          <a:xfrm>
            <a:off x="6448967" y="5702201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5692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785C4E7-545B-4D43-81C9-76F75297C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1B6ECCA-7A31-489A-9EB5-A736F1A38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57081C-9529-4BAD-8D9E-855E0D178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4FBA72A-1CDB-4DED-9D9F-8DCEA66D6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EFA499E-F4DC-4889-A998-1AB63657F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41268-D3BF-4DA3-87CD-FCEF2C64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306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Printing Weekly bar-code Continued</a:t>
            </a:r>
            <a:endParaRPr lang="en-US" sz="2800" b="0" kern="12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FA15A-CC1C-46B5-AC5A-683C34AB7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2232397"/>
            <a:ext cx="3415633" cy="40245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1600" b="1" dirty="0"/>
              <a:t> </a:t>
            </a:r>
            <a:r>
              <a:rPr lang="en-US" b="1" dirty="0"/>
              <a:t>8 –</a:t>
            </a:r>
            <a:r>
              <a:rPr lang="en-US" dirty="0"/>
              <a:t> “</a:t>
            </a:r>
            <a:r>
              <a:rPr lang="en-US" sz="1600" b="1" dirty="0"/>
              <a:t>Click Open”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</a:t>
            </a:r>
            <a:r>
              <a:rPr lang="en-US" b="1" dirty="0"/>
              <a:t>9 – </a:t>
            </a:r>
            <a:r>
              <a:rPr lang="en-US" sz="1600" b="1" dirty="0"/>
              <a:t>Example of weekly bar-code page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F8E3B12-4ED7-4DDE-A720-58DAD716A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rgbClr val="C34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48E5443-80E7-4AE3-B50F-9B6837BE0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rgbClr val="969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9877DC-9F3D-45E3-9B51-41C332DF5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69" y="863601"/>
            <a:ext cx="3608439" cy="5356226"/>
          </a:xfrm>
          <a:prstGeom prst="rect">
            <a:avLst/>
          </a:prstGeom>
        </p:spPr>
      </p:pic>
      <p:pic>
        <p:nvPicPr>
          <p:cNvPr id="39" name="Picture 3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2C079361-6D54-4FA3-B422-5408DE444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94" y="863601"/>
            <a:ext cx="3608439" cy="549915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3EC0EE-E192-4757-8D99-CB38C2462436}"/>
              </a:ext>
            </a:extLst>
          </p:cNvPr>
          <p:cNvCxnSpPr>
            <a:cxnSpLocks/>
          </p:cNvCxnSpPr>
          <p:nvPr/>
        </p:nvCxnSpPr>
        <p:spPr>
          <a:xfrm>
            <a:off x="6553516" y="5554536"/>
            <a:ext cx="358255" cy="439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Octagon 40">
            <a:extLst>
              <a:ext uri="{FF2B5EF4-FFF2-40B4-BE49-F238E27FC236}">
                <a16:creationId xmlns:a16="http://schemas.microsoft.com/office/drawing/2014/main" id="{747758D4-0880-40EF-82FC-6AA21E8D8B55}"/>
              </a:ext>
            </a:extLst>
          </p:cNvPr>
          <p:cNvSpPr/>
          <p:nvPr/>
        </p:nvSpPr>
        <p:spPr>
          <a:xfrm>
            <a:off x="6428120" y="5479556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8</a:t>
            </a:r>
          </a:p>
        </p:txBody>
      </p:sp>
      <p:sp>
        <p:nvSpPr>
          <p:cNvPr id="43" name="Octagon 42">
            <a:extLst>
              <a:ext uri="{FF2B5EF4-FFF2-40B4-BE49-F238E27FC236}">
                <a16:creationId xmlns:a16="http://schemas.microsoft.com/office/drawing/2014/main" id="{7D88ECA1-CB5B-483B-B4DC-1677F599C114}"/>
              </a:ext>
            </a:extLst>
          </p:cNvPr>
          <p:cNvSpPr/>
          <p:nvPr/>
        </p:nvSpPr>
        <p:spPr>
          <a:xfrm>
            <a:off x="10087593" y="1005840"/>
            <a:ext cx="156482" cy="14995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EE1EC18-A91E-4AB2-AE1A-57FE0694C2E7}"/>
                  </a:ext>
                </a:extLst>
              </p14:cNvPr>
              <p14:cNvContentPartPr/>
              <p14:nvPr/>
            </p14:nvContentPartPr>
            <p14:xfrm>
              <a:off x="6829790" y="6053964"/>
              <a:ext cx="126720" cy="16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EE1EC18-A91E-4AB2-AE1A-57FE0694C2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4150" y="5981964"/>
                <a:ext cx="19836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DBE7698-3273-49A6-BA9C-75E5BA955DA0}"/>
              </a:ext>
            </a:extLst>
          </p:cNvPr>
          <p:cNvSpPr txBox="1"/>
          <p:nvPr/>
        </p:nvSpPr>
        <p:spPr>
          <a:xfrm>
            <a:off x="8172091" y="2033129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0D08309-D59F-4C2C-84C5-5F5F210ED71E}"/>
              </a:ext>
            </a:extLst>
          </p:cNvPr>
          <p:cNvSpPr txBox="1"/>
          <p:nvPr/>
        </p:nvSpPr>
        <p:spPr>
          <a:xfrm>
            <a:off x="8172091" y="2440017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B5E368-2204-42EA-96C2-58CCE1E74A81}"/>
              </a:ext>
            </a:extLst>
          </p:cNvPr>
          <p:cNvSpPr txBox="1"/>
          <p:nvPr/>
        </p:nvSpPr>
        <p:spPr>
          <a:xfrm>
            <a:off x="8172091" y="2791518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02A133-9A79-4350-92F8-A885DEAC23CA}"/>
              </a:ext>
            </a:extLst>
          </p:cNvPr>
          <p:cNvSpPr txBox="1"/>
          <p:nvPr/>
        </p:nvSpPr>
        <p:spPr>
          <a:xfrm>
            <a:off x="8172091" y="3165220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88B34A-5B42-4E6F-BAF0-748A235B5852}"/>
              </a:ext>
            </a:extLst>
          </p:cNvPr>
          <p:cNvSpPr txBox="1"/>
          <p:nvPr/>
        </p:nvSpPr>
        <p:spPr>
          <a:xfrm>
            <a:off x="8172091" y="3551775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29D43F-AD3D-4391-AD7C-A79241B93FC2}"/>
              </a:ext>
            </a:extLst>
          </p:cNvPr>
          <p:cNvSpPr txBox="1"/>
          <p:nvPr/>
        </p:nvSpPr>
        <p:spPr>
          <a:xfrm>
            <a:off x="8172091" y="3958663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40FECE-04FC-4C59-81B1-99405BDEFDC8}"/>
              </a:ext>
            </a:extLst>
          </p:cNvPr>
          <p:cNvSpPr txBox="1"/>
          <p:nvPr/>
        </p:nvSpPr>
        <p:spPr>
          <a:xfrm>
            <a:off x="8172091" y="4310164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ECAB79-FA44-43E4-995F-34871530252C}"/>
              </a:ext>
            </a:extLst>
          </p:cNvPr>
          <p:cNvSpPr txBox="1"/>
          <p:nvPr/>
        </p:nvSpPr>
        <p:spPr>
          <a:xfrm>
            <a:off x="8172091" y="4744988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5E0870-D039-4751-9D6C-3C2479229002}"/>
              </a:ext>
            </a:extLst>
          </p:cNvPr>
          <p:cNvSpPr txBox="1"/>
          <p:nvPr/>
        </p:nvSpPr>
        <p:spPr>
          <a:xfrm>
            <a:off x="8172091" y="5119270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F80B8F-1591-4A5A-9BFE-565FEAA0645F}"/>
              </a:ext>
            </a:extLst>
          </p:cNvPr>
          <p:cNvSpPr txBox="1"/>
          <p:nvPr/>
        </p:nvSpPr>
        <p:spPr>
          <a:xfrm>
            <a:off x="8172091" y="5502668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ED89B96-52B1-4182-B4F9-3C0E2E0C7D67}"/>
              </a:ext>
            </a:extLst>
          </p:cNvPr>
          <p:cNvSpPr txBox="1"/>
          <p:nvPr/>
        </p:nvSpPr>
        <p:spPr>
          <a:xfrm>
            <a:off x="8172091" y="5847267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20956A-E31A-4E07-A7CF-ABC5C26D807A}"/>
              </a:ext>
            </a:extLst>
          </p:cNvPr>
          <p:cNvSpPr txBox="1"/>
          <p:nvPr/>
        </p:nvSpPr>
        <p:spPr>
          <a:xfrm>
            <a:off x="8172091" y="6273639"/>
            <a:ext cx="471794" cy="238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45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83430-07AB-4FFB-8D60-6BC30F6D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554" y="4146950"/>
            <a:ext cx="3568661" cy="48835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Signing into </a:t>
            </a:r>
            <a:r>
              <a:rPr lang="en-US" sz="2800" b="1" dirty="0" err="1"/>
              <a:t>wellsky</a:t>
            </a:r>
            <a:r>
              <a:rPr lang="en-US" sz="2800" b="1" dirty="0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4" name="Table 25">
            <a:extLst>
              <a:ext uri="{FF2B5EF4-FFF2-40B4-BE49-F238E27FC236}">
                <a16:creationId xmlns:a16="http://schemas.microsoft.com/office/drawing/2014/main" id="{38AF388D-C080-444C-A135-64F4167D53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76374"/>
              </p:ext>
            </p:extLst>
          </p:nvPr>
        </p:nvGraphicFramePr>
        <p:xfrm>
          <a:off x="8232003" y="4893281"/>
          <a:ext cx="3381376" cy="1493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90688">
                  <a:extLst>
                    <a:ext uri="{9D8B030D-6E8A-4147-A177-3AD203B41FA5}">
                      <a16:colId xmlns:a16="http://schemas.microsoft.com/office/drawing/2014/main" val="1019923764"/>
                    </a:ext>
                  </a:extLst>
                </a:gridCol>
                <a:gridCol w="1690688">
                  <a:extLst>
                    <a:ext uri="{9D8B030D-6E8A-4147-A177-3AD203B41FA5}">
                      <a16:colId xmlns:a16="http://schemas.microsoft.com/office/drawing/2014/main" val="3281358740"/>
                    </a:ext>
                  </a:extLst>
                </a:gridCol>
              </a:tblGrid>
              <a:tr h="1449387">
                <a:tc>
                  <a:txBody>
                    <a:bodyPr/>
                    <a:lstStyle/>
                    <a:p>
                      <a:r>
                        <a:rPr lang="en-US" sz="1600" dirty="0"/>
                        <a:t> 1 - User name</a:t>
                      </a:r>
                    </a:p>
                    <a:p>
                      <a:endParaRPr lang="en-US" sz="1600" dirty="0"/>
                    </a:p>
                    <a:p>
                      <a:pPr algn="ctr"/>
                      <a:r>
                        <a:rPr lang="en-US" sz="1400" b="0" dirty="0"/>
                        <a:t>Enter your username </a:t>
                      </a:r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sz="1600" dirty="0"/>
                        <a:t>2 - Password </a:t>
                      </a:r>
                    </a:p>
                    <a:p>
                      <a:endParaRPr lang="en-US" sz="1600" dirty="0"/>
                    </a:p>
                    <a:p>
                      <a:pPr algn="ctr"/>
                      <a:r>
                        <a:rPr lang="en-US" sz="1400" b="0" dirty="0"/>
                        <a:t>Enter your password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997111"/>
                  </a:ext>
                </a:extLst>
              </a:tr>
            </a:tbl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D99E56-2438-4579-91CD-4ABCB57CFB62}"/>
              </a:ext>
            </a:extLst>
          </p:cNvPr>
          <p:cNvSpPr/>
          <p:nvPr/>
        </p:nvSpPr>
        <p:spPr>
          <a:xfrm>
            <a:off x="8977401" y="6025193"/>
            <a:ext cx="1897239" cy="5972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We will call these your 1</a:t>
            </a:r>
            <a:r>
              <a:rPr lang="en-US" sz="1200" b="1" baseline="30000" dirty="0">
                <a:solidFill>
                  <a:srgbClr val="FF0000"/>
                </a:solidFill>
              </a:rPr>
              <a:t>st</a:t>
            </a:r>
            <a:r>
              <a:rPr lang="en-US" sz="1200" b="1" dirty="0">
                <a:solidFill>
                  <a:srgbClr val="FF0000"/>
                </a:solidFill>
              </a:rPr>
              <a:t> set of credentials  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5D3BCDBA-4F4E-4A92-B90F-66B6D23C4EE8}"/>
              </a:ext>
            </a:extLst>
          </p:cNvPr>
          <p:cNvSpPr txBox="1">
            <a:spLocks/>
          </p:cNvSpPr>
          <p:nvPr/>
        </p:nvSpPr>
        <p:spPr>
          <a:xfrm>
            <a:off x="8138360" y="1783798"/>
            <a:ext cx="3568661" cy="2021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open your browser; then, click on the </a:t>
            </a:r>
            <a:r>
              <a:rPr lang="en-US" dirty="0" err="1"/>
              <a:t>WellSky</a:t>
            </a:r>
            <a:r>
              <a:rPr lang="en-US" dirty="0"/>
              <a:t> bookmark.</a:t>
            </a:r>
          </a:p>
          <a:p>
            <a:r>
              <a:rPr lang="en-US" dirty="0"/>
              <a:t> After clicking the bookmark; the </a:t>
            </a:r>
            <a:r>
              <a:rPr lang="en-US" dirty="0" err="1"/>
              <a:t>WellSky</a:t>
            </a:r>
            <a:r>
              <a:rPr lang="en-US" dirty="0"/>
              <a:t> login page should load.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11ADCA-12DD-4083-AB3B-C7995309D144}"/>
              </a:ext>
            </a:extLst>
          </p:cNvPr>
          <p:cNvSpPr txBox="1"/>
          <p:nvPr/>
        </p:nvSpPr>
        <p:spPr>
          <a:xfrm>
            <a:off x="8047139" y="723930"/>
            <a:ext cx="3568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err="1"/>
              <a:t>WellSky</a:t>
            </a:r>
            <a:r>
              <a:rPr lang="en-US" sz="3600" dirty="0"/>
              <a:t> Page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B966FD-41BE-B0BF-882E-69B9773F2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03" y="544487"/>
            <a:ext cx="5247073" cy="3965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F57BA9-3D7B-D5E3-881C-9C0324C66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957" y="3405125"/>
            <a:ext cx="3708403" cy="2962636"/>
          </a:xfrm>
          <a:prstGeom prst="rect">
            <a:avLst/>
          </a:prstGeom>
        </p:spPr>
      </p:pic>
      <p:sp>
        <p:nvSpPr>
          <p:cNvPr id="27" name="Callout: Up Arrow 26">
            <a:extLst>
              <a:ext uri="{FF2B5EF4-FFF2-40B4-BE49-F238E27FC236}">
                <a16:creationId xmlns:a16="http://schemas.microsoft.com/office/drawing/2014/main" id="{0D3E44AB-B511-4346-808E-B63829A551A3}"/>
              </a:ext>
            </a:extLst>
          </p:cNvPr>
          <p:cNvSpPr/>
          <p:nvPr/>
        </p:nvSpPr>
        <p:spPr>
          <a:xfrm>
            <a:off x="5512747" y="5430527"/>
            <a:ext cx="1857375" cy="908368"/>
          </a:xfrm>
          <a:prstGeom prst="up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Once you have entered your username &amp; password click </a:t>
            </a:r>
            <a:r>
              <a:rPr lang="en-US" sz="1200" dirty="0">
                <a:highlight>
                  <a:srgbClr val="FFFF00"/>
                </a:highlight>
              </a:rPr>
              <a:t>Sign In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8A92684-CED4-30DA-B2CE-4AF6E68AD6E8}"/>
                  </a:ext>
                </a:extLst>
              </p14:cNvPr>
              <p14:cNvContentPartPr/>
              <p14:nvPr/>
            </p14:nvContentPartPr>
            <p14:xfrm>
              <a:off x="2538685" y="2689452"/>
              <a:ext cx="882720" cy="24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8A92684-CED4-30DA-B2CE-4AF6E68AD6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4685" y="2581452"/>
                <a:ext cx="99036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9067AF6-0FEF-2A7E-9DD0-3E7159376C0A}"/>
                  </a:ext>
                </a:extLst>
              </p14:cNvPr>
              <p14:cNvContentPartPr/>
              <p14:nvPr/>
            </p14:nvContentPartPr>
            <p14:xfrm>
              <a:off x="5033485" y="4571892"/>
              <a:ext cx="1068120" cy="320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9067AF6-0FEF-2A7E-9DD0-3E7159376C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9485" y="4463892"/>
                <a:ext cx="1175760" cy="247680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EB2E8C-1B99-4645-ACCC-087415E8E838}"/>
              </a:ext>
            </a:extLst>
          </p:cNvPr>
          <p:cNvCxnSpPr>
            <a:cxnSpLocks/>
          </p:cNvCxnSpPr>
          <p:nvPr/>
        </p:nvCxnSpPr>
        <p:spPr>
          <a:xfrm flipV="1">
            <a:off x="1985935" y="2713572"/>
            <a:ext cx="507139" cy="266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Octagon 3">
            <a:extLst>
              <a:ext uri="{FF2B5EF4-FFF2-40B4-BE49-F238E27FC236}">
                <a16:creationId xmlns:a16="http://schemas.microsoft.com/office/drawing/2014/main" id="{ED7F38BD-2309-45F1-8CE8-5896215B7F8E}"/>
              </a:ext>
            </a:extLst>
          </p:cNvPr>
          <p:cNvSpPr/>
          <p:nvPr/>
        </p:nvSpPr>
        <p:spPr>
          <a:xfrm>
            <a:off x="1814485" y="2929865"/>
            <a:ext cx="171450" cy="161925"/>
          </a:xfrm>
          <a:prstGeom prst="oct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id="{1F3BF615-3097-4B67-B93F-F0BC742D99F4}"/>
              </a:ext>
            </a:extLst>
          </p:cNvPr>
          <p:cNvSpPr/>
          <p:nvPr/>
        </p:nvSpPr>
        <p:spPr>
          <a:xfrm>
            <a:off x="7005194" y="4146950"/>
            <a:ext cx="171450" cy="161925"/>
          </a:xfrm>
          <a:prstGeom prst="oct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713636-41CF-4646-86C4-296917D5F1F9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6498077" y="4308875"/>
            <a:ext cx="631141" cy="200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864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07E802C-4568-43AB-9F37-2A48E02B3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BB971E-20A4-4C56-81A9-5133DF5AC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t="5940" r="-2376" b="3277"/>
          <a:stretch/>
        </p:blipFill>
        <p:spPr>
          <a:xfrm>
            <a:off x="4673543" y="4693"/>
            <a:ext cx="7552502" cy="421474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BFFCF698-CE31-43F1-AC88-064CB81A6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289482-ACA3-49AE-9A29-CF97A76DF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0158"/>
            <a:ext cx="1218895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0F9A2-96C5-47D9-81AE-7D9E6F84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10" y="4245684"/>
            <a:ext cx="4427783" cy="337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individual bar-code printing</a:t>
            </a:r>
            <a:endParaRPr lang="en-US" b="0" kern="1200" cap="all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F399B11-F777-4211-ADD0-979A91BCD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7BADF-475B-4470-B676-C7B3D4B0D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938" y="4649245"/>
            <a:ext cx="6799972" cy="2333856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sz="2500" dirty="0"/>
              <a:t> A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500" dirty="0"/>
              <a:t> Go to your </a:t>
            </a:r>
            <a:r>
              <a:rPr lang="en-US" sz="2500" dirty="0" err="1"/>
              <a:t>WellSky</a:t>
            </a:r>
            <a:r>
              <a:rPr lang="en-US" sz="2500" dirty="0"/>
              <a:t> and login to your Aging &amp; Disability - Test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b="1" dirty="0">
                <a:solidFill>
                  <a:srgbClr val="FFFFFF"/>
                </a:solidFill>
              </a:rPr>
              <a:t>B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500" dirty="0">
                <a:solidFill>
                  <a:srgbClr val="FFFFFF"/>
                </a:solidFill>
              </a:rPr>
              <a:t> Click in the search bar, now enter the consumer's ID number</a:t>
            </a:r>
            <a:endParaRPr lang="en-US" sz="2500" b="1" dirty="0">
              <a:solidFill>
                <a:srgbClr val="FFFFFF"/>
              </a:solidFill>
            </a:endParaRP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b="1" dirty="0">
                <a:solidFill>
                  <a:srgbClr val="FFFFFF"/>
                </a:solidFill>
              </a:rPr>
              <a:t>C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After entering the ID or consumer name hit enter</a:t>
            </a:r>
            <a:endParaRPr lang="en-US" sz="1400" b="1" dirty="0">
              <a:solidFill>
                <a:srgbClr val="FFFFFF"/>
              </a:solidFill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5E49404-2420-4666-87AA-71B5D7D833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35254"/>
              </p:ext>
            </p:extLst>
          </p:nvPr>
        </p:nvGraphicFramePr>
        <p:xfrm>
          <a:off x="1223" y="208"/>
          <a:ext cx="5553075" cy="434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37085" imgH="3191720" progId="Word.Document.12">
                  <p:embed/>
                </p:oleObj>
              </mc:Choice>
              <mc:Fallback>
                <p:oleObj name="Document" r:id="rId3" imgW="5937085" imgH="3191720" progId="Word.Document.1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5E49404-2420-4666-87AA-71B5D7D833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3" y="208"/>
                        <a:ext cx="5553075" cy="434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rrow: Left 19">
            <a:extLst>
              <a:ext uri="{FF2B5EF4-FFF2-40B4-BE49-F238E27FC236}">
                <a16:creationId xmlns:a16="http://schemas.microsoft.com/office/drawing/2014/main" id="{3F51F8B8-ECB1-48F3-B399-63315D8E3400}"/>
              </a:ext>
            </a:extLst>
          </p:cNvPr>
          <p:cNvSpPr/>
          <p:nvPr/>
        </p:nvSpPr>
        <p:spPr>
          <a:xfrm rot="1928746">
            <a:off x="2672569" y="1273631"/>
            <a:ext cx="1671152" cy="108585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9D84FC-86D6-4C0C-AD8E-20E649AD01A1}"/>
              </a:ext>
            </a:extLst>
          </p:cNvPr>
          <p:cNvSpPr txBox="1"/>
          <p:nvPr/>
        </p:nvSpPr>
        <p:spPr>
          <a:xfrm>
            <a:off x="8156441" y="3882511"/>
            <a:ext cx="913255" cy="1249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D89271-65A2-4FB0-941D-4A00AC3F1D4D}"/>
              </a:ext>
            </a:extLst>
          </p:cNvPr>
          <p:cNvSpPr txBox="1"/>
          <p:nvPr/>
        </p:nvSpPr>
        <p:spPr>
          <a:xfrm>
            <a:off x="5393500" y="514413"/>
            <a:ext cx="1214050" cy="13741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30D7419-6A7D-4796-899D-0FE241A1E40D}"/>
              </a:ext>
            </a:extLst>
          </p:cNvPr>
          <p:cNvSpPr txBox="1"/>
          <p:nvPr/>
        </p:nvSpPr>
        <p:spPr>
          <a:xfrm>
            <a:off x="5393500" y="2750776"/>
            <a:ext cx="1452483" cy="1254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8866E1-50F9-4728-A9A7-B6456C943B00}"/>
              </a:ext>
            </a:extLst>
          </p:cNvPr>
          <p:cNvSpPr txBox="1"/>
          <p:nvPr/>
        </p:nvSpPr>
        <p:spPr>
          <a:xfrm>
            <a:off x="5333080" y="3863461"/>
            <a:ext cx="1512903" cy="18394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C8995F-AB95-4FCD-B073-A6F0E2AD96FA}"/>
              </a:ext>
            </a:extLst>
          </p:cNvPr>
          <p:cNvSpPr txBox="1"/>
          <p:nvPr/>
        </p:nvSpPr>
        <p:spPr>
          <a:xfrm>
            <a:off x="8156441" y="2761032"/>
            <a:ext cx="913255" cy="1249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BDB39F-6A8E-408A-B6C6-DD27E39860D9}"/>
              </a:ext>
            </a:extLst>
          </p:cNvPr>
          <p:cNvSpPr txBox="1"/>
          <p:nvPr/>
        </p:nvSpPr>
        <p:spPr>
          <a:xfrm>
            <a:off x="8170663" y="1611305"/>
            <a:ext cx="913255" cy="1249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49116A4-AF71-4A4D-915B-36181834EC4E}"/>
              </a:ext>
            </a:extLst>
          </p:cNvPr>
          <p:cNvSpPr txBox="1"/>
          <p:nvPr/>
        </p:nvSpPr>
        <p:spPr>
          <a:xfrm>
            <a:off x="8080124" y="500612"/>
            <a:ext cx="913255" cy="1249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237EDF6-6EC3-4CAE-836B-DBCB8C5ED6C6}"/>
              </a:ext>
            </a:extLst>
          </p:cNvPr>
          <p:cNvSpPr txBox="1"/>
          <p:nvPr/>
        </p:nvSpPr>
        <p:spPr>
          <a:xfrm>
            <a:off x="10694901" y="3874695"/>
            <a:ext cx="1142297" cy="1254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5AE5F00-4BE2-44F7-A850-CAF5FFB7E888}"/>
              </a:ext>
            </a:extLst>
          </p:cNvPr>
          <p:cNvSpPr txBox="1"/>
          <p:nvPr/>
        </p:nvSpPr>
        <p:spPr>
          <a:xfrm>
            <a:off x="10802593" y="2767356"/>
            <a:ext cx="1142297" cy="1254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24E104F-A153-4B2D-9F7A-0D027050595D}"/>
              </a:ext>
            </a:extLst>
          </p:cNvPr>
          <p:cNvSpPr txBox="1"/>
          <p:nvPr/>
        </p:nvSpPr>
        <p:spPr>
          <a:xfrm>
            <a:off x="10694901" y="1623761"/>
            <a:ext cx="1142297" cy="1254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2346CAF-3ADA-449D-AC53-76AD0F2347C4}"/>
              </a:ext>
            </a:extLst>
          </p:cNvPr>
          <p:cNvSpPr txBox="1"/>
          <p:nvPr/>
        </p:nvSpPr>
        <p:spPr>
          <a:xfrm>
            <a:off x="10802592" y="492839"/>
            <a:ext cx="1142297" cy="1254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8" name="Octagon 77">
            <a:extLst>
              <a:ext uri="{FF2B5EF4-FFF2-40B4-BE49-F238E27FC236}">
                <a16:creationId xmlns:a16="http://schemas.microsoft.com/office/drawing/2014/main" id="{2C217E49-FE57-4985-B9B5-A80ECEE208EC}"/>
              </a:ext>
            </a:extLst>
          </p:cNvPr>
          <p:cNvSpPr/>
          <p:nvPr/>
        </p:nvSpPr>
        <p:spPr>
          <a:xfrm>
            <a:off x="444220" y="1721006"/>
            <a:ext cx="216869" cy="212918"/>
          </a:xfrm>
          <a:prstGeom prst="oc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B</a:t>
            </a:r>
          </a:p>
        </p:txBody>
      </p:sp>
      <p:sp>
        <p:nvSpPr>
          <p:cNvPr id="79" name="Octagon 78">
            <a:extLst>
              <a:ext uri="{FF2B5EF4-FFF2-40B4-BE49-F238E27FC236}">
                <a16:creationId xmlns:a16="http://schemas.microsoft.com/office/drawing/2014/main" id="{BDAB3726-6D95-41BF-A5CE-2A218F1B9389}"/>
              </a:ext>
            </a:extLst>
          </p:cNvPr>
          <p:cNvSpPr/>
          <p:nvPr/>
        </p:nvSpPr>
        <p:spPr>
          <a:xfrm>
            <a:off x="4888047" y="1580037"/>
            <a:ext cx="216869" cy="212918"/>
          </a:xfrm>
          <a:prstGeom prst="oc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5B9C4A-8065-4DB0-9879-83477485B618}"/>
              </a:ext>
            </a:extLst>
          </p:cNvPr>
          <p:cNvSpPr txBox="1"/>
          <p:nvPr/>
        </p:nvSpPr>
        <p:spPr>
          <a:xfrm>
            <a:off x="5395592" y="1623761"/>
            <a:ext cx="1214050" cy="13741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738153-89D9-4D90-81E3-F5993B4E14B2}"/>
              </a:ext>
            </a:extLst>
          </p:cNvPr>
          <p:cNvSpPr txBox="1"/>
          <p:nvPr/>
        </p:nvSpPr>
        <p:spPr>
          <a:xfrm>
            <a:off x="5900540" y="948788"/>
            <a:ext cx="1214050" cy="13741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1EB6B2-8681-414E-89E5-BD92053B78CC}"/>
              </a:ext>
            </a:extLst>
          </p:cNvPr>
          <p:cNvSpPr txBox="1"/>
          <p:nvPr/>
        </p:nvSpPr>
        <p:spPr>
          <a:xfrm>
            <a:off x="5900540" y="2067635"/>
            <a:ext cx="1214050" cy="13741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6444ED-C94D-4CDA-A5EC-9397AB1B7788}"/>
              </a:ext>
            </a:extLst>
          </p:cNvPr>
          <p:cNvSpPr txBox="1"/>
          <p:nvPr/>
        </p:nvSpPr>
        <p:spPr>
          <a:xfrm>
            <a:off x="5900540" y="3192261"/>
            <a:ext cx="1214050" cy="13741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D3849D-0220-4B48-9DCD-980FCD0CB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7427"/>
            <a:ext cx="4570940" cy="2570574"/>
          </a:xfrm>
          <a:prstGeom prst="rect">
            <a:avLst/>
          </a:prstGeom>
        </p:spPr>
      </p:pic>
      <p:sp>
        <p:nvSpPr>
          <p:cNvPr id="5" name="Octagon 4">
            <a:extLst>
              <a:ext uri="{FF2B5EF4-FFF2-40B4-BE49-F238E27FC236}">
                <a16:creationId xmlns:a16="http://schemas.microsoft.com/office/drawing/2014/main" id="{2ED67692-BC48-4D8D-B6EE-7FDB335A435F}"/>
              </a:ext>
            </a:extLst>
          </p:cNvPr>
          <p:cNvSpPr/>
          <p:nvPr/>
        </p:nvSpPr>
        <p:spPr>
          <a:xfrm>
            <a:off x="552655" y="5387243"/>
            <a:ext cx="216869" cy="212918"/>
          </a:xfrm>
          <a:prstGeom prst="oc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5E689F0-A5FE-44BE-A99D-F5787009DFEA}"/>
                  </a:ext>
                </a:extLst>
              </p14:cNvPr>
              <p14:cNvContentPartPr/>
              <p14:nvPr/>
            </p14:nvContentPartPr>
            <p14:xfrm>
              <a:off x="1900626" y="5269567"/>
              <a:ext cx="125280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5E689F0-A5FE-44BE-A99D-F5787009DF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64626" y="5197927"/>
                <a:ext cx="132444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612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07E802C-4568-43AB-9F37-2A48E02B3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CD4F1AE-6220-4541-8316-09E1D5378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45" y="-10705"/>
            <a:ext cx="7067515" cy="416732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BFFCF698-CE31-43F1-AC88-064CB81A6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289482-ACA3-49AE-9A29-CF97A76DF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0158"/>
            <a:ext cx="1218895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0F9A2-96C5-47D9-81AE-7D9E6F84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80" y="4689363"/>
            <a:ext cx="4427783" cy="337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individual bar-code printing continues </a:t>
            </a:r>
            <a:endParaRPr lang="en-US" b="0" kern="1200" cap="all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F399B11-F777-4211-ADD0-979A91BCD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7BADF-475B-4470-B676-C7B3D4B0D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938" y="4792275"/>
            <a:ext cx="6799972" cy="21908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b="1" dirty="0">
                <a:solidFill>
                  <a:srgbClr val="FFFFFF"/>
                </a:solidFill>
              </a:rPr>
              <a:t>D – “</a:t>
            </a:r>
            <a:r>
              <a:rPr lang="en-US" sz="1200" b="1" dirty="0">
                <a:solidFill>
                  <a:srgbClr val="FFFFFF"/>
                </a:solidFill>
              </a:rPr>
              <a:t>Click Print”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b="1" dirty="0">
                <a:solidFill>
                  <a:srgbClr val="FFFFFF"/>
                </a:solidFill>
              </a:rPr>
              <a:t>E – </a:t>
            </a:r>
            <a:r>
              <a:rPr lang="en-US" sz="1200" b="1" dirty="0">
                <a:solidFill>
                  <a:srgbClr val="FFFFFF"/>
                </a:solidFill>
              </a:rPr>
              <a:t>A smaller window will pop-up click Barcode (5260 sheets), now click print.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b="1" dirty="0">
                <a:solidFill>
                  <a:srgbClr val="FFFFFF"/>
                </a:solidFill>
              </a:rPr>
              <a:t> F – </a:t>
            </a:r>
            <a:r>
              <a:rPr lang="en-US" sz="1200" b="1" dirty="0">
                <a:solidFill>
                  <a:srgbClr val="FFFFFF"/>
                </a:solidFill>
              </a:rPr>
              <a:t>This is the position you want to print on the label sheet, after you enter the position. number click OK (example on next slide)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CF54F2-897E-4D14-BCD0-221F2F327C7D}"/>
              </a:ext>
            </a:extLst>
          </p:cNvPr>
          <p:cNvSpPr txBox="1"/>
          <p:nvPr/>
        </p:nvSpPr>
        <p:spPr>
          <a:xfrm>
            <a:off x="6103655" y="1136390"/>
            <a:ext cx="516065" cy="94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E6DD4-7B07-4D28-8658-1FA716475489}"/>
              </a:ext>
            </a:extLst>
          </p:cNvPr>
          <p:cNvSpPr txBox="1"/>
          <p:nvPr/>
        </p:nvSpPr>
        <p:spPr>
          <a:xfrm>
            <a:off x="7696778" y="2333010"/>
            <a:ext cx="724294" cy="2046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A37B83-A448-4E4E-ACC3-F659933EDDB4}"/>
              </a:ext>
            </a:extLst>
          </p:cNvPr>
          <p:cNvSpPr txBox="1"/>
          <p:nvPr/>
        </p:nvSpPr>
        <p:spPr>
          <a:xfrm>
            <a:off x="7693490" y="2649653"/>
            <a:ext cx="743909" cy="2046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CF35C4-5503-44C8-B0E1-FA1A5EB378A8}"/>
              </a:ext>
            </a:extLst>
          </p:cNvPr>
          <p:cNvSpPr txBox="1"/>
          <p:nvPr/>
        </p:nvSpPr>
        <p:spPr>
          <a:xfrm>
            <a:off x="6010788" y="1519224"/>
            <a:ext cx="516065" cy="94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EF242F0-ABC3-4B4A-A1E6-0DB69993E0FE}"/>
              </a:ext>
            </a:extLst>
          </p:cNvPr>
          <p:cNvSpPr txBox="1"/>
          <p:nvPr/>
        </p:nvSpPr>
        <p:spPr>
          <a:xfrm>
            <a:off x="6067488" y="2025458"/>
            <a:ext cx="516065" cy="94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3FB99D-6BDF-44B3-9CD8-FB7E06777BC0}"/>
              </a:ext>
            </a:extLst>
          </p:cNvPr>
          <p:cNvSpPr txBox="1"/>
          <p:nvPr/>
        </p:nvSpPr>
        <p:spPr>
          <a:xfrm>
            <a:off x="6010788" y="1650691"/>
            <a:ext cx="516065" cy="94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0B02D1-4D7D-47BB-BF3C-F1C069CBAC8C}"/>
              </a:ext>
            </a:extLst>
          </p:cNvPr>
          <p:cNvSpPr txBox="1"/>
          <p:nvPr/>
        </p:nvSpPr>
        <p:spPr>
          <a:xfrm>
            <a:off x="6093490" y="1906624"/>
            <a:ext cx="516065" cy="94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FFFB44E-7CD6-47B6-BC10-E145DB0BA65F}"/>
                  </a:ext>
                </a:extLst>
              </p14:cNvPr>
              <p14:cNvContentPartPr/>
              <p14:nvPr/>
            </p14:nvContentPartPr>
            <p14:xfrm>
              <a:off x="6526853" y="804213"/>
              <a:ext cx="11340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FFFB44E-7CD6-47B6-BC10-E145DB0BA6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0853" y="732213"/>
                <a:ext cx="18504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Arrow: Left 25">
            <a:extLst>
              <a:ext uri="{FF2B5EF4-FFF2-40B4-BE49-F238E27FC236}">
                <a16:creationId xmlns:a16="http://schemas.microsoft.com/office/drawing/2014/main" id="{44C105AF-E2C0-441C-B70E-3169FA46A549}"/>
              </a:ext>
            </a:extLst>
          </p:cNvPr>
          <p:cNvSpPr/>
          <p:nvPr/>
        </p:nvSpPr>
        <p:spPr>
          <a:xfrm rot="3757330">
            <a:off x="6476505" y="1154360"/>
            <a:ext cx="737234" cy="71672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ctagon 41">
            <a:extLst>
              <a:ext uri="{FF2B5EF4-FFF2-40B4-BE49-F238E27FC236}">
                <a16:creationId xmlns:a16="http://schemas.microsoft.com/office/drawing/2014/main" id="{1FFFB5D8-8D50-45BF-9282-B42F6A88FE01}"/>
              </a:ext>
            </a:extLst>
          </p:cNvPr>
          <p:cNvSpPr/>
          <p:nvPr/>
        </p:nvSpPr>
        <p:spPr>
          <a:xfrm>
            <a:off x="6974432" y="1469543"/>
            <a:ext cx="216869" cy="212918"/>
          </a:xfrm>
          <a:prstGeom prst="oc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0F141A-A601-469B-B6C5-8B3199832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05"/>
            <a:ext cx="4633352" cy="42588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E08A926-FBA6-41ED-B955-732BCAAA907A}"/>
                  </a:ext>
                </a:extLst>
              </p14:cNvPr>
              <p14:cNvContentPartPr/>
              <p14:nvPr/>
            </p14:nvContentPartPr>
            <p14:xfrm>
              <a:off x="3295155" y="1323315"/>
              <a:ext cx="799560" cy="1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E08A926-FBA6-41ED-B955-732BCAAA90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41155" y="1215315"/>
                <a:ext cx="9072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6D91C4-B3FE-4133-8131-3A820171B463}"/>
                  </a:ext>
                </a:extLst>
              </p14:cNvPr>
              <p14:cNvContentPartPr/>
              <p14:nvPr/>
            </p14:nvContentPartPr>
            <p14:xfrm>
              <a:off x="542955" y="2665755"/>
              <a:ext cx="1124640" cy="10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6D91C4-B3FE-4133-8131-3A820171B46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955" y="2557755"/>
                <a:ext cx="1232280" cy="226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EB5A2B9-BDDA-429B-8F1A-61A227157E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" y="4300738"/>
            <a:ext cx="4543220" cy="2553489"/>
          </a:xfrm>
          <a:prstGeom prst="rect">
            <a:avLst/>
          </a:prstGeom>
        </p:spPr>
      </p:pic>
      <p:sp>
        <p:nvSpPr>
          <p:cNvPr id="15" name="Arrow: Left 14">
            <a:extLst>
              <a:ext uri="{FF2B5EF4-FFF2-40B4-BE49-F238E27FC236}">
                <a16:creationId xmlns:a16="http://schemas.microsoft.com/office/drawing/2014/main" id="{02ECE136-101B-4AF5-A652-E2D29A524D67}"/>
              </a:ext>
            </a:extLst>
          </p:cNvPr>
          <p:cNvSpPr/>
          <p:nvPr/>
        </p:nvSpPr>
        <p:spPr>
          <a:xfrm rot="6415972">
            <a:off x="2849529" y="1944090"/>
            <a:ext cx="1181682" cy="10634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Left 73">
            <a:extLst>
              <a:ext uri="{FF2B5EF4-FFF2-40B4-BE49-F238E27FC236}">
                <a16:creationId xmlns:a16="http://schemas.microsoft.com/office/drawing/2014/main" id="{3609760A-DDEE-4674-A71F-94D2D4519D71}"/>
              </a:ext>
            </a:extLst>
          </p:cNvPr>
          <p:cNvSpPr/>
          <p:nvPr/>
        </p:nvSpPr>
        <p:spPr>
          <a:xfrm rot="21424760">
            <a:off x="1715733" y="2582159"/>
            <a:ext cx="1382813" cy="111365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105FCB4-342E-434B-83B3-9E76EB02C165}"/>
                  </a:ext>
                </a:extLst>
              </p14:cNvPr>
              <p14:cNvContentPartPr/>
              <p14:nvPr/>
            </p14:nvContentPartPr>
            <p14:xfrm>
              <a:off x="2771355" y="5724000"/>
              <a:ext cx="17064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105FCB4-342E-434B-83B3-9E76EB02C16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17355" y="5616000"/>
                <a:ext cx="278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8883746-E60B-46E9-824A-BA14F8B82969}"/>
                  </a:ext>
                </a:extLst>
              </p14:cNvPr>
              <p14:cNvContentPartPr/>
              <p14:nvPr/>
            </p14:nvContentPartPr>
            <p14:xfrm>
              <a:off x="1676235" y="6085440"/>
              <a:ext cx="819000" cy="58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8883746-E60B-46E9-824A-BA14F8B8296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22211" y="5977440"/>
                <a:ext cx="926687" cy="27396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Arrow: Left 30">
            <a:extLst>
              <a:ext uri="{FF2B5EF4-FFF2-40B4-BE49-F238E27FC236}">
                <a16:creationId xmlns:a16="http://schemas.microsoft.com/office/drawing/2014/main" id="{41336F71-5DC0-4CE7-BFC2-D4B4D6DF136A}"/>
              </a:ext>
            </a:extLst>
          </p:cNvPr>
          <p:cNvSpPr/>
          <p:nvPr/>
        </p:nvSpPr>
        <p:spPr>
          <a:xfrm rot="19125674">
            <a:off x="2746423" y="5183980"/>
            <a:ext cx="1339172" cy="124973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Left 74">
            <a:extLst>
              <a:ext uri="{FF2B5EF4-FFF2-40B4-BE49-F238E27FC236}">
                <a16:creationId xmlns:a16="http://schemas.microsoft.com/office/drawing/2014/main" id="{A7E91286-3025-45C9-9194-58DE449C0CEB}"/>
              </a:ext>
            </a:extLst>
          </p:cNvPr>
          <p:cNvSpPr/>
          <p:nvPr/>
        </p:nvSpPr>
        <p:spPr>
          <a:xfrm rot="19125674">
            <a:off x="2372921" y="5434090"/>
            <a:ext cx="1844468" cy="128527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ctagon 63">
            <a:extLst>
              <a:ext uri="{FF2B5EF4-FFF2-40B4-BE49-F238E27FC236}">
                <a16:creationId xmlns:a16="http://schemas.microsoft.com/office/drawing/2014/main" id="{8890B010-D04E-462C-A317-CB3D541D89B5}"/>
              </a:ext>
            </a:extLst>
          </p:cNvPr>
          <p:cNvSpPr/>
          <p:nvPr/>
        </p:nvSpPr>
        <p:spPr>
          <a:xfrm>
            <a:off x="3844292" y="4705350"/>
            <a:ext cx="216869" cy="212918"/>
          </a:xfrm>
          <a:prstGeom prst="oc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</a:t>
            </a:r>
          </a:p>
        </p:txBody>
      </p:sp>
      <p:sp>
        <p:nvSpPr>
          <p:cNvPr id="46" name="Octagon 45">
            <a:extLst>
              <a:ext uri="{FF2B5EF4-FFF2-40B4-BE49-F238E27FC236}">
                <a16:creationId xmlns:a16="http://schemas.microsoft.com/office/drawing/2014/main" id="{7303A3BA-1813-4834-9979-B5360726A4B3}"/>
              </a:ext>
            </a:extLst>
          </p:cNvPr>
          <p:cNvSpPr/>
          <p:nvPr/>
        </p:nvSpPr>
        <p:spPr>
          <a:xfrm>
            <a:off x="3098546" y="2470876"/>
            <a:ext cx="216869" cy="212918"/>
          </a:xfrm>
          <a:prstGeom prst="oc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127466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1DBF-E083-45AB-BA39-6CC23EB6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individual bar-code printing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364B5-CF16-4F85-AF82-F82448793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1717990"/>
            <a:ext cx="5194769" cy="1090685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sz="2000" b="1" dirty="0"/>
              <a:t> G – </a:t>
            </a:r>
            <a:r>
              <a:rPr lang="en-US" sz="2000" dirty="0"/>
              <a:t>Example of Avery label sheet  </a:t>
            </a:r>
            <a:endParaRPr lang="en-US" sz="2000" dirty="0">
              <a:solidFill>
                <a:srgbClr val="FF0000"/>
              </a:solidFill>
            </a:endParaRP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b="1" dirty="0"/>
              <a:t> H – </a:t>
            </a:r>
            <a:r>
              <a:rPr lang="en-US" sz="2000" dirty="0"/>
              <a:t>Loading Screen click open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C897D4-3DCA-4916-B69F-0F80CE529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39" y="1572546"/>
            <a:ext cx="5194770" cy="1231720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b="1" dirty="0"/>
              <a:t> I – </a:t>
            </a:r>
            <a:r>
              <a:rPr lang="en-US" sz="2000" dirty="0"/>
              <a:t>Your barcode will show</a:t>
            </a:r>
          </a:p>
        </p:txBody>
      </p:sp>
      <p:pic>
        <p:nvPicPr>
          <p:cNvPr id="7" name="Content Placeholder 6" descr="A picture containing text, wall, indoor, tiled&#10;&#10;Description automatically generated">
            <a:extLst>
              <a:ext uri="{FF2B5EF4-FFF2-40B4-BE49-F238E27FC236}">
                <a16:creationId xmlns:a16="http://schemas.microsoft.com/office/drawing/2014/main" id="{EC4CDD39-E81B-4A2E-8B46-045890B823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1" y="2804265"/>
            <a:ext cx="2201465" cy="2935287"/>
          </a:xfrm>
          <a:prstGeom prst="rect">
            <a:avLst/>
          </a:prstGeom>
        </p:spPr>
      </p:pic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6699CEE-1800-4854-BEC4-E6B610F89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56" y="2804265"/>
            <a:ext cx="2993304" cy="2935287"/>
          </a:xfrm>
          <a:prstGeom prst="rect">
            <a:avLst/>
          </a:prstGeom>
        </p:spPr>
      </p:pic>
      <p:pic>
        <p:nvPicPr>
          <p:cNvPr id="9" name="Content Placeholder 8" descr="Text&#10;&#10;Description automatically generated with low confidence">
            <a:extLst>
              <a:ext uri="{FF2B5EF4-FFF2-40B4-BE49-F238E27FC236}">
                <a16:creationId xmlns:a16="http://schemas.microsoft.com/office/drawing/2014/main" id="{44A0CEE4-5E7C-4287-9895-F1C2530C13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4" y="2804265"/>
            <a:ext cx="3886346" cy="2935287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2C7246-E3DA-4DCA-8F93-BF09EBD71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6" t="1573" r="34066" b="65389"/>
          <a:stretch/>
        </p:blipFill>
        <p:spPr>
          <a:xfrm>
            <a:off x="10048240" y="2758047"/>
            <a:ext cx="721360" cy="5791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05C3E30-9C83-45AE-9C96-5129015D7104}"/>
                  </a:ext>
                </a:extLst>
              </p14:cNvPr>
              <p14:cNvContentPartPr/>
              <p14:nvPr/>
            </p14:nvContentPartPr>
            <p14:xfrm>
              <a:off x="10276840" y="3047607"/>
              <a:ext cx="276225" cy="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05C3E30-9C83-45AE-9C96-5129015D71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22749" y="3047607"/>
                <a:ext cx="384047" cy="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Arrow: Left 12">
            <a:extLst>
              <a:ext uri="{FF2B5EF4-FFF2-40B4-BE49-F238E27FC236}">
                <a16:creationId xmlns:a16="http://schemas.microsoft.com/office/drawing/2014/main" id="{82357E12-A568-46EF-8070-7556C8D10AB0}"/>
              </a:ext>
            </a:extLst>
          </p:cNvPr>
          <p:cNvSpPr/>
          <p:nvPr/>
        </p:nvSpPr>
        <p:spPr>
          <a:xfrm rot="3602706">
            <a:off x="10348745" y="3336314"/>
            <a:ext cx="589715" cy="94141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ctagon 13">
            <a:extLst>
              <a:ext uri="{FF2B5EF4-FFF2-40B4-BE49-F238E27FC236}">
                <a16:creationId xmlns:a16="http://schemas.microsoft.com/office/drawing/2014/main" id="{ADE1CC15-B433-4FE3-8BAB-3A7C39C37B7A}"/>
              </a:ext>
            </a:extLst>
          </p:cNvPr>
          <p:cNvSpPr/>
          <p:nvPr/>
        </p:nvSpPr>
        <p:spPr>
          <a:xfrm>
            <a:off x="10697368" y="3562642"/>
            <a:ext cx="206477" cy="186813"/>
          </a:xfrm>
          <a:prstGeom prst="oct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D3AC0DD-EDB9-4532-B5B7-4CA5CD0CE7BE}"/>
                  </a:ext>
                </a:extLst>
              </p14:cNvPr>
              <p14:cNvContentPartPr/>
              <p14:nvPr/>
            </p14:nvContentPartPr>
            <p14:xfrm>
              <a:off x="4923161" y="5591493"/>
              <a:ext cx="131763" cy="1587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D3AC0DD-EDB9-4532-B5B7-4CA5CD0CE7B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7258" y="5274093"/>
                <a:ext cx="203209" cy="6348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Arrow: Left 15">
            <a:extLst>
              <a:ext uri="{FF2B5EF4-FFF2-40B4-BE49-F238E27FC236}">
                <a16:creationId xmlns:a16="http://schemas.microsoft.com/office/drawing/2014/main" id="{F1521F65-8B5B-49FF-8865-E459EBEBCCF9}"/>
              </a:ext>
            </a:extLst>
          </p:cNvPr>
          <p:cNvSpPr/>
          <p:nvPr/>
        </p:nvSpPr>
        <p:spPr>
          <a:xfrm rot="15765837">
            <a:off x="4644864" y="5136751"/>
            <a:ext cx="678513" cy="93323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ctagon 16">
            <a:extLst>
              <a:ext uri="{FF2B5EF4-FFF2-40B4-BE49-F238E27FC236}">
                <a16:creationId xmlns:a16="http://schemas.microsoft.com/office/drawing/2014/main" id="{8A7903BF-F393-4B0F-8938-83AA3C9328A7}"/>
              </a:ext>
            </a:extLst>
          </p:cNvPr>
          <p:cNvSpPr/>
          <p:nvPr/>
        </p:nvSpPr>
        <p:spPr>
          <a:xfrm>
            <a:off x="4819922" y="4694508"/>
            <a:ext cx="206477" cy="186813"/>
          </a:xfrm>
          <a:prstGeom prst="oct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H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B53C1A8E-158A-4E74-9E6C-389EB8DC996C}"/>
              </a:ext>
            </a:extLst>
          </p:cNvPr>
          <p:cNvSpPr/>
          <p:nvPr/>
        </p:nvSpPr>
        <p:spPr>
          <a:xfrm rot="2464125">
            <a:off x="1081489" y="4008928"/>
            <a:ext cx="1050835" cy="80794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ctagon 17">
            <a:extLst>
              <a:ext uri="{FF2B5EF4-FFF2-40B4-BE49-F238E27FC236}">
                <a16:creationId xmlns:a16="http://schemas.microsoft.com/office/drawing/2014/main" id="{085039C3-F8AA-46FD-8BF7-DD07F749A014}"/>
              </a:ext>
            </a:extLst>
          </p:cNvPr>
          <p:cNvSpPr/>
          <p:nvPr/>
        </p:nvSpPr>
        <p:spPr>
          <a:xfrm>
            <a:off x="1941447" y="4331555"/>
            <a:ext cx="206477" cy="186813"/>
          </a:xfrm>
          <a:prstGeom prst="oct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66548A-9C8B-4535-99A6-AB9BD108518A}"/>
              </a:ext>
            </a:extLst>
          </p:cNvPr>
          <p:cNvSpPr txBox="1"/>
          <p:nvPr/>
        </p:nvSpPr>
        <p:spPr>
          <a:xfrm>
            <a:off x="3342640" y="5739552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1600" b="1" dirty="0">
                <a:solidFill>
                  <a:srgbClr val="C00000"/>
                </a:solidFill>
              </a:rPr>
              <a:t> Note </a:t>
            </a:r>
            <a:r>
              <a:rPr lang="en-US" sz="1600" b="1" dirty="0"/>
              <a:t>– </a:t>
            </a:r>
            <a:r>
              <a:rPr lang="en-US" sz="1600" dirty="0"/>
              <a:t>The Avery 5260 sheet has 30 labels on a page it’s three labels across and ten labels down. We are going to print on position 7 load the sheet into your printer.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675877-8A8D-472E-9F45-A1917762216A}"/>
              </a:ext>
            </a:extLst>
          </p:cNvPr>
          <p:cNvSpPr txBox="1"/>
          <p:nvPr/>
        </p:nvSpPr>
        <p:spPr>
          <a:xfrm>
            <a:off x="678330" y="3498018"/>
            <a:ext cx="688320" cy="45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97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E917BF5C-C274-482C-B43B-3C72FB1FB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" y="934856"/>
            <a:ext cx="2990309" cy="13306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6C7DE-EB8C-45CC-9942-CD592F349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9221" y="2319971"/>
            <a:ext cx="3413404" cy="40140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sz="1400" dirty="0"/>
              <a:t> </a:t>
            </a:r>
            <a:r>
              <a:rPr lang="en-US" sz="1400" b="1" dirty="0"/>
              <a:t>J 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1400" b="1" dirty="0"/>
              <a:t>  </a:t>
            </a:r>
            <a:r>
              <a:rPr lang="en-US" sz="1200" dirty="0"/>
              <a:t>If a consumer is no longer getting service’s, you can just mark out their bar-code with a marker.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1400" b="1" dirty="0"/>
              <a:t> K 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1400" b="1" dirty="0"/>
              <a:t> </a:t>
            </a:r>
            <a:r>
              <a:rPr lang="en-US" sz="1200" dirty="0"/>
              <a:t>If your having problems scanning one code get a piece of paper and cut out a rectangle the size of the bar-code.</a:t>
            </a:r>
          </a:p>
          <a:p>
            <a:pPr algn="ctr"/>
            <a:endParaRPr lang="en-US" sz="1400" b="1" dirty="0"/>
          </a:p>
          <a:p>
            <a:pPr algn="ctr">
              <a:buFont typeface="Wingdings 2" panose="05020102010507070707" pitchFamily="18" charset="2"/>
              <a:buChar char=""/>
            </a:pPr>
            <a:endParaRPr lang="en-US" sz="1400" b="1" dirty="0"/>
          </a:p>
        </p:txBody>
      </p:sp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50FFA93C-412A-47A0-989A-D92AE3402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0" y="2488511"/>
            <a:ext cx="2757758" cy="36770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AE589A-0A30-4B0E-B90B-D7AD76F4A683}"/>
              </a:ext>
            </a:extLst>
          </p:cNvPr>
          <p:cNvSpPr txBox="1"/>
          <p:nvPr/>
        </p:nvSpPr>
        <p:spPr>
          <a:xfrm>
            <a:off x="979819" y="1057752"/>
            <a:ext cx="972833" cy="2485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A393F6-A7EB-422D-AB62-F00D08113398}"/>
              </a:ext>
            </a:extLst>
          </p:cNvPr>
          <p:cNvSpPr txBox="1"/>
          <p:nvPr/>
        </p:nvSpPr>
        <p:spPr>
          <a:xfrm>
            <a:off x="3011392" y="1110275"/>
            <a:ext cx="724873" cy="2032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1FE379-76B1-49D8-9F30-1944EAC77F52}"/>
              </a:ext>
            </a:extLst>
          </p:cNvPr>
          <p:cNvSpPr txBox="1"/>
          <p:nvPr/>
        </p:nvSpPr>
        <p:spPr>
          <a:xfrm>
            <a:off x="1246776" y="3242658"/>
            <a:ext cx="452431" cy="76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DC5942-C311-4595-B3A5-81729A180ACA}"/>
              </a:ext>
            </a:extLst>
          </p:cNvPr>
          <p:cNvSpPr txBox="1"/>
          <p:nvPr/>
        </p:nvSpPr>
        <p:spPr>
          <a:xfrm>
            <a:off x="2066409" y="3297665"/>
            <a:ext cx="267358" cy="76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074F2F87-9BB2-4965-8966-D73A85272E7E}"/>
              </a:ext>
            </a:extLst>
          </p:cNvPr>
          <p:cNvSpPr/>
          <p:nvPr/>
        </p:nvSpPr>
        <p:spPr>
          <a:xfrm>
            <a:off x="2226087" y="751877"/>
            <a:ext cx="253445" cy="203233"/>
          </a:xfrm>
          <a:prstGeom prst="hept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J</a:t>
            </a:r>
          </a:p>
        </p:txBody>
      </p:sp>
      <p:sp>
        <p:nvSpPr>
          <p:cNvPr id="33" name="Heptagon 32">
            <a:extLst>
              <a:ext uri="{FF2B5EF4-FFF2-40B4-BE49-F238E27FC236}">
                <a16:creationId xmlns:a16="http://schemas.microsoft.com/office/drawing/2014/main" id="{0313578F-7C61-494D-801E-A081ACCD1E7F}"/>
              </a:ext>
            </a:extLst>
          </p:cNvPr>
          <p:cNvSpPr/>
          <p:nvPr/>
        </p:nvSpPr>
        <p:spPr>
          <a:xfrm>
            <a:off x="1699207" y="4959197"/>
            <a:ext cx="253445" cy="203233"/>
          </a:xfrm>
          <a:prstGeom prst="hept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08E18-8A39-4A02-BC80-B81DE86500F3}"/>
              </a:ext>
            </a:extLst>
          </p:cNvPr>
          <p:cNvSpPr txBox="1"/>
          <p:nvPr/>
        </p:nvSpPr>
        <p:spPr>
          <a:xfrm>
            <a:off x="8336670" y="925609"/>
            <a:ext cx="2875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Helpful Note’s</a:t>
            </a:r>
          </a:p>
        </p:txBody>
      </p:sp>
    </p:spTree>
    <p:extLst>
      <p:ext uri="{BB962C8B-B14F-4D97-AF65-F5344CB8AC3E}">
        <p14:creationId xmlns:p14="http://schemas.microsoft.com/office/powerpoint/2010/main" val="368846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3C616-AC18-4051-80A9-CAA2597C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402" y="702155"/>
            <a:ext cx="3413405" cy="14614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Where to place the Bar-code on the Consumer door.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A picture containing wall, indoor, floor, bathroom&#10;&#10;Description automatically generated">
            <a:extLst>
              <a:ext uri="{FF2B5EF4-FFF2-40B4-BE49-F238E27FC236}">
                <a16:creationId xmlns:a16="http://schemas.microsoft.com/office/drawing/2014/main" id="{612E3ABB-4903-4476-ABE1-3A92F5559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r="116"/>
          <a:stretch/>
        </p:blipFill>
        <p:spPr>
          <a:xfrm>
            <a:off x="446534" y="641102"/>
            <a:ext cx="3702877" cy="5749462"/>
          </a:xfrm>
          <a:prstGeom prst="rect">
            <a:avLst/>
          </a:prstGeom>
        </p:spPr>
      </p:pic>
      <p:pic>
        <p:nvPicPr>
          <p:cNvPr id="10" name="Picture 9" descr="A picture containing indoor, wall, door, bathroom&#10;&#10;Description automatically generated">
            <a:extLst>
              <a:ext uri="{FF2B5EF4-FFF2-40B4-BE49-F238E27FC236}">
                <a16:creationId xmlns:a16="http://schemas.microsoft.com/office/drawing/2014/main" id="{404D078B-7EE6-44A4-A1D7-E2EA8F36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6" r="2" b="17855"/>
          <a:stretch/>
        </p:blipFill>
        <p:spPr>
          <a:xfrm>
            <a:off x="4242273" y="641103"/>
            <a:ext cx="3702877" cy="2829011"/>
          </a:xfrm>
          <a:prstGeom prst="rect">
            <a:avLst/>
          </a:prstGeom>
        </p:spPr>
      </p:pic>
      <p:pic>
        <p:nvPicPr>
          <p:cNvPr id="5" name="Picture 4" descr="A picture containing wall, indoor, bathroom, stall&#10;&#10;Description automatically generated">
            <a:extLst>
              <a:ext uri="{FF2B5EF4-FFF2-40B4-BE49-F238E27FC236}">
                <a16:creationId xmlns:a16="http://schemas.microsoft.com/office/drawing/2014/main" id="{5DC41F6C-CE56-4F47-8F47-4AF281B1E9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6" r="1" b="1664"/>
          <a:stretch/>
        </p:blipFill>
        <p:spPr>
          <a:xfrm>
            <a:off x="4241830" y="3555391"/>
            <a:ext cx="3700275" cy="28290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243C1-251B-4AF5-A3AB-E0CF02E5A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7403" y="2340863"/>
            <a:ext cx="3413404" cy="40140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Place the Bar-Code on the inside door jamb by the hinges or on the other side of the door by the knob.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you will not see the bar-code with the door closed. 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7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58F4F-CFF0-431C-9D96-82C256AB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The difference between Avery 5260 and the waterproof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0185E-BA3C-4E0D-B5A5-3CDA4058C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9236" y="4739780"/>
            <a:ext cx="3511233" cy="11470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kern="1200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The only difference is the name and that they come with less on a sheet and that they are waterproof.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3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F4FDCD-9E14-49CF-8E09-ED3A9F523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6"/>
          <a:stretch/>
        </p:blipFill>
        <p:spPr>
          <a:xfrm>
            <a:off x="1523381" y="647809"/>
            <a:ext cx="4493331" cy="46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28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26AB9-5EBE-4E26-A631-DCF3D720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402" y="702155"/>
            <a:ext cx="3413405" cy="14614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How to turn on/off the iPad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close-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0DCCDF10-5A55-4ADC-BDAC-34B24B31A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8" y="4049379"/>
            <a:ext cx="3588442" cy="2305573"/>
          </a:xfrm>
          <a:prstGeom prst="rect">
            <a:avLst/>
          </a:prstGeom>
        </p:spPr>
      </p:pic>
      <p:pic>
        <p:nvPicPr>
          <p:cNvPr id="5" name="Picture 4" descr="A picture containing text, monitor, electronics&#10;&#10;Description automatically generated">
            <a:extLst>
              <a:ext uri="{FF2B5EF4-FFF2-40B4-BE49-F238E27FC236}">
                <a16:creationId xmlns:a16="http://schemas.microsoft.com/office/drawing/2014/main" id="{1EC9A2E8-5A85-4B8B-9C71-85BDC1BF1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5387" y="1467451"/>
            <a:ext cx="5355884" cy="35884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F2D07-E92F-4526-8EC2-6D231403D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7403" y="2340863"/>
            <a:ext cx="3413404" cy="40140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dirty="0"/>
              <a:t> A – Hers is a front, back and  side view of your iPad.   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/>
              <a:t> B – Your On/Off Button.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/>
              <a:t> C – Closer view of your On/Off button.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Turn on the iPad the On/Off Button is on the right top of the iPad.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D15A8F7-B9F8-4D39-93D1-045006C6504F}"/>
              </a:ext>
            </a:extLst>
          </p:cNvPr>
          <p:cNvSpPr/>
          <p:nvPr/>
        </p:nvSpPr>
        <p:spPr>
          <a:xfrm>
            <a:off x="6685280" y="1152524"/>
            <a:ext cx="115570" cy="645795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35D648FD-A8A5-4D66-A990-E2A298ABE3B2}"/>
              </a:ext>
            </a:extLst>
          </p:cNvPr>
          <p:cNvSpPr/>
          <p:nvPr/>
        </p:nvSpPr>
        <p:spPr>
          <a:xfrm rot="1416291">
            <a:off x="2693319" y="4045501"/>
            <a:ext cx="115570" cy="645795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38658-C856-4195-A5A6-2C2AA18F53B8}"/>
              </a:ext>
            </a:extLst>
          </p:cNvPr>
          <p:cNvSpPr txBox="1"/>
          <p:nvPr/>
        </p:nvSpPr>
        <p:spPr>
          <a:xfrm>
            <a:off x="6022777" y="799027"/>
            <a:ext cx="1416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On/ Off Button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7A6FEA-6CFD-4328-B12B-D92E63D76881}"/>
              </a:ext>
            </a:extLst>
          </p:cNvPr>
          <p:cNvSpPr txBox="1"/>
          <p:nvPr/>
        </p:nvSpPr>
        <p:spPr>
          <a:xfrm>
            <a:off x="2598198" y="3741602"/>
            <a:ext cx="1416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On/ Off Button</a:t>
            </a:r>
          </a:p>
        </p:txBody>
      </p:sp>
      <p:pic>
        <p:nvPicPr>
          <p:cNvPr id="12" name="Picture 11" descr="A picture containing text, monitor, computer, electronics&#10;&#10;Description automatically generated">
            <a:extLst>
              <a:ext uri="{FF2B5EF4-FFF2-40B4-BE49-F238E27FC236}">
                <a16:creationId xmlns:a16="http://schemas.microsoft.com/office/drawing/2014/main" id="{016E95A2-7761-4965-80CD-B7FCF17AB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4" y="583729"/>
            <a:ext cx="4399280" cy="3014321"/>
          </a:xfrm>
          <a:prstGeom prst="rect">
            <a:avLst/>
          </a:prstGeom>
        </p:spPr>
      </p:pic>
      <p:sp>
        <p:nvSpPr>
          <p:cNvPr id="13" name="Heptagon 12">
            <a:extLst>
              <a:ext uri="{FF2B5EF4-FFF2-40B4-BE49-F238E27FC236}">
                <a16:creationId xmlns:a16="http://schemas.microsoft.com/office/drawing/2014/main" id="{E765FCB3-62FD-4F93-841F-88A3630A153D}"/>
              </a:ext>
            </a:extLst>
          </p:cNvPr>
          <p:cNvSpPr/>
          <p:nvPr/>
        </p:nvSpPr>
        <p:spPr>
          <a:xfrm>
            <a:off x="1534160" y="830488"/>
            <a:ext cx="361315" cy="322036"/>
          </a:xfrm>
          <a:prstGeom prst="hep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</a:t>
            </a:r>
          </a:p>
        </p:txBody>
      </p:sp>
      <p:sp>
        <p:nvSpPr>
          <p:cNvPr id="29" name="Heptagon 28">
            <a:extLst>
              <a:ext uri="{FF2B5EF4-FFF2-40B4-BE49-F238E27FC236}">
                <a16:creationId xmlns:a16="http://schemas.microsoft.com/office/drawing/2014/main" id="{C8FFE46B-D423-4F01-950B-D400FB442A5A}"/>
              </a:ext>
            </a:extLst>
          </p:cNvPr>
          <p:cNvSpPr/>
          <p:nvPr/>
        </p:nvSpPr>
        <p:spPr>
          <a:xfrm>
            <a:off x="4930048" y="2018827"/>
            <a:ext cx="361315" cy="322036"/>
          </a:xfrm>
          <a:prstGeom prst="hep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</a:t>
            </a:r>
          </a:p>
        </p:txBody>
      </p:sp>
      <p:sp>
        <p:nvSpPr>
          <p:cNvPr id="31" name="Heptagon 30">
            <a:extLst>
              <a:ext uri="{FF2B5EF4-FFF2-40B4-BE49-F238E27FC236}">
                <a16:creationId xmlns:a16="http://schemas.microsoft.com/office/drawing/2014/main" id="{0286C251-8668-4CB5-9E83-DFF661AE5211}"/>
              </a:ext>
            </a:extLst>
          </p:cNvPr>
          <p:cNvSpPr/>
          <p:nvPr/>
        </p:nvSpPr>
        <p:spPr>
          <a:xfrm>
            <a:off x="1106864" y="4446796"/>
            <a:ext cx="361315" cy="322036"/>
          </a:xfrm>
          <a:prstGeom prst="hep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47523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785C4E7-545B-4D43-81C9-76F75297C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B6ECCA-7A31-489A-9EB5-A736F1A38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57081C-9529-4BAD-8D9E-855E0D178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FBA72A-1CDB-4DED-9D9F-8DCEA66D6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FA499E-F4DC-4889-A998-1AB63657F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6497-D428-46C0-896A-C0DB4C78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728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Accessing iPad </a:t>
            </a:r>
            <a:endParaRPr lang="en-US" sz="2800" b="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9E2A2-8232-4B59-9C08-8D4ED5332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1510145"/>
            <a:ext cx="3415633" cy="47467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A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To open the iPad screen, use your fingertip and slide up.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/>
                </a:solidFill>
              </a:rPr>
              <a:t> 1 – You will be prompted you to enter a passcode  tap lightly with the tip of your finger.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/>
                </a:solidFill>
              </a:rPr>
              <a:t> B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This will bring up the app screen (also known as the home screen) example is picture B.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FF"/>
                </a:solidFill>
              </a:rPr>
              <a:t> 2 – Tap your service Scan.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B602BBF-F629-423C-B9F4-C0FCD426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69" y="876180"/>
            <a:ext cx="3607280" cy="519032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F8E3B12-4ED7-4DDE-A720-58DAD716A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rgbClr val="C34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64C6C502-266E-470C-ADEC-01229B683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60" y="919560"/>
            <a:ext cx="3413347" cy="510357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48E5443-80E7-4AE3-B50F-9B6837BE0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rgbClr val="969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DCAD3CC-53BB-497D-9647-2FDC1F0DC5DB}"/>
              </a:ext>
            </a:extLst>
          </p:cNvPr>
          <p:cNvSpPr/>
          <p:nvPr/>
        </p:nvSpPr>
        <p:spPr>
          <a:xfrm rot="19712017">
            <a:off x="5201516" y="5227506"/>
            <a:ext cx="181110" cy="536720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0DF6878-9BA5-4E0B-937E-121691B04578}"/>
              </a:ext>
            </a:extLst>
          </p:cNvPr>
          <p:cNvSpPr/>
          <p:nvPr/>
        </p:nvSpPr>
        <p:spPr>
          <a:xfrm rot="19712017">
            <a:off x="5114765" y="2216414"/>
            <a:ext cx="166765" cy="80935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98DF083-F5B9-4402-AD6B-2EAF6A4415B8}"/>
              </a:ext>
            </a:extLst>
          </p:cNvPr>
          <p:cNvSpPr/>
          <p:nvPr/>
        </p:nvSpPr>
        <p:spPr>
          <a:xfrm rot="12074609">
            <a:off x="10838450" y="2597947"/>
            <a:ext cx="201505" cy="91123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ctagon 6">
            <a:extLst>
              <a:ext uri="{FF2B5EF4-FFF2-40B4-BE49-F238E27FC236}">
                <a16:creationId xmlns:a16="http://schemas.microsoft.com/office/drawing/2014/main" id="{6431360C-1F03-4BC4-A84B-B6D52AF78C7C}"/>
              </a:ext>
            </a:extLst>
          </p:cNvPr>
          <p:cNvSpPr/>
          <p:nvPr/>
        </p:nvSpPr>
        <p:spPr>
          <a:xfrm>
            <a:off x="4936835" y="5038725"/>
            <a:ext cx="263815" cy="275751"/>
          </a:xfrm>
          <a:prstGeom prst="oct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89F80B13-25B5-4BEC-A940-9ED92DB91696}"/>
              </a:ext>
            </a:extLst>
          </p:cNvPr>
          <p:cNvSpPr/>
          <p:nvPr/>
        </p:nvSpPr>
        <p:spPr>
          <a:xfrm>
            <a:off x="4777839" y="2048087"/>
            <a:ext cx="296909" cy="285538"/>
          </a:xfrm>
          <a:prstGeom prst="oct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24" name="Octagon 23">
            <a:extLst>
              <a:ext uri="{FF2B5EF4-FFF2-40B4-BE49-F238E27FC236}">
                <a16:creationId xmlns:a16="http://schemas.microsoft.com/office/drawing/2014/main" id="{5C52661B-30DE-43C3-85D3-5237B0AE4ADB}"/>
              </a:ext>
            </a:extLst>
          </p:cNvPr>
          <p:cNvSpPr/>
          <p:nvPr/>
        </p:nvSpPr>
        <p:spPr>
          <a:xfrm>
            <a:off x="10627762" y="3404330"/>
            <a:ext cx="296909" cy="279087"/>
          </a:xfrm>
          <a:prstGeom prst="oct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25" name="Octagon 24">
            <a:extLst>
              <a:ext uri="{FF2B5EF4-FFF2-40B4-BE49-F238E27FC236}">
                <a16:creationId xmlns:a16="http://schemas.microsoft.com/office/drawing/2014/main" id="{1E0F841F-BC2E-4063-BE35-14411B8CE10F}"/>
              </a:ext>
            </a:extLst>
          </p:cNvPr>
          <p:cNvSpPr/>
          <p:nvPr/>
        </p:nvSpPr>
        <p:spPr>
          <a:xfrm>
            <a:off x="8756360" y="3295650"/>
            <a:ext cx="244765" cy="272892"/>
          </a:xfrm>
          <a:prstGeom prst="oct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1597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F6DE-30DE-498B-8E27-7C853CE7C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1083072"/>
            <a:ext cx="3031852" cy="999116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0D701-9029-4605-80F7-55002086F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787268"/>
            <a:ext cx="3031852" cy="2781459"/>
          </a:xfrm>
        </p:spPr>
        <p:txBody>
          <a:bodyPr>
            <a:norm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Login Screen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rgbClr val="FFFFFF"/>
                </a:solidFill>
              </a:rPr>
              <a:t> Enter your 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set of credentials.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rgbClr val="FFFFFF"/>
                </a:solidFill>
              </a:rPr>
              <a:t> 1) Username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rgbClr val="FFFFFF"/>
                </a:solidFill>
              </a:rPr>
              <a:t> 2) Password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257EBFF-8DC5-48AB-98E6-5D7D0AE3B22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305698"/>
              </p:ext>
            </p:extLst>
          </p:nvPr>
        </p:nvGraphicFramePr>
        <p:xfrm>
          <a:off x="6599104" y="1179513"/>
          <a:ext cx="3283139" cy="465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8353176" progId="Word.Document.12">
                  <p:embed/>
                </p:oleObj>
              </mc:Choice>
              <mc:Fallback>
                <p:oleObj name="Document" r:id="rId2" imgW="5937085" imgH="8353176" progId="Word.Document.12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0257EBFF-8DC5-48AB-98E6-5D7D0AE3B2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9104" y="1179513"/>
                        <a:ext cx="3283139" cy="4659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669027-223A-4A8E-AB37-579D9AA7FDE4}"/>
              </a:ext>
            </a:extLst>
          </p:cNvPr>
          <p:cNvCxnSpPr/>
          <p:nvPr/>
        </p:nvCxnSpPr>
        <p:spPr>
          <a:xfrm flipH="1" flipV="1">
            <a:off x="8390331" y="2345374"/>
            <a:ext cx="428625" cy="287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05B0B-F61A-4F27-9B79-D7B1ECA1DA2A}"/>
              </a:ext>
            </a:extLst>
          </p:cNvPr>
          <p:cNvCxnSpPr/>
          <p:nvPr/>
        </p:nvCxnSpPr>
        <p:spPr>
          <a:xfrm flipH="1">
            <a:off x="8390331" y="2034689"/>
            <a:ext cx="638175" cy="94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78741E-63D5-47A9-878E-0A76EB41063E}"/>
              </a:ext>
            </a:extLst>
          </p:cNvPr>
          <p:cNvSpPr txBox="1"/>
          <p:nvPr/>
        </p:nvSpPr>
        <p:spPr>
          <a:xfrm>
            <a:off x="9061913" y="1852987"/>
            <a:ext cx="28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4ADC5-80B9-4EB1-A941-5420C0A56C9D}"/>
              </a:ext>
            </a:extLst>
          </p:cNvPr>
          <p:cNvSpPr txBox="1"/>
          <p:nvPr/>
        </p:nvSpPr>
        <p:spPr>
          <a:xfrm>
            <a:off x="8818956" y="2552406"/>
            <a:ext cx="28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18068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65C57-3CAB-473E-B4EF-A0AF3E5BC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638978"/>
            <a:ext cx="5194769" cy="2514010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tx1"/>
                </a:solidFill>
              </a:rPr>
              <a:t>Once you enter your credentials this page will open.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tx1"/>
                </a:solidFill>
              </a:rPr>
              <a:t> 3) Make sure you have it on SAMS2K_NM_TEST this is the test page. (</a:t>
            </a:r>
            <a:r>
              <a:rPr lang="en-US" sz="1400" dirty="0">
                <a:solidFill>
                  <a:srgbClr val="FF0000"/>
                </a:solidFill>
              </a:rPr>
              <a:t>working in the “test” system allows mistakes to be fixed easily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A4320F-F877-4A40-9F15-A876D7948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39" y="638978"/>
            <a:ext cx="5194770" cy="2165287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Char char=""/>
            </a:pP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tx1"/>
                </a:solidFill>
              </a:rPr>
              <a:t> This is the live screen.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chemeClr val="tx1"/>
                </a:solidFill>
              </a:rPr>
              <a:t> 4) – When you are ready to use the active database, you will make sure SAMS2K_NM_STATE.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WiFi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is need to login, download the job(s), and export to the “Service Scan Desktop.” 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WiFi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is not needed for scanning the units. </a:t>
            </a:r>
          </a:p>
          <a:p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B98AA5C-D8A5-4694-9362-3C356846DD33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8352697"/>
              </p:ext>
            </p:extLst>
          </p:nvPr>
        </p:nvGraphicFramePr>
        <p:xfrm>
          <a:off x="581191" y="2763187"/>
          <a:ext cx="2943356" cy="3866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8353176" progId="Word.Document.12">
                  <p:embed/>
                </p:oleObj>
              </mc:Choice>
              <mc:Fallback>
                <p:oleObj name="Document" r:id="rId2" imgW="5937085" imgH="8353176" progId="Word.Document.12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9B98AA5C-D8A5-4694-9362-3C356846D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1191" y="2763187"/>
                        <a:ext cx="2943356" cy="3866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8FC4F15-9A63-4193-AA02-329B1E05E222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42679704"/>
              </p:ext>
            </p:extLst>
          </p:nvPr>
        </p:nvGraphicFramePr>
        <p:xfrm>
          <a:off x="6645804" y="2845341"/>
          <a:ext cx="2943356" cy="3784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37085" imgH="8353176" progId="Word.Document.12">
                  <p:embed/>
                </p:oleObj>
              </mc:Choice>
              <mc:Fallback>
                <p:oleObj name="Document" r:id="rId4" imgW="5937085" imgH="8353176" progId="Word.Document.12">
                  <p:embed/>
                  <p:pic>
                    <p:nvPicPr>
                      <p:cNvPr id="8" name="Content Placeholder 7">
                        <a:extLst>
                          <a:ext uri="{FF2B5EF4-FFF2-40B4-BE49-F238E27FC236}">
                            <a16:creationId xmlns:a16="http://schemas.microsoft.com/office/drawing/2014/main" id="{D8FC4F15-9A63-4193-AA02-329B1E05E2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5804" y="2845341"/>
                        <a:ext cx="2943356" cy="3784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9705A-8014-4459-8AE3-CBA40A73C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5" t="41821" r="54667" b="29167"/>
          <a:stretch/>
        </p:blipFill>
        <p:spPr bwMode="auto">
          <a:xfrm>
            <a:off x="2602840" y="3152988"/>
            <a:ext cx="2654837" cy="23710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A1353A-4F0B-455A-8D1D-F3D3B2A5D3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7" t="41898" r="52776" b="28164"/>
          <a:stretch/>
        </p:blipFill>
        <p:spPr bwMode="auto">
          <a:xfrm>
            <a:off x="7900719" y="3429000"/>
            <a:ext cx="2790143" cy="235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BCF59A-AB2B-463D-B378-905B97A35143}"/>
                  </a:ext>
                </a:extLst>
              </p14:cNvPr>
              <p14:cNvContentPartPr/>
              <p14:nvPr/>
            </p14:nvContentPartPr>
            <p14:xfrm>
              <a:off x="3359954" y="4274124"/>
              <a:ext cx="1033920" cy="10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BCF59A-AB2B-463D-B378-905B97A3514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3954" y="4202484"/>
                <a:ext cx="11055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E1DB127-AF8F-4EE8-BA76-7552DF90B8EB}"/>
                  </a:ext>
                </a:extLst>
              </p14:cNvPr>
              <p14:cNvContentPartPr/>
              <p14:nvPr/>
            </p14:nvContentPartPr>
            <p14:xfrm>
              <a:off x="8802434" y="4527204"/>
              <a:ext cx="946080" cy="23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E1DB127-AF8F-4EE8-BA76-7552DF90B8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66434" y="4455204"/>
                <a:ext cx="1017720" cy="167040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99CA3B-22BB-42DF-A5E7-82421A9EC862}"/>
              </a:ext>
            </a:extLst>
          </p:cNvPr>
          <p:cNvCxnSpPr>
            <a:cxnSpLocks/>
          </p:cNvCxnSpPr>
          <p:nvPr/>
        </p:nvCxnSpPr>
        <p:spPr>
          <a:xfrm flipH="1">
            <a:off x="4440406" y="4037650"/>
            <a:ext cx="615188" cy="2695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30DBBDC-554D-48C3-B471-63E917853486}"/>
              </a:ext>
            </a:extLst>
          </p:cNvPr>
          <p:cNvSpPr txBox="1"/>
          <p:nvPr/>
        </p:nvSpPr>
        <p:spPr>
          <a:xfrm>
            <a:off x="5025175" y="3857363"/>
            <a:ext cx="28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3CE977-3E6F-45EB-B2AB-57BC786EF58A}"/>
              </a:ext>
            </a:extLst>
          </p:cNvPr>
          <p:cNvSpPr txBox="1"/>
          <p:nvPr/>
        </p:nvSpPr>
        <p:spPr>
          <a:xfrm>
            <a:off x="10453209" y="4061522"/>
            <a:ext cx="28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4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D5013B-3A3A-4FB6-A094-98867A5C488C}"/>
              </a:ext>
            </a:extLst>
          </p:cNvPr>
          <p:cNvCxnSpPr/>
          <p:nvPr/>
        </p:nvCxnSpPr>
        <p:spPr>
          <a:xfrm flipH="1">
            <a:off x="9795046" y="4307159"/>
            <a:ext cx="689930" cy="2317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99B007-B566-48D1-A20F-199F6000DCE0}"/>
              </a:ext>
            </a:extLst>
          </p:cNvPr>
          <p:cNvSpPr txBox="1"/>
          <p:nvPr/>
        </p:nvSpPr>
        <p:spPr>
          <a:xfrm>
            <a:off x="3774296" y="5787552"/>
            <a:ext cx="369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Warning: </a:t>
            </a:r>
            <a:r>
              <a:rPr lang="en-US" sz="1400" dirty="0">
                <a:solidFill>
                  <a:srgbClr val="FF0000"/>
                </a:solidFill>
              </a:rPr>
              <a:t>If you close the “Service Scan” app, </a:t>
            </a:r>
            <a:r>
              <a:rPr lang="en-US" sz="1400" dirty="0" err="1">
                <a:solidFill>
                  <a:srgbClr val="FF0000"/>
                </a:solidFill>
              </a:rPr>
              <a:t>WiFi</a:t>
            </a:r>
            <a:r>
              <a:rPr lang="en-US" sz="1400" dirty="0">
                <a:solidFill>
                  <a:srgbClr val="FF0000"/>
                </a:solidFill>
              </a:rPr>
              <a:t> will be required to log back 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321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18FFF8BA-E008-4068-851C-2CED296AC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89DD6-2A64-4596-89BB-4B5FD81F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4076153" cy="3006244"/>
          </a:xfrm>
        </p:spPr>
        <p:txBody>
          <a:bodyPr anchor="ctr">
            <a:normAutofit/>
          </a:bodyPr>
          <a:lstStyle/>
          <a:p>
            <a:r>
              <a:rPr lang="en-US" sz="4000" cap="none" dirty="0">
                <a:solidFill>
                  <a:schemeClr val="tx2"/>
                </a:solidFill>
                <a:latin typeface="Amasis MT Pro Black" panose="02040A04050005020304" pitchFamily="18" charset="0"/>
                <a:cs typeface="Arial"/>
              </a:rPr>
              <a:t>Service Scan Desktop - Test</a:t>
            </a: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832B0DA7-13B0-4805-B9BD-9BFACCB23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199"/>
            <a:ext cx="4210812" cy="94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D17921-1EF4-488E-A9AA-AC6B7F3CE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6743" y="457201"/>
            <a:ext cx="6834067" cy="94996"/>
          </a:xfrm>
          <a:prstGeom prst="rect">
            <a:avLst/>
          </a:prstGeom>
          <a:solidFill>
            <a:srgbClr val="3C47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74BE39-278C-4A2B-8870-2020929F0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application link high-lighted in green to the</a:t>
            </a:r>
          </a:p>
          <a:p>
            <a:pPr marL="0" indent="0">
              <a:buNone/>
            </a:pPr>
            <a:r>
              <a:rPr lang="en-US" dirty="0"/>
              <a:t>right of the screen is what we will be using to create</a:t>
            </a:r>
          </a:p>
          <a:p>
            <a:pPr marL="0" indent="0">
              <a:buNone/>
            </a:pPr>
            <a:r>
              <a:rPr lang="en-US" dirty="0"/>
              <a:t>jobs during the testing period.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88F7D2-1656-4C20-9BAC-B059C51DF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90" y="1458214"/>
            <a:ext cx="5754810" cy="36344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0EE6AB-8147-4BEA-A36C-8B741FC8DC40}"/>
              </a:ext>
            </a:extLst>
          </p:cNvPr>
          <p:cNvSpPr/>
          <p:nvPr/>
        </p:nvSpPr>
        <p:spPr>
          <a:xfrm>
            <a:off x="9801056" y="3796157"/>
            <a:ext cx="1809751" cy="361950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Click here to 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Enter the testing page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765574-3819-4381-B039-70B0B15C0462}"/>
                  </a:ext>
                </a:extLst>
              </p14:cNvPr>
              <p14:cNvContentPartPr/>
              <p14:nvPr/>
            </p14:nvContentPartPr>
            <p14:xfrm>
              <a:off x="7715346" y="4088322"/>
              <a:ext cx="2027880" cy="42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765574-3819-4381-B039-70B0B15C04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9706" y="4016322"/>
                <a:ext cx="2099520" cy="18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552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B08581-279A-478B-83DD-945E4CB3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E40D98-2DD7-4DBC-9170-584D5BA2D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750722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F5A787-B406-4A79-B561-57041C4B0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C55F6-D421-45C8-8DFF-55F003A7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4" y="1131195"/>
            <a:ext cx="6855114" cy="124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Finding your “Job” in the </a:t>
            </a:r>
            <a:r>
              <a:rPr lang="en-US" sz="2800" b="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ipad</a:t>
            </a:r>
            <a:endParaRPr lang="en-US" sz="2800" b="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47A3D-F1E9-46E0-ABAD-30516CEF2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83" y="2438400"/>
            <a:ext cx="6855115" cy="34957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A 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Give it a time to download the jobs into the iPad.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sz="1200" dirty="0">
                <a:solidFill>
                  <a:srgbClr val="FF0000"/>
                </a:solidFill>
                <a:highlight>
                  <a:srgbClr val="FFFF00"/>
                </a:highlight>
              </a:rPr>
              <a:t>it will take a little while for the jobs to download to your iPad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B 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Example of “Service Scan” page.  </a:t>
            </a:r>
          </a:p>
        </p:txBody>
      </p:sp>
      <p:pic>
        <p:nvPicPr>
          <p:cNvPr id="6" name="Picture Placeholder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437331C-9DBD-4E39-9CC2-A5F2FFD5E4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3" b="38763"/>
          <a:stretch>
            <a:fillRect/>
          </a:stretch>
        </p:blipFill>
        <p:spPr>
          <a:xfrm>
            <a:off x="8379797" y="2826966"/>
            <a:ext cx="3217333" cy="1040378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277A87C5-3B2A-4398-8449-42AC21EE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40" y="2403259"/>
            <a:ext cx="3544910" cy="4035806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31F4A97-A0AA-41B6-9DB3-825B0525B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07" y="418935"/>
            <a:ext cx="2712641" cy="1819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F1AD29-3B2D-4B6A-AF1F-CB19F489FE77}"/>
              </a:ext>
            </a:extLst>
          </p:cNvPr>
          <p:cNvSpPr txBox="1"/>
          <p:nvPr/>
        </p:nvSpPr>
        <p:spPr>
          <a:xfrm>
            <a:off x="7989153" y="834426"/>
            <a:ext cx="16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B0AC63-A841-450F-8294-E5303DEBB924}"/>
              </a:ext>
            </a:extLst>
          </p:cNvPr>
          <p:cNvSpPr txBox="1"/>
          <p:nvPr/>
        </p:nvSpPr>
        <p:spPr>
          <a:xfrm>
            <a:off x="7967592" y="4891616"/>
            <a:ext cx="16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77564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E0B51B2B-B598-4959-833C-371F07F0CF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3" b="3876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6DF6-8990-40C8-8D4B-1BFEED4ED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4322028"/>
            <a:ext cx="11029617" cy="23429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</a:t>
            </a:r>
          </a:p>
          <a:p>
            <a:pPr algn="ctr"/>
            <a:r>
              <a:rPr lang="en-US" sz="1500" dirty="0"/>
              <a:t>Tap the all job.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D</a:t>
            </a:r>
          </a:p>
          <a:p>
            <a:pPr algn="ctr"/>
            <a:r>
              <a:rPr lang="en-US" sz="1500" dirty="0"/>
              <a:t>This will bring up the all-jobs page now using your fingertip swipe down on the screen once you do this you will see the search bar.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E</a:t>
            </a:r>
          </a:p>
          <a:p>
            <a:pPr algn="ctr"/>
            <a:r>
              <a:rPr lang="en-US" sz="1500" dirty="0"/>
              <a:t>Tap the search bar then type part or the full jobs name you are searching for then tap search.</a:t>
            </a:r>
          </a:p>
          <a:p>
            <a:endParaRPr lang="en-US" dirty="0"/>
          </a:p>
        </p:txBody>
      </p:sp>
      <p:pic>
        <p:nvPicPr>
          <p:cNvPr id="8" name="Picture 7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406BDB5-470B-4599-9E45-896E3C08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6" y="528320"/>
            <a:ext cx="3261508" cy="3764279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0EFA82-AE07-4375-B5FB-1F49780AD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52" y="528320"/>
            <a:ext cx="3261508" cy="3764279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F8CCD4-18C2-44ED-8F66-F2C4842BB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95" y="528320"/>
            <a:ext cx="3397241" cy="3764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9A6056-4DEA-498E-92D5-3152E3BBF043}"/>
              </a:ext>
            </a:extLst>
          </p:cNvPr>
          <p:cNvSpPr txBox="1"/>
          <p:nvPr/>
        </p:nvSpPr>
        <p:spPr>
          <a:xfrm>
            <a:off x="276392" y="1937385"/>
            <a:ext cx="176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DAC967-63A4-4C54-ABC9-B965F8C7AE7C}"/>
              </a:ext>
            </a:extLst>
          </p:cNvPr>
          <p:cNvSpPr txBox="1"/>
          <p:nvPr/>
        </p:nvSpPr>
        <p:spPr>
          <a:xfrm>
            <a:off x="4167046" y="1937384"/>
            <a:ext cx="176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C6803-1F29-4D3A-B23E-7C22AE1949C1}"/>
              </a:ext>
            </a:extLst>
          </p:cNvPr>
          <p:cNvSpPr txBox="1"/>
          <p:nvPr/>
        </p:nvSpPr>
        <p:spPr>
          <a:xfrm>
            <a:off x="7868328" y="1937383"/>
            <a:ext cx="176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1DBE6-B532-400E-80EC-F1A7C232C4EC}"/>
              </a:ext>
            </a:extLst>
          </p:cNvPr>
          <p:cNvSpPr txBox="1"/>
          <p:nvPr/>
        </p:nvSpPr>
        <p:spPr>
          <a:xfrm>
            <a:off x="8458200" y="904875"/>
            <a:ext cx="1419225" cy="1333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99CCC1-35F6-458F-9239-2C469879B18E}"/>
              </a:ext>
            </a:extLst>
          </p:cNvPr>
          <p:cNvCxnSpPr/>
          <p:nvPr/>
        </p:nvCxnSpPr>
        <p:spPr>
          <a:xfrm flipH="1" flipV="1">
            <a:off x="1276350" y="1143000"/>
            <a:ext cx="609600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6167A6-E592-40DD-AFA5-5CFB51CD2F24}"/>
              </a:ext>
            </a:extLst>
          </p:cNvPr>
          <p:cNvCxnSpPr>
            <a:cxnSpLocks/>
          </p:cNvCxnSpPr>
          <p:nvPr/>
        </p:nvCxnSpPr>
        <p:spPr>
          <a:xfrm flipH="1" flipV="1">
            <a:off x="7067550" y="2245160"/>
            <a:ext cx="104775" cy="8286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42F47A2-C0D2-4539-BF1F-E6E5C9FBE99D}"/>
              </a:ext>
            </a:extLst>
          </p:cNvPr>
          <p:cNvSpPr txBox="1"/>
          <p:nvPr/>
        </p:nvSpPr>
        <p:spPr>
          <a:xfrm>
            <a:off x="6473282" y="160891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Tap on screen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4B9A1B7-215A-4451-AA53-6832AB8D0F31}"/>
              </a:ext>
            </a:extLst>
          </p:cNvPr>
          <p:cNvCxnSpPr>
            <a:cxnSpLocks/>
          </p:cNvCxnSpPr>
          <p:nvPr/>
        </p:nvCxnSpPr>
        <p:spPr>
          <a:xfrm flipH="1" flipV="1">
            <a:off x="9870523" y="1038225"/>
            <a:ext cx="33485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338653F-4EDD-4A73-86A6-8D2A4730DF19}"/>
              </a:ext>
            </a:extLst>
          </p:cNvPr>
          <p:cNvSpPr txBox="1"/>
          <p:nvPr/>
        </p:nvSpPr>
        <p:spPr>
          <a:xfrm>
            <a:off x="10205373" y="1419225"/>
            <a:ext cx="8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Search Bar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A25E2-E505-45E4-86A8-DFEC31EA2235}"/>
              </a:ext>
            </a:extLst>
          </p:cNvPr>
          <p:cNvSpPr txBox="1"/>
          <p:nvPr/>
        </p:nvSpPr>
        <p:spPr>
          <a:xfrm>
            <a:off x="1711748" y="1676400"/>
            <a:ext cx="1241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Tap All Jobs</a:t>
            </a:r>
          </a:p>
        </p:txBody>
      </p:sp>
      <p:pic>
        <p:nvPicPr>
          <p:cNvPr id="31" name="Picture 3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05F2EAD-9008-470C-84EF-4609C68F3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52" y="2901662"/>
            <a:ext cx="3261508" cy="139093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147885-3F96-447C-B91D-C6F2950D65A0}"/>
              </a:ext>
            </a:extLst>
          </p:cNvPr>
          <p:cNvCxnSpPr>
            <a:cxnSpLocks/>
          </p:cNvCxnSpPr>
          <p:nvPr/>
        </p:nvCxnSpPr>
        <p:spPr>
          <a:xfrm>
            <a:off x="10725150" y="2543175"/>
            <a:ext cx="247650" cy="885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1354EDD-3BC1-49EB-B3AF-38D4047BF1FA}"/>
              </a:ext>
            </a:extLst>
          </p:cNvPr>
          <p:cNvSpPr txBox="1"/>
          <p:nvPr/>
        </p:nvSpPr>
        <p:spPr>
          <a:xfrm>
            <a:off x="10416356" y="2205970"/>
            <a:ext cx="589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Tap</a:t>
            </a:r>
          </a:p>
        </p:txBody>
      </p:sp>
    </p:spTree>
    <p:extLst>
      <p:ext uri="{BB962C8B-B14F-4D97-AF65-F5344CB8AC3E}">
        <p14:creationId xmlns:p14="http://schemas.microsoft.com/office/powerpoint/2010/main" val="725603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FBC75CB-7D0F-4FA6-8CF0-B4D3F6B6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2B7FE1-7C65-43D0-B408-6986D65B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7E90FFC-D91A-4F4A-88DC-42BF266F8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038FB0B-EBC4-4A9F-9698-4C81FC8CA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66F26-D344-4DB2-A4C4-C47047559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3" y="618067"/>
            <a:ext cx="3415074" cy="56218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F 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After you tap search, the job associated with your entry should populate.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Select the job tied to the roster you are needing to record units for.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G 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This is an example of the selected job.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Now tap “</a:t>
            </a:r>
            <a:r>
              <a:rPr lang="en-US" dirty="0">
                <a:solidFill>
                  <a:schemeClr val="tx1"/>
                </a:solidFill>
              </a:rPr>
              <a:t>Select &amp; Scan” </a:t>
            </a:r>
            <a:r>
              <a:rPr lang="en-US" dirty="0">
                <a:solidFill>
                  <a:srgbClr val="FFFFFF"/>
                </a:solidFill>
              </a:rPr>
              <a:t>this will bring up your camera so you can start scanning.</a:t>
            </a:r>
          </a:p>
          <a:p>
            <a:pPr algn="ctr"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WiFi</a:t>
            </a:r>
            <a:r>
              <a:rPr lang="en-US" dirty="0">
                <a:solidFill>
                  <a:srgbClr val="FFFF00"/>
                </a:solidFill>
              </a:rPr>
              <a:t> in not required for scanning.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E6B4A6A3-C04B-4370-9C18-A427CF23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00" y="1005840"/>
            <a:ext cx="3480900" cy="5008488"/>
          </a:xfrm>
          <a:prstGeom prst="rect">
            <a:avLst/>
          </a:prstGeom>
        </p:spPr>
      </p:pic>
      <p:sp>
        <p:nvSpPr>
          <p:cNvPr id="10" name="Dodecagon 9">
            <a:extLst>
              <a:ext uri="{FF2B5EF4-FFF2-40B4-BE49-F238E27FC236}">
                <a16:creationId xmlns:a16="http://schemas.microsoft.com/office/drawing/2014/main" id="{6876A3AA-26E3-41B5-BAC8-03371F6DA2BA}"/>
              </a:ext>
            </a:extLst>
          </p:cNvPr>
          <p:cNvSpPr/>
          <p:nvPr/>
        </p:nvSpPr>
        <p:spPr>
          <a:xfrm>
            <a:off x="5758568" y="530435"/>
            <a:ext cx="224955" cy="29718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</a:t>
            </a:r>
          </a:p>
        </p:txBody>
      </p:sp>
      <p:sp>
        <p:nvSpPr>
          <p:cNvPr id="50" name="Dodecagon 49">
            <a:extLst>
              <a:ext uri="{FF2B5EF4-FFF2-40B4-BE49-F238E27FC236}">
                <a16:creationId xmlns:a16="http://schemas.microsoft.com/office/drawing/2014/main" id="{C4530A7F-D72C-449A-BFA3-68A5B09C3557}"/>
              </a:ext>
            </a:extLst>
          </p:cNvPr>
          <p:cNvSpPr/>
          <p:nvPr/>
        </p:nvSpPr>
        <p:spPr>
          <a:xfrm>
            <a:off x="9054218" y="501826"/>
            <a:ext cx="224955" cy="29718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6FBDA6F-42DE-448E-B4C7-4F07D9F1B4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472374"/>
              </p:ext>
            </p:extLst>
          </p:nvPr>
        </p:nvGraphicFramePr>
        <p:xfrm>
          <a:off x="4262499" y="920218"/>
          <a:ext cx="3702134" cy="5169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82036" imgH="8353176" progId="Word.Document.12">
                  <p:embed/>
                </p:oleObj>
              </mc:Choice>
              <mc:Fallback>
                <p:oleObj name="Document" r:id="rId3" imgW="5982036" imgH="8353176" progId="Word.Documen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6FBDA6F-42DE-448E-B4C7-4F07D9F1B4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2499" y="920218"/>
                        <a:ext cx="3702134" cy="5169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rrow: Down 15">
            <a:extLst>
              <a:ext uri="{FF2B5EF4-FFF2-40B4-BE49-F238E27FC236}">
                <a16:creationId xmlns:a16="http://schemas.microsoft.com/office/drawing/2014/main" id="{AC129AAA-EF0B-4429-96C6-F69DFD615DB9}"/>
              </a:ext>
            </a:extLst>
          </p:cNvPr>
          <p:cNvSpPr/>
          <p:nvPr/>
        </p:nvSpPr>
        <p:spPr>
          <a:xfrm rot="16017267">
            <a:off x="3615777" y="2505831"/>
            <a:ext cx="127931" cy="10282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0DD4454-4076-4A61-8E05-D3D2D1CC8056}"/>
              </a:ext>
            </a:extLst>
          </p:cNvPr>
          <p:cNvSpPr/>
          <p:nvPr/>
        </p:nvSpPr>
        <p:spPr>
          <a:xfrm rot="12360371">
            <a:off x="9430305" y="3680842"/>
            <a:ext cx="122151" cy="713697"/>
          </a:xfrm>
          <a:prstGeom prst="downArrow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9D696-0E7D-40E6-9D0C-9784A85CD585}"/>
              </a:ext>
            </a:extLst>
          </p:cNvPr>
          <p:cNvSpPr txBox="1"/>
          <p:nvPr/>
        </p:nvSpPr>
        <p:spPr>
          <a:xfrm>
            <a:off x="8955488" y="4356198"/>
            <a:ext cx="1230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Leave app open on this page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1584CB8-AC93-4783-B5AB-B57847597565}"/>
              </a:ext>
            </a:extLst>
          </p:cNvPr>
          <p:cNvSpPr/>
          <p:nvPr/>
        </p:nvSpPr>
        <p:spPr>
          <a:xfrm rot="20168105">
            <a:off x="7170148" y="6012733"/>
            <a:ext cx="11254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57DB9-9FC4-4EF3-9AF6-1D9DC34D45D2}"/>
              </a:ext>
            </a:extLst>
          </p:cNvPr>
          <p:cNvSpPr txBox="1"/>
          <p:nvPr/>
        </p:nvSpPr>
        <p:spPr>
          <a:xfrm>
            <a:off x="9852777" y="4764252"/>
            <a:ext cx="1917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Once you get here you don’t need </a:t>
            </a:r>
            <a:r>
              <a:rPr lang="en-US" dirty="0" err="1">
                <a:solidFill>
                  <a:srgbClr val="FFC000"/>
                </a:solidFill>
              </a:rPr>
              <a:t>WiFi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076629-759B-4E78-9D5A-34907BD6BDC3}"/>
              </a:ext>
            </a:extLst>
          </p:cNvPr>
          <p:cNvSpPr txBox="1"/>
          <p:nvPr/>
        </p:nvSpPr>
        <p:spPr>
          <a:xfrm>
            <a:off x="6282813" y="6239933"/>
            <a:ext cx="1484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Select &amp; Scan</a:t>
            </a:r>
          </a:p>
        </p:txBody>
      </p:sp>
    </p:spTree>
    <p:extLst>
      <p:ext uri="{BB962C8B-B14F-4D97-AF65-F5344CB8AC3E}">
        <p14:creationId xmlns:p14="http://schemas.microsoft.com/office/powerpoint/2010/main" val="2560916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8FFF8BA-E008-4068-851C-2CED296AC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A57A4-1DCF-4A8F-A2A3-55E1603B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5"/>
            <a:ext cx="4076153" cy="10303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Scanning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endParaRPr lang="en-US" sz="2800" b="1" kern="12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2B0DA7-13B0-4805-B9BD-9BFACCB23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199"/>
            <a:ext cx="4210812" cy="94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D17921-1EF4-488E-A9AA-AC6B7F3CE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6743" y="457201"/>
            <a:ext cx="6834067" cy="94996"/>
          </a:xfrm>
          <a:prstGeom prst="rect">
            <a:avLst/>
          </a:prstGeom>
          <a:solidFill>
            <a:srgbClr val="3C47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77E2D-6B19-424A-8045-98E07AD5F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6743" y="702156"/>
            <a:ext cx="6484091" cy="515664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22C7796-83D1-4A9F-9879-3073532CA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2" y="716028"/>
            <a:ext cx="3321355" cy="2712972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34110E24-CB67-4B0C-BAC0-D54AEBF21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98" y="691352"/>
            <a:ext cx="3162736" cy="27376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3B60D8-2EC7-41BD-B859-B2D70F1C265D}"/>
              </a:ext>
            </a:extLst>
          </p:cNvPr>
          <p:cNvSpPr txBox="1"/>
          <p:nvPr/>
        </p:nvSpPr>
        <p:spPr>
          <a:xfrm>
            <a:off x="581193" y="1732546"/>
            <a:ext cx="39121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H </a:t>
            </a:r>
          </a:p>
          <a:p>
            <a:pPr algn="ctr"/>
            <a:r>
              <a:rPr lang="en-US" sz="1400" dirty="0"/>
              <a:t>This is an example of what the camera/scanner will look like.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I</a:t>
            </a:r>
          </a:p>
          <a:p>
            <a:pPr algn="ctr"/>
            <a:r>
              <a:rPr lang="en-US" sz="1400" dirty="0"/>
              <a:t>Now aim your camera to the bar-code you want to use. (it will scan the bar-code and enter it in the iPad)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J </a:t>
            </a:r>
          </a:p>
          <a:p>
            <a:pPr algn="ctr"/>
            <a:r>
              <a:rPr lang="en-US" sz="1400" dirty="0"/>
              <a:t>If you scan the same bar-code an alert will pop-up. </a:t>
            </a:r>
          </a:p>
          <a:p>
            <a:pPr algn="ctr"/>
            <a:r>
              <a:rPr lang="en-US" sz="1400" dirty="0"/>
              <a:t>The alert reads as follows:</a:t>
            </a:r>
          </a:p>
          <a:p>
            <a:pPr algn="ctr"/>
            <a:r>
              <a:rPr lang="en-US" sz="1400" b="1" dirty="0"/>
              <a:t>This appears to be a duplicate of a previous scan. Would you like to add the units in this scan to the previous scan?</a:t>
            </a:r>
          </a:p>
          <a:p>
            <a:pPr algn="ctr"/>
            <a:r>
              <a:rPr lang="en-US" sz="1400" b="1" dirty="0"/>
              <a:t>Select Yes to combine the two scans.</a:t>
            </a:r>
          </a:p>
          <a:p>
            <a:pPr algn="ctr"/>
            <a:r>
              <a:rPr lang="en-US" sz="1400" b="1" dirty="0"/>
              <a:t>Select No to delete the current scan</a:t>
            </a:r>
            <a:r>
              <a:rPr lang="en-US" sz="1400" dirty="0"/>
              <a:t>.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578250-3D30-4346-A252-7D2517857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41" y="3210019"/>
            <a:ext cx="4509498" cy="2642140"/>
          </a:xfrm>
          <a:prstGeom prst="rect">
            <a:avLst/>
          </a:prstGeom>
        </p:spPr>
      </p:pic>
      <p:sp>
        <p:nvSpPr>
          <p:cNvPr id="30" name="Dodecagon 29">
            <a:extLst>
              <a:ext uri="{FF2B5EF4-FFF2-40B4-BE49-F238E27FC236}">
                <a16:creationId xmlns:a16="http://schemas.microsoft.com/office/drawing/2014/main" id="{AC20E534-D696-4B0A-91C6-E6C50AD37697}"/>
              </a:ext>
            </a:extLst>
          </p:cNvPr>
          <p:cNvSpPr/>
          <p:nvPr/>
        </p:nvSpPr>
        <p:spPr>
          <a:xfrm>
            <a:off x="5663382" y="1005841"/>
            <a:ext cx="226142" cy="233024"/>
          </a:xfrm>
          <a:prstGeom prst="dodecag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</a:t>
            </a:r>
          </a:p>
        </p:txBody>
      </p:sp>
      <p:sp>
        <p:nvSpPr>
          <p:cNvPr id="31" name="Dodecagon 30">
            <a:extLst>
              <a:ext uri="{FF2B5EF4-FFF2-40B4-BE49-F238E27FC236}">
                <a16:creationId xmlns:a16="http://schemas.microsoft.com/office/drawing/2014/main" id="{2CEDBC5A-1EC2-4ADF-8F64-5A61BB49D9BC}"/>
              </a:ext>
            </a:extLst>
          </p:cNvPr>
          <p:cNvSpPr/>
          <p:nvPr/>
        </p:nvSpPr>
        <p:spPr>
          <a:xfrm>
            <a:off x="8055719" y="1238865"/>
            <a:ext cx="226142" cy="233024"/>
          </a:xfrm>
          <a:prstGeom prst="dodecag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</a:p>
        </p:txBody>
      </p:sp>
      <p:sp>
        <p:nvSpPr>
          <p:cNvPr id="32" name="Dodecagon 31">
            <a:extLst>
              <a:ext uri="{FF2B5EF4-FFF2-40B4-BE49-F238E27FC236}">
                <a16:creationId xmlns:a16="http://schemas.microsoft.com/office/drawing/2014/main" id="{8F8CDC71-5F9C-4AA1-B310-A807B6598574}"/>
              </a:ext>
            </a:extLst>
          </p:cNvPr>
          <p:cNvSpPr/>
          <p:nvPr/>
        </p:nvSpPr>
        <p:spPr>
          <a:xfrm>
            <a:off x="7049008" y="5439665"/>
            <a:ext cx="226142" cy="233024"/>
          </a:xfrm>
          <a:prstGeom prst="dodecag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J</a:t>
            </a:r>
          </a:p>
        </p:txBody>
      </p:sp>
      <p:sp>
        <p:nvSpPr>
          <p:cNvPr id="33" name="Dodecagon 32">
            <a:extLst>
              <a:ext uri="{FF2B5EF4-FFF2-40B4-BE49-F238E27FC236}">
                <a16:creationId xmlns:a16="http://schemas.microsoft.com/office/drawing/2014/main" id="{095491F6-3B39-4081-9A49-19E57AFF2D46}"/>
              </a:ext>
            </a:extLst>
          </p:cNvPr>
          <p:cNvSpPr/>
          <p:nvPr/>
        </p:nvSpPr>
        <p:spPr>
          <a:xfrm>
            <a:off x="9986791" y="5439665"/>
            <a:ext cx="226142" cy="233024"/>
          </a:xfrm>
          <a:prstGeom prst="dodecag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B58547-8F1C-4A40-B694-AADF0826BD55}"/>
              </a:ext>
            </a:extLst>
          </p:cNvPr>
          <p:cNvSpPr txBox="1"/>
          <p:nvPr/>
        </p:nvSpPr>
        <p:spPr>
          <a:xfrm>
            <a:off x="8947174" y="1706607"/>
            <a:ext cx="472217" cy="821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36D2A6-5214-4C3A-A406-38786CBAC3EB}"/>
              </a:ext>
            </a:extLst>
          </p:cNvPr>
          <p:cNvSpPr txBox="1"/>
          <p:nvPr/>
        </p:nvSpPr>
        <p:spPr>
          <a:xfrm>
            <a:off x="8137949" y="1695272"/>
            <a:ext cx="339656" cy="9343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67444C-8A33-4A7E-B362-EBF5A6AF6FE3}"/>
              </a:ext>
            </a:extLst>
          </p:cNvPr>
          <p:cNvSpPr txBox="1"/>
          <p:nvPr/>
        </p:nvSpPr>
        <p:spPr>
          <a:xfrm>
            <a:off x="9998156" y="2066712"/>
            <a:ext cx="484909" cy="912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A033DF-6336-4742-AC30-7DA9E95C5849}"/>
              </a:ext>
            </a:extLst>
          </p:cNvPr>
          <p:cNvSpPr txBox="1"/>
          <p:nvPr/>
        </p:nvSpPr>
        <p:spPr>
          <a:xfrm>
            <a:off x="8219955" y="2051692"/>
            <a:ext cx="305384" cy="821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D345E3-A1D4-45FB-81E2-7200F18B31EC}"/>
              </a:ext>
            </a:extLst>
          </p:cNvPr>
          <p:cNvSpPr txBox="1"/>
          <p:nvPr/>
        </p:nvSpPr>
        <p:spPr>
          <a:xfrm>
            <a:off x="9993427" y="1706607"/>
            <a:ext cx="439011" cy="890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8DAD57-AFDB-41C6-8D7D-CF5EBC778331}"/>
              </a:ext>
            </a:extLst>
          </p:cNvPr>
          <p:cNvSpPr txBox="1"/>
          <p:nvPr/>
        </p:nvSpPr>
        <p:spPr>
          <a:xfrm>
            <a:off x="8962612" y="2066712"/>
            <a:ext cx="655939" cy="890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AC9896-A4FE-4613-8E58-FBC87420FA33}"/>
              </a:ext>
            </a:extLst>
          </p:cNvPr>
          <p:cNvSpPr txBox="1"/>
          <p:nvPr/>
        </p:nvSpPr>
        <p:spPr>
          <a:xfrm>
            <a:off x="10914671" y="1718902"/>
            <a:ext cx="346163" cy="767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D7154D-9B96-4AFE-8E01-57DB1F65B225}"/>
              </a:ext>
            </a:extLst>
          </p:cNvPr>
          <p:cNvSpPr txBox="1"/>
          <p:nvPr/>
        </p:nvSpPr>
        <p:spPr>
          <a:xfrm>
            <a:off x="10731204" y="2066712"/>
            <a:ext cx="529630" cy="890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0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62A35-9DAA-4851-9E69-51C55458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595" y="736355"/>
            <a:ext cx="5961848" cy="679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Editing in iPad</a:t>
            </a:r>
            <a:endParaRPr lang="en-US" sz="32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4CD37-95BD-4EE8-AC51-D8F552D5D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3467" y="453643"/>
            <a:ext cx="3353378" cy="59369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“IMPORTANT”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After making changes make sure you tap save, if you don’t tap save it won't save the changes you made. 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dirty="0"/>
          </a:p>
        </p:txBody>
      </p:sp>
      <p:pic>
        <p:nvPicPr>
          <p:cNvPr id="20" name="Picture 19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B434EDEB-9719-4AFC-8F11-03788AF29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3" y="2112135"/>
            <a:ext cx="3435442" cy="3953386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B49405-553D-4785-B152-9DAB15FC9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30" y="2112134"/>
            <a:ext cx="3510250" cy="395338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B75185-1096-4AE3-A6B7-E7D0FC2980DE}"/>
              </a:ext>
            </a:extLst>
          </p:cNvPr>
          <p:cNvCxnSpPr/>
          <p:nvPr/>
        </p:nvCxnSpPr>
        <p:spPr>
          <a:xfrm flipH="1" flipV="1">
            <a:off x="1513840" y="4174399"/>
            <a:ext cx="88490" cy="786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F1CE342-9D0D-4B6C-8625-A5472AD5E835}"/>
              </a:ext>
            </a:extLst>
          </p:cNvPr>
          <p:cNvSpPr txBox="1"/>
          <p:nvPr/>
        </p:nvSpPr>
        <p:spPr>
          <a:xfrm>
            <a:off x="5176497" y="4424069"/>
            <a:ext cx="124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Tap on the consumer you need to edit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AEFD45-14EE-4063-9826-D997DD190E78}"/>
              </a:ext>
            </a:extLst>
          </p:cNvPr>
          <p:cNvCxnSpPr>
            <a:cxnSpLocks/>
          </p:cNvCxnSpPr>
          <p:nvPr/>
        </p:nvCxnSpPr>
        <p:spPr>
          <a:xfrm flipH="1" flipV="1">
            <a:off x="4842200" y="3349371"/>
            <a:ext cx="334297" cy="9019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6831397-A698-4EB0-BD13-3B8D552D8F13}"/>
              </a:ext>
            </a:extLst>
          </p:cNvPr>
          <p:cNvSpPr txBox="1"/>
          <p:nvPr/>
        </p:nvSpPr>
        <p:spPr>
          <a:xfrm>
            <a:off x="1144856" y="4960979"/>
            <a:ext cx="115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Tap here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255858-7905-40A3-94AA-97BFFCD8956C}"/>
                  </a:ext>
                </a:extLst>
              </p14:cNvPr>
              <p14:cNvContentPartPr/>
              <p14:nvPr/>
            </p14:nvContentPartPr>
            <p14:xfrm>
              <a:off x="782040" y="4011320"/>
              <a:ext cx="1137240" cy="32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255858-7905-40A3-94AA-97BFFCD895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6040" y="3939680"/>
                <a:ext cx="120888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92C96B1-CFA8-4514-A471-E828805B7660}"/>
                  </a:ext>
                </a:extLst>
              </p14:cNvPr>
              <p14:cNvContentPartPr/>
              <p14:nvPr/>
            </p14:nvContentPartPr>
            <p14:xfrm>
              <a:off x="4307880" y="3138680"/>
              <a:ext cx="710280" cy="21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92C96B1-CFA8-4514-A471-E828805B76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1880" y="3067040"/>
                <a:ext cx="781920" cy="16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489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513D1-2DC3-4DB6-89AA-FE6EB6B5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9437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Editing in iPad Continued</a:t>
            </a:r>
            <a:endParaRPr lang="en-US" sz="28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BC66C3F-17CB-4F4D-B8D8-B85C7416B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3561" r="6604" b="30862"/>
          <a:stretch/>
        </p:blipFill>
        <p:spPr>
          <a:xfrm>
            <a:off x="8272515" y="3527628"/>
            <a:ext cx="3394186" cy="2423160"/>
          </a:xfrm>
          <a:prstGeom prst="rect">
            <a:avLst/>
          </a:prstGeom>
        </p:spPr>
      </p:pic>
      <p:pic>
        <p:nvPicPr>
          <p:cNvPr id="19" name="Picture 1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53BA1C3-24DE-421A-97DB-08D989E94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t="18130" r="-145" b="43733"/>
          <a:stretch/>
        </p:blipFill>
        <p:spPr>
          <a:xfrm>
            <a:off x="8216621" y="1005840"/>
            <a:ext cx="3394186" cy="2423160"/>
          </a:xfrm>
          <a:prstGeom prst="rect">
            <a:avLst/>
          </a:prstGeom>
        </p:spPr>
      </p:pic>
      <p:pic>
        <p:nvPicPr>
          <p:cNvPr id="32" name="Picture 3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17CD38-8479-4DBB-9DBC-510240ACB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51" y="1005840"/>
            <a:ext cx="3558796" cy="495730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2FA45B-3AB2-4E91-A347-5144CA1D19B6}"/>
              </a:ext>
            </a:extLst>
          </p:cNvPr>
          <p:cNvSpPr txBox="1"/>
          <p:nvPr/>
        </p:nvSpPr>
        <p:spPr>
          <a:xfrm>
            <a:off x="4586524" y="4502080"/>
            <a:ext cx="1275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Save changes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E0D73D5-999C-4B10-8904-54165ECA23EB}"/>
              </a:ext>
            </a:extLst>
          </p:cNvPr>
          <p:cNvCxnSpPr/>
          <p:nvPr/>
        </p:nvCxnSpPr>
        <p:spPr>
          <a:xfrm>
            <a:off x="5106875" y="4779079"/>
            <a:ext cx="0" cy="864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5F8841F-2508-4D10-92AD-A8A09F0D2038}"/>
                  </a:ext>
                </a:extLst>
              </p14:cNvPr>
              <p14:cNvContentPartPr/>
              <p14:nvPr/>
            </p14:nvContentPartPr>
            <p14:xfrm>
              <a:off x="5018880" y="5750480"/>
              <a:ext cx="67968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5F8841F-2508-4D10-92AD-A8A09F0D20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83240" y="5678480"/>
                <a:ext cx="75132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3F89B7B9-4264-45B9-B0BD-571A7E0F2DB2}"/>
              </a:ext>
            </a:extLst>
          </p:cNvPr>
          <p:cNvSpPr txBox="1"/>
          <p:nvPr/>
        </p:nvSpPr>
        <p:spPr>
          <a:xfrm>
            <a:off x="6431281" y="3161324"/>
            <a:ext cx="138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To change the number of units, tap here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9A67B55-C478-49B1-85C3-EF85AD5C5E71}"/>
              </a:ext>
            </a:extLst>
          </p:cNvPr>
          <p:cNvCxnSpPr>
            <a:cxnSpLocks/>
          </p:cNvCxnSpPr>
          <p:nvPr/>
        </p:nvCxnSpPr>
        <p:spPr>
          <a:xfrm flipV="1">
            <a:off x="7559040" y="2872544"/>
            <a:ext cx="252741" cy="124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A1BC7AC-D57D-4906-8B99-C81A2EE4298D}"/>
              </a:ext>
            </a:extLst>
          </p:cNvPr>
          <p:cNvCxnSpPr>
            <a:cxnSpLocks/>
          </p:cNvCxnSpPr>
          <p:nvPr/>
        </p:nvCxnSpPr>
        <p:spPr>
          <a:xfrm>
            <a:off x="6560087" y="2045841"/>
            <a:ext cx="8234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80204E-ED52-48E2-BB7B-65BF6FC0234C}"/>
              </a:ext>
            </a:extLst>
          </p:cNvPr>
          <p:cNvSpPr txBox="1"/>
          <p:nvPr/>
        </p:nvSpPr>
        <p:spPr>
          <a:xfrm>
            <a:off x="5296459" y="1866757"/>
            <a:ext cx="145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To change the date, tap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1BF447-2CDC-4986-9E5C-F15AB18F8577}"/>
              </a:ext>
            </a:extLst>
          </p:cNvPr>
          <p:cNvSpPr txBox="1"/>
          <p:nvPr/>
        </p:nvSpPr>
        <p:spPr>
          <a:xfrm>
            <a:off x="8089877" y="1780439"/>
            <a:ext cx="170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Use the tip of your finger to change the month, day &amp; year</a:t>
            </a:r>
            <a:endParaRPr lang="en-US" sz="12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B2FAFC-A418-4CE9-A0A3-B05BC2B6223C}"/>
              </a:ext>
            </a:extLst>
          </p:cNvPr>
          <p:cNvSpPr txBox="1"/>
          <p:nvPr/>
        </p:nvSpPr>
        <p:spPr>
          <a:xfrm>
            <a:off x="9825589" y="684840"/>
            <a:ext cx="101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Tap Done</a:t>
            </a:r>
            <a:endParaRPr lang="en-US" sz="1200" b="1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CF0CC75-D4B1-4A13-8211-522DA27620F3}"/>
              </a:ext>
            </a:extLst>
          </p:cNvPr>
          <p:cNvCxnSpPr>
            <a:cxnSpLocks/>
          </p:cNvCxnSpPr>
          <p:nvPr/>
        </p:nvCxnSpPr>
        <p:spPr>
          <a:xfrm>
            <a:off x="9170274" y="2457208"/>
            <a:ext cx="588447" cy="323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1E99406-66DD-4F3D-8B17-C2276175E9A1}"/>
              </a:ext>
            </a:extLst>
          </p:cNvPr>
          <p:cNvCxnSpPr>
            <a:cxnSpLocks/>
          </p:cNvCxnSpPr>
          <p:nvPr/>
        </p:nvCxnSpPr>
        <p:spPr>
          <a:xfrm>
            <a:off x="10505440" y="927583"/>
            <a:ext cx="548640" cy="5471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5A7CA27-C353-4017-BB18-FA7A6E3D771B}"/>
              </a:ext>
            </a:extLst>
          </p:cNvPr>
          <p:cNvSpPr txBox="1"/>
          <p:nvPr/>
        </p:nvSpPr>
        <p:spPr>
          <a:xfrm>
            <a:off x="8665671" y="5526829"/>
            <a:ext cx="165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Use the tip of your finger to change the number of units</a:t>
            </a:r>
            <a:endParaRPr lang="en-US" sz="12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057826-CD04-490B-9839-175392FDB39B}"/>
              </a:ext>
            </a:extLst>
          </p:cNvPr>
          <p:cNvSpPr txBox="1"/>
          <p:nvPr/>
        </p:nvSpPr>
        <p:spPr>
          <a:xfrm>
            <a:off x="10379284" y="4517326"/>
            <a:ext cx="101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Tap Done</a:t>
            </a:r>
            <a:endParaRPr lang="en-US" sz="1200" b="1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CA2782E-8C0C-4A9C-A72D-B77A3A336C1A}"/>
              </a:ext>
            </a:extLst>
          </p:cNvPr>
          <p:cNvCxnSpPr>
            <a:cxnSpLocks/>
          </p:cNvCxnSpPr>
          <p:nvPr/>
        </p:nvCxnSpPr>
        <p:spPr>
          <a:xfrm flipH="1" flipV="1">
            <a:off x="10721296" y="3990651"/>
            <a:ext cx="86871" cy="511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C581429-B85C-4B61-87C9-CF8F8D102591}"/>
              </a:ext>
            </a:extLst>
          </p:cNvPr>
          <p:cNvCxnSpPr>
            <a:cxnSpLocks/>
          </p:cNvCxnSpPr>
          <p:nvPr/>
        </p:nvCxnSpPr>
        <p:spPr>
          <a:xfrm flipV="1">
            <a:off x="9347200" y="4841989"/>
            <a:ext cx="478389" cy="597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806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817914"/>
            <a:ext cx="3702134" cy="3378388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63F40-2BBF-413A-A3CD-503F068A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10" y="1964028"/>
            <a:ext cx="3412067" cy="9021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Getting ready to Export 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2C8EC5-16E5-4493-905D-59BDCF2C1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61" y="1087803"/>
            <a:ext cx="3318736" cy="4775161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5160389F-2033-4D67-ABD9-DEF992E3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39" y="1087803"/>
            <a:ext cx="3318736" cy="47751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F50AE3-3E95-412A-8F3A-33DAE6D9FD84}"/>
              </a:ext>
            </a:extLst>
          </p:cNvPr>
          <p:cNvSpPr txBox="1"/>
          <p:nvPr/>
        </p:nvSpPr>
        <p:spPr>
          <a:xfrm>
            <a:off x="956088" y="2944562"/>
            <a:ext cx="3466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Now we need to get to the right place to Export. Tap the arrow here.</a:t>
            </a:r>
          </a:p>
          <a:p>
            <a:endParaRPr lang="en-US" sz="1200" dirty="0"/>
          </a:p>
          <a:p>
            <a:r>
              <a:rPr lang="en-US" sz="1200" dirty="0"/>
              <a:t>At the bottom of the job screen; it will show how many consumers and scanned units are in the selected job.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FF00"/>
                </a:solidFill>
              </a:rPr>
              <a:t>Note: You will need internet to Export from the iPad to your desktop.</a:t>
            </a:r>
          </a:p>
          <a:p>
            <a:endParaRPr lang="en-US" sz="12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7405A1A-CB1C-4B54-8320-FD2DB7ECF2C3}"/>
              </a:ext>
            </a:extLst>
          </p:cNvPr>
          <p:cNvCxnSpPr>
            <a:cxnSpLocks/>
          </p:cNvCxnSpPr>
          <p:nvPr/>
        </p:nvCxnSpPr>
        <p:spPr>
          <a:xfrm flipV="1">
            <a:off x="3829050" y="3429000"/>
            <a:ext cx="4591050" cy="533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69B5A75E-8645-43CD-A649-0C8CC31B2805}"/>
              </a:ext>
            </a:extLst>
          </p:cNvPr>
          <p:cNvCxnSpPr>
            <a:cxnSpLocks/>
          </p:cNvCxnSpPr>
          <p:nvPr/>
        </p:nvCxnSpPr>
        <p:spPr>
          <a:xfrm flipV="1">
            <a:off x="3013863" y="1437881"/>
            <a:ext cx="1951708" cy="184417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39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8C3C-CE78-433C-8A53-2319158C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743542"/>
          </a:xfrm>
        </p:spPr>
        <p:txBody>
          <a:bodyPr/>
          <a:lstStyle/>
          <a:p>
            <a:pPr algn="ctr"/>
            <a:r>
              <a:rPr lang="en-US" sz="4400" b="0" kern="12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How to Export to Service Scan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7B73-3B02-470B-B963-DCBC155A4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97" y="2649076"/>
            <a:ext cx="5194769" cy="258515"/>
          </a:xfrm>
        </p:spPr>
        <p:txBody>
          <a:bodyPr/>
          <a:lstStyle/>
          <a:p>
            <a:pPr algn="ctr"/>
            <a:r>
              <a:rPr lang="en-US" sz="2000" dirty="0"/>
              <a:t>Exporting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3B3F4-DE0A-462B-BD09-54D8BB922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4854" y="2372390"/>
            <a:ext cx="5194770" cy="553373"/>
          </a:xfrm>
        </p:spPr>
        <p:txBody>
          <a:bodyPr/>
          <a:lstStyle/>
          <a:p>
            <a:pPr algn="ctr"/>
            <a:r>
              <a:rPr lang="en-US" sz="2000" dirty="0"/>
              <a:t>Successful Export tap OK</a:t>
            </a:r>
          </a:p>
          <a:p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D8A97E95-20CD-49F9-86CB-96661CA242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0" y="2925763"/>
            <a:ext cx="3911599" cy="3202579"/>
          </a:xfrm>
          <a:prstGeom prst="rect">
            <a:avLst/>
          </a:prstGeom>
        </p:spPr>
      </p:pic>
      <p:pic>
        <p:nvPicPr>
          <p:cNvPr id="8" name="Content Placeholder 7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D0A37D1E-5851-4A8D-B2A2-566A13482C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80" y="2925763"/>
            <a:ext cx="3576319" cy="32025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96C98C9-2AD6-4805-912A-9ED53DB57A3B}"/>
                  </a:ext>
                </a:extLst>
              </p14:cNvPr>
              <p14:cNvContentPartPr/>
              <p14:nvPr/>
            </p14:nvContentPartPr>
            <p14:xfrm>
              <a:off x="2692718" y="4748848"/>
              <a:ext cx="263525" cy="2222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96C98C9-2AD6-4805-912A-9ED53DB57A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6864" y="4672210"/>
                <a:ext cx="334874" cy="175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4C90423-ABB3-44FA-A853-1E819B31E884}"/>
                  </a:ext>
                </a:extLst>
              </p14:cNvPr>
              <p14:cNvContentPartPr/>
              <p14:nvPr/>
            </p14:nvContentPartPr>
            <p14:xfrm>
              <a:off x="7562215" y="5947728"/>
              <a:ext cx="500063" cy="2222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4C90423-ABB3-44FA-A853-1E819B31E8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26265" y="5872389"/>
                <a:ext cx="571603" cy="1725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643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41BE8F1-21F8-47D5-9041-28B401E5C7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2227263"/>
            <a:ext cx="3556000" cy="3633787"/>
          </a:xfrm>
          <a:prstGeom prst="rect">
            <a:avLst/>
          </a:prstGeom>
        </p:spPr>
      </p:pic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05011A-305B-4B1C-8643-8E2F1687C8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81" y="2227263"/>
            <a:ext cx="3901599" cy="36337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5932CF-D8DF-4084-8A14-4A2BF8851985}"/>
                  </a:ext>
                </a:extLst>
              </p14:cNvPr>
              <p14:cNvContentPartPr/>
              <p14:nvPr/>
            </p14:nvContentPartPr>
            <p14:xfrm>
              <a:off x="2986881" y="4190048"/>
              <a:ext cx="382587" cy="2222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5932CF-D8DF-4084-8A14-4A2BF88519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0890" y="4113410"/>
                <a:ext cx="454210" cy="17511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C45E41A-7EBA-4037-8A02-6B719F9DA9D0}"/>
              </a:ext>
            </a:extLst>
          </p:cNvPr>
          <p:cNvSpPr txBox="1"/>
          <p:nvPr/>
        </p:nvSpPr>
        <p:spPr>
          <a:xfrm>
            <a:off x="1412240" y="1475542"/>
            <a:ext cx="4389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Tap Export to Service Scan.</a:t>
            </a:r>
          </a:p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F2272-A58F-4D3C-B4E1-D2763B6973BC}"/>
              </a:ext>
            </a:extLst>
          </p:cNvPr>
          <p:cNvSpPr txBox="1"/>
          <p:nvPr/>
        </p:nvSpPr>
        <p:spPr>
          <a:xfrm>
            <a:off x="6096000" y="903824"/>
            <a:ext cx="4683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You will get a warning Alert. “Export Alert” (You are about to export 6 scanned units from 5 consumers within the job PSA4 – PMS Catron County – COVID Meals – HD Lunch 9.1.21) Would you like to continue? Tap Yes.</a:t>
            </a:r>
          </a:p>
        </p:txBody>
      </p:sp>
    </p:spTree>
    <p:extLst>
      <p:ext uri="{BB962C8B-B14F-4D97-AF65-F5344CB8AC3E}">
        <p14:creationId xmlns:p14="http://schemas.microsoft.com/office/powerpoint/2010/main" val="1837657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7F8016E-837B-4C70-B44C-E1627C028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9C6062-B8DD-49CC-9F05-D6DF7ABB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846FCA-97FF-4271-8B97-C14BD3AA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18310A3-1517-431E-A8FC-5E6F018BC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E14E6-14C7-4076-AB3A-B745F32A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8081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kern="120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Scans in the Job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23E396-BE04-4D91-89A5-24877C3E9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50CC05-D6B0-42F7-9792-8677B5394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704962-EC61-43A0-B8F5-F0E73686A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9B468-1FE4-4022-8150-1D64D065B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1936750"/>
            <a:ext cx="3475915" cy="4464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</a:t>
            </a:r>
            <a:r>
              <a:rPr lang="en-US" b="1" dirty="0"/>
              <a:t>A - </a:t>
            </a:r>
            <a:r>
              <a:rPr lang="en-US" sz="1400" dirty="0"/>
              <a:t>Now we are going to </a:t>
            </a:r>
            <a:r>
              <a:rPr lang="en-US" sz="1400" dirty="0" err="1"/>
              <a:t>WellSky</a:t>
            </a:r>
            <a:r>
              <a:rPr lang="en-US" sz="1400" dirty="0"/>
              <a:t>: Service Scan Desktop – Test.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</a:t>
            </a:r>
            <a:r>
              <a:rPr lang="en-US" b="1" dirty="0"/>
              <a:t>B – </a:t>
            </a:r>
            <a:r>
              <a:rPr lang="en-US" sz="1400" dirty="0"/>
              <a:t>Select the job you're working on it will bring up the consumers you have scanned on the iPad.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400" dirty="0"/>
              <a:t>   You can edit here by clicking on the file folder on the left side of the screen. When the folder is open you can edit the Service, Subservice, Date, &amp; Units. Once you are done editing the date; click on the green check mark to save your changes.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DBC3A1-652F-4058-94C8-0F512D44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628650"/>
            <a:ext cx="7503518" cy="3528456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205CC8-8A08-4581-B9ED-683CF3A04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26" y="4233559"/>
            <a:ext cx="3703324" cy="2140389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090A5C-3625-4701-8C21-52969B3A7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233559"/>
            <a:ext cx="3703197" cy="2140389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DECAF9-4520-4A1E-B1EF-54277C5A9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86" y="670850"/>
            <a:ext cx="7503517" cy="3454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597F33E-D7AC-4909-A246-C10E86018897}"/>
                  </a:ext>
                </a:extLst>
              </p14:cNvPr>
              <p14:cNvContentPartPr/>
              <p14:nvPr/>
            </p14:nvContentPartPr>
            <p14:xfrm>
              <a:off x="4361065" y="3531385"/>
              <a:ext cx="10440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597F33E-D7AC-4909-A246-C10E8601889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43065" y="3495385"/>
                <a:ext cx="140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F59F801-AD90-4684-8F02-B489A0B7CAD2}"/>
                  </a:ext>
                </a:extLst>
              </p14:cNvPr>
              <p14:cNvContentPartPr/>
              <p14:nvPr/>
            </p14:nvContentPartPr>
            <p14:xfrm>
              <a:off x="4371865" y="3330865"/>
              <a:ext cx="61560" cy="10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F59F801-AD90-4684-8F02-B489A0B7CA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53865" y="3294865"/>
                <a:ext cx="972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19AA6AE-EB2D-49BA-83F8-AF397E682398}"/>
                  </a:ext>
                </a:extLst>
              </p14:cNvPr>
              <p14:cNvContentPartPr/>
              <p14:nvPr/>
            </p14:nvContentPartPr>
            <p14:xfrm>
              <a:off x="7398745" y="3330865"/>
              <a:ext cx="619200" cy="11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19AA6AE-EB2D-49BA-83F8-AF397E68239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62745" y="3258865"/>
                <a:ext cx="6908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41306EA-55EA-4E5A-AB7E-0D25C86FC6A3}"/>
                  </a:ext>
                </a:extLst>
              </p14:cNvPr>
              <p14:cNvContentPartPr/>
              <p14:nvPr/>
            </p14:nvContentPartPr>
            <p14:xfrm>
              <a:off x="8176345" y="3330865"/>
              <a:ext cx="640440" cy="115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41306EA-55EA-4E5A-AB7E-0D25C86FC6A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40345" y="3258865"/>
                <a:ext cx="7120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54C2AC7-3677-46F0-8B27-BDBF55A25B23}"/>
                  </a:ext>
                </a:extLst>
              </p14:cNvPr>
              <p14:cNvContentPartPr/>
              <p14:nvPr/>
            </p14:nvContentPartPr>
            <p14:xfrm>
              <a:off x="8954665" y="3341665"/>
              <a:ext cx="60840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54C2AC7-3677-46F0-8B27-BDBF55A25B2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918665" y="3269665"/>
                <a:ext cx="680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1A566CD-810C-4EF9-ACC9-BD417DC40DBE}"/>
                  </a:ext>
                </a:extLst>
              </p14:cNvPr>
              <p14:cNvContentPartPr/>
              <p14:nvPr/>
            </p14:nvContentPartPr>
            <p14:xfrm>
              <a:off x="9732265" y="3341305"/>
              <a:ext cx="566640" cy="11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1A566CD-810C-4EF9-ACC9-BD417DC40DB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96265" y="3269305"/>
                <a:ext cx="638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241F1A1-F011-4024-9FFF-F135A54634DB}"/>
                  </a:ext>
                </a:extLst>
              </p14:cNvPr>
              <p14:cNvContentPartPr/>
              <p14:nvPr/>
            </p14:nvContentPartPr>
            <p14:xfrm>
              <a:off x="10499785" y="3320785"/>
              <a:ext cx="609480" cy="111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241F1A1-F011-4024-9FFF-F135A54634D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463764" y="3248785"/>
                <a:ext cx="681162" cy="15480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Octagon 56">
            <a:extLst>
              <a:ext uri="{FF2B5EF4-FFF2-40B4-BE49-F238E27FC236}">
                <a16:creationId xmlns:a16="http://schemas.microsoft.com/office/drawing/2014/main" id="{8F2F60C1-344B-4C13-A5D2-AC2D7182B572}"/>
              </a:ext>
            </a:extLst>
          </p:cNvPr>
          <p:cNvSpPr/>
          <p:nvPr/>
        </p:nvSpPr>
        <p:spPr>
          <a:xfrm>
            <a:off x="7539162" y="2583281"/>
            <a:ext cx="169183" cy="180032"/>
          </a:xfrm>
          <a:prstGeom prst="oc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7BB8DD7-0C9C-4E90-865D-39287A4532AA}"/>
              </a:ext>
            </a:extLst>
          </p:cNvPr>
          <p:cNvCxnSpPr>
            <a:cxnSpLocks/>
          </p:cNvCxnSpPr>
          <p:nvPr/>
        </p:nvCxnSpPr>
        <p:spPr>
          <a:xfrm flipH="1" flipV="1">
            <a:off x="7219293" y="2192565"/>
            <a:ext cx="322049" cy="452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2DC8C8D-481C-4DC4-B31D-3EB915301821}"/>
              </a:ext>
            </a:extLst>
          </p:cNvPr>
          <p:cNvCxnSpPr>
            <a:cxnSpLocks/>
          </p:cNvCxnSpPr>
          <p:nvPr/>
        </p:nvCxnSpPr>
        <p:spPr>
          <a:xfrm>
            <a:off x="7623753" y="2776771"/>
            <a:ext cx="32319" cy="4571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A33E8B-B534-4298-A25A-C8DE2E6B87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6" y="4189591"/>
            <a:ext cx="5345462" cy="22283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CB6A081-1C41-4F43-B9D3-5F3DD523D51F}"/>
                  </a:ext>
                </a:extLst>
              </p14:cNvPr>
              <p14:cNvContentPartPr/>
              <p14:nvPr/>
            </p14:nvContentPartPr>
            <p14:xfrm>
              <a:off x="7803771" y="5796774"/>
              <a:ext cx="1787040" cy="22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CB6A081-1C41-4F43-B9D3-5F3DD523D51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67771" y="5725899"/>
                <a:ext cx="1858680" cy="164076"/>
              </a:xfrm>
              <a:prstGeom prst="rect">
                <a:avLst/>
              </a:prstGeom>
            </p:spPr>
          </p:pic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0BA4A02-0F7B-4656-B7A0-FF5A3A864ACB}"/>
              </a:ext>
            </a:extLst>
          </p:cNvPr>
          <p:cNvCxnSpPr>
            <a:cxnSpLocks/>
          </p:cNvCxnSpPr>
          <p:nvPr/>
        </p:nvCxnSpPr>
        <p:spPr>
          <a:xfrm>
            <a:off x="6477693" y="5775403"/>
            <a:ext cx="1146060" cy="327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6" name="Octagon 55">
            <a:extLst>
              <a:ext uri="{FF2B5EF4-FFF2-40B4-BE49-F238E27FC236}">
                <a16:creationId xmlns:a16="http://schemas.microsoft.com/office/drawing/2014/main" id="{8390B126-9017-4102-BE4A-211ACE45A3A2}"/>
              </a:ext>
            </a:extLst>
          </p:cNvPr>
          <p:cNvSpPr/>
          <p:nvPr/>
        </p:nvSpPr>
        <p:spPr>
          <a:xfrm>
            <a:off x="6093488" y="5571784"/>
            <a:ext cx="169183" cy="180032"/>
          </a:xfrm>
          <a:prstGeom prst="oc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96389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83430-07AB-4FFB-8D60-6BC30F6D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Signing into service Scan login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4" name="Table 25">
            <a:extLst>
              <a:ext uri="{FF2B5EF4-FFF2-40B4-BE49-F238E27FC236}">
                <a16:creationId xmlns:a16="http://schemas.microsoft.com/office/drawing/2014/main" id="{38AF388D-C080-444C-A135-64F4167D53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29599" y="2341562"/>
          <a:ext cx="3381376" cy="1493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90688">
                  <a:extLst>
                    <a:ext uri="{9D8B030D-6E8A-4147-A177-3AD203B41FA5}">
                      <a16:colId xmlns:a16="http://schemas.microsoft.com/office/drawing/2014/main" val="1019923764"/>
                    </a:ext>
                  </a:extLst>
                </a:gridCol>
                <a:gridCol w="1690688">
                  <a:extLst>
                    <a:ext uri="{9D8B030D-6E8A-4147-A177-3AD203B41FA5}">
                      <a16:colId xmlns:a16="http://schemas.microsoft.com/office/drawing/2014/main" val="3281358740"/>
                    </a:ext>
                  </a:extLst>
                </a:gridCol>
              </a:tblGrid>
              <a:tr h="1449387">
                <a:tc>
                  <a:txBody>
                    <a:bodyPr/>
                    <a:lstStyle/>
                    <a:p>
                      <a:r>
                        <a:rPr lang="en-US" sz="1600" dirty="0"/>
                        <a:t> 1 - User name</a:t>
                      </a:r>
                    </a:p>
                    <a:p>
                      <a:endParaRPr lang="en-US" sz="1600" dirty="0"/>
                    </a:p>
                    <a:p>
                      <a:pPr algn="ctr"/>
                      <a:r>
                        <a:rPr lang="en-US" sz="1400" b="0" dirty="0"/>
                        <a:t>Enter your username </a:t>
                      </a:r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sz="1600" dirty="0"/>
                        <a:t>2 - Password </a:t>
                      </a:r>
                    </a:p>
                    <a:p>
                      <a:endParaRPr lang="en-US" sz="1600" dirty="0"/>
                    </a:p>
                    <a:p>
                      <a:pPr algn="ctr"/>
                      <a:r>
                        <a:rPr lang="en-US" sz="1400" b="0" dirty="0"/>
                        <a:t>Enter your password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997111"/>
                  </a:ext>
                </a:extLst>
              </a:tr>
            </a:tbl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D99E56-2438-4579-91CD-4ABCB57CFB62}"/>
              </a:ext>
            </a:extLst>
          </p:cNvPr>
          <p:cNvSpPr/>
          <p:nvPr/>
        </p:nvSpPr>
        <p:spPr>
          <a:xfrm>
            <a:off x="8534400" y="4267200"/>
            <a:ext cx="2785241" cy="13453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We will call these your 2</a:t>
            </a:r>
            <a:r>
              <a:rPr lang="en-US" sz="1400" b="1" baseline="30000" dirty="0">
                <a:solidFill>
                  <a:srgbClr val="FF0000"/>
                </a:solidFill>
              </a:rPr>
              <a:t>nd</a:t>
            </a:r>
            <a:r>
              <a:rPr lang="en-US" sz="1400" b="1" dirty="0">
                <a:solidFill>
                  <a:srgbClr val="FF0000"/>
                </a:solidFill>
              </a:rPr>
              <a:t> set of credentials.</a:t>
            </a:r>
          </a:p>
          <a:p>
            <a:pPr algn="ctr"/>
            <a:r>
              <a:rPr lang="en-US" sz="1400" b="1" dirty="0">
                <a:solidFill>
                  <a:srgbClr val="A40000"/>
                </a:solidFill>
              </a:rPr>
              <a:t>Helpful reminder:</a:t>
            </a:r>
          </a:p>
          <a:p>
            <a:pPr algn="ctr"/>
            <a:r>
              <a:rPr lang="en-US" sz="1400" b="1" dirty="0">
                <a:solidFill>
                  <a:srgbClr val="A40000"/>
                </a:solidFill>
              </a:rPr>
              <a:t> These credentials are used for both Aging &amp; Disability (A&amp;D) and Service Scan.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8C4A4C2-5691-46B5-A06A-6F1AA76B4C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42431"/>
              </p:ext>
            </p:extLst>
          </p:nvPr>
        </p:nvGraphicFramePr>
        <p:xfrm>
          <a:off x="333820" y="702156"/>
          <a:ext cx="8014575" cy="4489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769634" imgH="3051900" progId="Word.Document.12">
                  <p:embed/>
                </p:oleObj>
              </mc:Choice>
              <mc:Fallback>
                <p:oleObj name="Document" r:id="rId2" imgW="7769634" imgH="3051900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8C4A4C2-5691-46B5-A06A-6F1AA76B4C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820" y="702156"/>
                        <a:ext cx="8014575" cy="4489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allout: Up Arrow 26">
            <a:extLst>
              <a:ext uri="{FF2B5EF4-FFF2-40B4-BE49-F238E27FC236}">
                <a16:creationId xmlns:a16="http://schemas.microsoft.com/office/drawing/2014/main" id="{0D3E44AB-B511-4346-808E-B63829A551A3}"/>
              </a:ext>
            </a:extLst>
          </p:cNvPr>
          <p:cNvSpPr/>
          <p:nvPr/>
        </p:nvSpPr>
        <p:spPr>
          <a:xfrm>
            <a:off x="1847851" y="3634340"/>
            <a:ext cx="1857375" cy="908368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Once you have entered your username &amp; password click </a:t>
            </a:r>
            <a:r>
              <a:rPr lang="en-US" sz="1200" dirty="0">
                <a:highlight>
                  <a:srgbClr val="FFFF00"/>
                </a:highlight>
              </a:rPr>
              <a:t>Login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D8923FC-91C0-49C0-A49F-63208CB258F6}"/>
              </a:ext>
            </a:extLst>
          </p:cNvPr>
          <p:cNvSpPr/>
          <p:nvPr/>
        </p:nvSpPr>
        <p:spPr>
          <a:xfrm rot="10800000">
            <a:off x="2279030" y="2924248"/>
            <a:ext cx="402957" cy="45719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411D2E65-6D32-494A-A117-337B6158A56F}"/>
              </a:ext>
            </a:extLst>
          </p:cNvPr>
          <p:cNvSpPr/>
          <p:nvPr/>
        </p:nvSpPr>
        <p:spPr>
          <a:xfrm rot="10995965">
            <a:off x="2328988" y="2534901"/>
            <a:ext cx="402957" cy="45719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ptagon 4">
            <a:extLst>
              <a:ext uri="{FF2B5EF4-FFF2-40B4-BE49-F238E27FC236}">
                <a16:creationId xmlns:a16="http://schemas.microsoft.com/office/drawing/2014/main" id="{9289A3F8-741F-42DF-ADDE-CF2135CCBA47}"/>
              </a:ext>
            </a:extLst>
          </p:cNvPr>
          <p:cNvSpPr/>
          <p:nvPr/>
        </p:nvSpPr>
        <p:spPr>
          <a:xfrm>
            <a:off x="2123247" y="2423561"/>
            <a:ext cx="204765" cy="168502"/>
          </a:xfrm>
          <a:prstGeom prst="heptag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1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4F167C7D-681C-4109-9968-9BEDEAC3D6F4}"/>
              </a:ext>
            </a:extLst>
          </p:cNvPr>
          <p:cNvSpPr/>
          <p:nvPr/>
        </p:nvSpPr>
        <p:spPr>
          <a:xfrm>
            <a:off x="2123247" y="2847901"/>
            <a:ext cx="204765" cy="168502"/>
          </a:xfrm>
          <a:prstGeom prst="heptag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7100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3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B1038A3-EC19-4222-AE6B-81DD6D5791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9" b="15979"/>
          <a:stretch>
            <a:fillRect/>
          </a:stretch>
        </p:blipFill>
        <p:spPr>
          <a:xfrm>
            <a:off x="345441" y="411601"/>
            <a:ext cx="5651052" cy="350078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E3F140-02CB-4BBC-ABC0-8BF046C9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36050"/>
            <a:ext cx="0" cy="1645920"/>
          </a:xfrm>
          <a:prstGeom prst="line">
            <a:avLst/>
          </a:prstGeom>
          <a:ln w="19050">
            <a:solidFill>
              <a:srgbClr val="465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3DAC18D-D0A5-464B-90D6-160789B93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98" y="411601"/>
            <a:ext cx="5552468" cy="350078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59623"/>
            <a:ext cx="11303626" cy="2051143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20FC1-4547-46B1-99D1-C8641174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596992"/>
            <a:ext cx="3353432" cy="1607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ex</a:t>
            </a:r>
            <a:r>
              <a:rPr lang="en-US" sz="28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porting the Grid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7FE53-ABA4-4467-AD13-0E07E5578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1491" y="4323990"/>
            <a:ext cx="7240909" cy="18800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 - </a:t>
            </a:r>
            <a:r>
              <a:rPr lang="en-US" sz="1600" dirty="0">
                <a:solidFill>
                  <a:schemeClr val="bg1"/>
                </a:solidFill>
              </a:rPr>
              <a:t>Export Grid: Click on Export Grid.</a:t>
            </a:r>
          </a:p>
          <a:p>
            <a:r>
              <a:rPr lang="en-US" sz="1600" dirty="0">
                <a:solidFill>
                  <a:schemeClr val="bg2"/>
                </a:solidFill>
              </a:rPr>
              <a:t>(Note: Remember you will be working in the test site until you are confident about going live.)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</a:rPr>
              <a:t>D – </a:t>
            </a:r>
            <a:r>
              <a:rPr lang="en-US" sz="1600" dirty="0">
                <a:solidFill>
                  <a:schemeClr val="bg1"/>
                </a:solidFill>
              </a:rPr>
              <a:t>Click open. (this will open a excel page) 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735FB1F-A863-449C-A84A-C609DAC24B78}"/>
                  </a:ext>
                </a:extLst>
              </p14:cNvPr>
              <p14:cNvContentPartPr/>
              <p14:nvPr/>
            </p14:nvContentPartPr>
            <p14:xfrm>
              <a:off x="9864840" y="3748880"/>
              <a:ext cx="284040" cy="20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735FB1F-A863-449C-A84A-C609DAC24B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11200" y="3640880"/>
                <a:ext cx="3916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CF5E2A-0318-489F-92F6-A8F370B26C09}"/>
                  </a:ext>
                </a:extLst>
              </p14:cNvPr>
              <p14:cNvContentPartPr/>
              <p14:nvPr/>
            </p14:nvContentPartPr>
            <p14:xfrm>
              <a:off x="5750400" y="2874800"/>
              <a:ext cx="201600" cy="31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CF5E2A-0318-489F-92F6-A8F370B26C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4760" y="2803160"/>
                <a:ext cx="273240" cy="17496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Arrow: Down 34">
            <a:extLst>
              <a:ext uri="{FF2B5EF4-FFF2-40B4-BE49-F238E27FC236}">
                <a16:creationId xmlns:a16="http://schemas.microsoft.com/office/drawing/2014/main" id="{5BA13044-7387-46D5-938B-8E2A14F783A6}"/>
              </a:ext>
            </a:extLst>
          </p:cNvPr>
          <p:cNvSpPr/>
          <p:nvPr/>
        </p:nvSpPr>
        <p:spPr>
          <a:xfrm>
            <a:off x="9954127" y="3210970"/>
            <a:ext cx="105466" cy="462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ecagon 36">
            <a:extLst>
              <a:ext uri="{FF2B5EF4-FFF2-40B4-BE49-F238E27FC236}">
                <a16:creationId xmlns:a16="http://schemas.microsoft.com/office/drawing/2014/main" id="{8B096DF9-20C9-4979-8E69-B317C1747DB3}"/>
              </a:ext>
            </a:extLst>
          </p:cNvPr>
          <p:cNvSpPr/>
          <p:nvPr/>
        </p:nvSpPr>
        <p:spPr>
          <a:xfrm>
            <a:off x="9918369" y="3061436"/>
            <a:ext cx="176981" cy="147483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D</a:t>
            </a: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22CC5826-D9D3-44DA-A07F-30D78BB058CF}"/>
              </a:ext>
            </a:extLst>
          </p:cNvPr>
          <p:cNvSpPr/>
          <p:nvPr/>
        </p:nvSpPr>
        <p:spPr>
          <a:xfrm rot="19090716">
            <a:off x="5496600" y="2266840"/>
            <a:ext cx="87740" cy="625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id="{CAA63844-3EDB-4356-9329-E64A68A3C4AB}"/>
              </a:ext>
            </a:extLst>
          </p:cNvPr>
          <p:cNvSpPr/>
          <p:nvPr/>
        </p:nvSpPr>
        <p:spPr>
          <a:xfrm>
            <a:off x="5210602" y="2220885"/>
            <a:ext cx="176981" cy="147483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69412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BB03BCF-53C2-4F78-827D-E6DE86B90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02E16-AF65-460C-957B-FECE0C07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75915" cy="132453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800" b="0" kern="1200" cap="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FC31B1-C9FB-4110-B34B-BC74D863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F945249-DD95-405F-8A51-335F3FE0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EDC20E-2FBC-4FDF-97C1-181B08DC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15A7FB37-F69B-44C8-83A9-CCEE6DF3F2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5" t="4037" r="-13310" b="20348"/>
          <a:stretch/>
        </p:blipFill>
        <p:spPr>
          <a:xfrm>
            <a:off x="-7785" y="523247"/>
            <a:ext cx="8604796" cy="375406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FE14CC-3743-4C60-AF7E-4637B530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r="34082" b="2"/>
          <a:stretch/>
        </p:blipFill>
        <p:spPr>
          <a:xfrm>
            <a:off x="4290384" y="2246657"/>
            <a:ext cx="6098850" cy="3527960"/>
          </a:xfrm>
          <a:prstGeom prst="rect">
            <a:avLst/>
          </a:prstGeom>
        </p:spPr>
      </p:pic>
      <p:pic>
        <p:nvPicPr>
          <p:cNvPr id="5" name="Picture Placeholder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9652F687-FA3D-4D2F-82AF-0D7BC822A5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6291" r="15399" b="27239"/>
          <a:stretch/>
        </p:blipFill>
        <p:spPr>
          <a:xfrm>
            <a:off x="9130668" y="4833442"/>
            <a:ext cx="3000871" cy="1366941"/>
          </a:xfrm>
          <a:prstGeom prst="rect">
            <a:avLst/>
          </a:prstGeom>
        </p:spPr>
      </p:pic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DF301065-AE2A-448B-A090-0EAD4C6D8E3C}"/>
              </a:ext>
            </a:extLst>
          </p:cNvPr>
          <p:cNvSpPr/>
          <p:nvPr/>
        </p:nvSpPr>
        <p:spPr>
          <a:xfrm>
            <a:off x="7945150" y="1220213"/>
            <a:ext cx="2186133" cy="1201355"/>
          </a:xfrm>
          <a:prstGeom prst="downArrowCallout">
            <a:avLst>
              <a:gd name="adj1" fmla="val 19926"/>
              <a:gd name="adj2" fmla="val 21617"/>
              <a:gd name="adj3" fmla="val 25000"/>
              <a:gd name="adj4" fmla="val 6497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8E40"/>
                </a:solidFill>
              </a:rPr>
              <a:t>This is a fixed Grid. </a:t>
            </a:r>
          </a:p>
        </p:txBody>
      </p:sp>
      <p:sp>
        <p:nvSpPr>
          <p:cNvPr id="36" name="Callout: Up Arrow 35">
            <a:extLst>
              <a:ext uri="{FF2B5EF4-FFF2-40B4-BE49-F238E27FC236}">
                <a16:creationId xmlns:a16="http://schemas.microsoft.com/office/drawing/2014/main" id="{FACF3CA5-4524-449C-8696-4DCE13659571}"/>
              </a:ext>
            </a:extLst>
          </p:cNvPr>
          <p:cNvSpPr/>
          <p:nvPr/>
        </p:nvSpPr>
        <p:spPr>
          <a:xfrm>
            <a:off x="9308590" y="5951853"/>
            <a:ext cx="1170434" cy="801901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8E40"/>
                </a:solidFill>
              </a:rPr>
              <a:t>Now save. 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92155D5D-9D51-4F0A-A261-9B124298C945}"/>
              </a:ext>
            </a:extLst>
          </p:cNvPr>
          <p:cNvSpPr/>
          <p:nvPr/>
        </p:nvSpPr>
        <p:spPr>
          <a:xfrm>
            <a:off x="695395" y="4003259"/>
            <a:ext cx="2646175" cy="1923067"/>
          </a:xfrm>
          <a:prstGeom prst="upArrowCallout">
            <a:avLst>
              <a:gd name="adj1" fmla="val 12320"/>
              <a:gd name="adj2" fmla="val 15490"/>
              <a:gd name="adj3" fmla="val 25000"/>
              <a:gd name="adj4" fmla="val 6497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8E40"/>
                </a:solidFill>
              </a:rPr>
              <a:t>You may need to adjust the width of each column to see the consumer’s ID &amp; Name. </a:t>
            </a:r>
          </a:p>
        </p:txBody>
      </p:sp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id="{63902FEA-871D-45A6-88BD-DD0CB8701180}"/>
              </a:ext>
            </a:extLst>
          </p:cNvPr>
          <p:cNvSpPr/>
          <p:nvPr/>
        </p:nvSpPr>
        <p:spPr>
          <a:xfrm>
            <a:off x="4947920" y="5588000"/>
            <a:ext cx="2854960" cy="1165754"/>
          </a:xfrm>
          <a:prstGeom prst="flowChartPreparation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8E40"/>
                </a:solidFill>
              </a:rPr>
              <a:t>Note: Remember to save the Excel Spread Sheet to your desktop.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977B9E-9643-4B53-85D7-E38FDE94F3C7}"/>
              </a:ext>
            </a:extLst>
          </p:cNvPr>
          <p:cNvSpPr txBox="1"/>
          <p:nvPr/>
        </p:nvSpPr>
        <p:spPr>
          <a:xfrm>
            <a:off x="4552353" y="3393954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DF12E9-351E-41CB-8FA6-4B4B6378D897}"/>
              </a:ext>
            </a:extLst>
          </p:cNvPr>
          <p:cNvSpPr txBox="1"/>
          <p:nvPr/>
        </p:nvSpPr>
        <p:spPr>
          <a:xfrm>
            <a:off x="4460689" y="3185739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590637-AE44-4A3B-83E1-BA1E6C3E2795}"/>
              </a:ext>
            </a:extLst>
          </p:cNvPr>
          <p:cNvSpPr txBox="1"/>
          <p:nvPr/>
        </p:nvSpPr>
        <p:spPr>
          <a:xfrm>
            <a:off x="4460688" y="3841081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A2337B-7866-4084-B73C-3AD0A8D1D836}"/>
              </a:ext>
            </a:extLst>
          </p:cNvPr>
          <p:cNvSpPr txBox="1"/>
          <p:nvPr/>
        </p:nvSpPr>
        <p:spPr>
          <a:xfrm>
            <a:off x="4552353" y="3627128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31C1AB-A228-451A-9BFA-8EF900E569FD}"/>
              </a:ext>
            </a:extLst>
          </p:cNvPr>
          <p:cNvSpPr txBox="1"/>
          <p:nvPr/>
        </p:nvSpPr>
        <p:spPr>
          <a:xfrm>
            <a:off x="4430431" y="4515433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F53EE2-5A20-4AB2-8527-0732E4FA13F9}"/>
              </a:ext>
            </a:extLst>
          </p:cNvPr>
          <p:cNvSpPr txBox="1"/>
          <p:nvPr/>
        </p:nvSpPr>
        <p:spPr>
          <a:xfrm>
            <a:off x="4440815" y="4068517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A625F1-324D-4356-8C07-5F6B0777E610}"/>
              </a:ext>
            </a:extLst>
          </p:cNvPr>
          <p:cNvSpPr txBox="1"/>
          <p:nvPr/>
        </p:nvSpPr>
        <p:spPr>
          <a:xfrm>
            <a:off x="4428280" y="4298380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4E71DA-A777-4B72-8224-5844EBEC7FD9}"/>
              </a:ext>
            </a:extLst>
          </p:cNvPr>
          <p:cNvSpPr txBox="1"/>
          <p:nvPr/>
        </p:nvSpPr>
        <p:spPr>
          <a:xfrm>
            <a:off x="4428279" y="4733412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785E51-D544-4C62-94D8-700C308DA117}"/>
              </a:ext>
            </a:extLst>
          </p:cNvPr>
          <p:cNvSpPr txBox="1"/>
          <p:nvPr/>
        </p:nvSpPr>
        <p:spPr>
          <a:xfrm>
            <a:off x="4354622" y="4934187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E0B524-9665-4FD1-8D07-ACCCA19713FF}"/>
              </a:ext>
            </a:extLst>
          </p:cNvPr>
          <p:cNvSpPr txBox="1"/>
          <p:nvPr/>
        </p:nvSpPr>
        <p:spPr>
          <a:xfrm>
            <a:off x="4471072" y="5161632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3B94C6-2307-4E1E-AFD7-F8A8989F6104}"/>
              </a:ext>
            </a:extLst>
          </p:cNvPr>
          <p:cNvSpPr txBox="1"/>
          <p:nvPr/>
        </p:nvSpPr>
        <p:spPr>
          <a:xfrm>
            <a:off x="4501776" y="5390291"/>
            <a:ext cx="629471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65AA79C-2194-4F71-8685-95ABBD870C31}"/>
              </a:ext>
            </a:extLst>
          </p:cNvPr>
          <p:cNvSpPr txBox="1"/>
          <p:nvPr/>
        </p:nvSpPr>
        <p:spPr>
          <a:xfrm>
            <a:off x="5320561" y="3393954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D756A-5F9F-4CD4-AA3B-AE01883B1D52}"/>
              </a:ext>
            </a:extLst>
          </p:cNvPr>
          <p:cNvSpPr txBox="1"/>
          <p:nvPr/>
        </p:nvSpPr>
        <p:spPr>
          <a:xfrm>
            <a:off x="5320561" y="3185739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171448-50AB-461B-AC33-217671095FD5}"/>
              </a:ext>
            </a:extLst>
          </p:cNvPr>
          <p:cNvSpPr txBox="1"/>
          <p:nvPr/>
        </p:nvSpPr>
        <p:spPr>
          <a:xfrm>
            <a:off x="5181824" y="3825979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9D1598-A67F-43C2-86F5-C74E71890131}"/>
              </a:ext>
            </a:extLst>
          </p:cNvPr>
          <p:cNvSpPr txBox="1"/>
          <p:nvPr/>
        </p:nvSpPr>
        <p:spPr>
          <a:xfrm>
            <a:off x="5369784" y="3646390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4A4908-5446-457D-A09C-B98A512D4A1B}"/>
              </a:ext>
            </a:extLst>
          </p:cNvPr>
          <p:cNvSpPr txBox="1"/>
          <p:nvPr/>
        </p:nvSpPr>
        <p:spPr>
          <a:xfrm>
            <a:off x="5320561" y="4260309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6FF983-C4DD-4D1E-B0F1-BC8E7B495D9F}"/>
              </a:ext>
            </a:extLst>
          </p:cNvPr>
          <p:cNvSpPr txBox="1"/>
          <p:nvPr/>
        </p:nvSpPr>
        <p:spPr>
          <a:xfrm>
            <a:off x="5363076" y="4068517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352CF1B-DF70-49C8-9A13-10A1C09C1A11}"/>
              </a:ext>
            </a:extLst>
          </p:cNvPr>
          <p:cNvSpPr txBox="1"/>
          <p:nvPr/>
        </p:nvSpPr>
        <p:spPr>
          <a:xfrm>
            <a:off x="5230319" y="4730819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B2F8308-84F6-459E-BDD9-94BC5A8BE181}"/>
              </a:ext>
            </a:extLst>
          </p:cNvPr>
          <p:cNvSpPr txBox="1"/>
          <p:nvPr/>
        </p:nvSpPr>
        <p:spPr>
          <a:xfrm>
            <a:off x="5199949" y="4515433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57E471-7D4E-452A-9EAA-9CD6ADD7ECB8}"/>
              </a:ext>
            </a:extLst>
          </p:cNvPr>
          <p:cNvSpPr txBox="1"/>
          <p:nvPr/>
        </p:nvSpPr>
        <p:spPr>
          <a:xfrm>
            <a:off x="5230319" y="5172231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35B306-4A96-49CC-971E-60D6D07ABF12}"/>
              </a:ext>
            </a:extLst>
          </p:cNvPr>
          <p:cNvSpPr txBox="1"/>
          <p:nvPr/>
        </p:nvSpPr>
        <p:spPr>
          <a:xfrm>
            <a:off x="5353677" y="4951103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910EF7-4ADF-478B-9EEC-87B8C1D668ED}"/>
              </a:ext>
            </a:extLst>
          </p:cNvPr>
          <p:cNvSpPr txBox="1"/>
          <p:nvPr/>
        </p:nvSpPr>
        <p:spPr>
          <a:xfrm>
            <a:off x="5179314" y="5379201"/>
            <a:ext cx="1003136" cy="1676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98431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0FBAD-76B9-4FD2-81B4-6B7D6E61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570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Export Service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56D4F-6BB9-459A-A38A-E410ED0D8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1908945"/>
            <a:ext cx="3272351" cy="4488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Now we want to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export service.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/>
                </a:solidFill>
              </a:rPr>
              <a:t> Make sure you click Keep job and all related services when finished.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5C54D7CB-0C91-49BA-BDC8-628D4E04E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5433" y="1892371"/>
            <a:ext cx="3680469" cy="220396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60E48C-64F1-4999-8040-ABB521C96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48" y="1898029"/>
            <a:ext cx="3699934" cy="2198301"/>
          </a:xfrm>
          <a:prstGeom prst="rect">
            <a:avLst/>
          </a:prstGeom>
        </p:spPr>
      </p:pic>
      <p:sp>
        <p:nvSpPr>
          <p:cNvPr id="33" name="Rectangle 35">
            <a:extLst>
              <a:ext uri="{FF2B5EF4-FFF2-40B4-BE49-F238E27FC236}">
                <a16:creationId xmlns:a16="http://schemas.microsoft.com/office/drawing/2014/main" id="{034FA9EC-3E4B-41A6-9164-6C10794D7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493" y="1892371"/>
            <a:ext cx="3699935" cy="220396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6418193-6E8D-47AB-9D04-1FB5CFB0A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18605" r="9471" b="34982"/>
          <a:stretch/>
        </p:blipFill>
        <p:spPr>
          <a:xfrm>
            <a:off x="8059286" y="4186860"/>
            <a:ext cx="3665658" cy="2203960"/>
          </a:xfrm>
          <a:prstGeom prst="rect">
            <a:avLst/>
          </a:prstGeom>
        </p:spPr>
      </p:pic>
      <p:sp>
        <p:nvSpPr>
          <p:cNvPr id="35" name="Rectangle 37">
            <a:extLst>
              <a:ext uri="{FF2B5EF4-FFF2-40B4-BE49-F238E27FC236}">
                <a16:creationId xmlns:a16="http://schemas.microsoft.com/office/drawing/2014/main" id="{17AA1860-70B6-4D74-8E50-89C5CFA4E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598" y="4186861"/>
            <a:ext cx="3680469" cy="221020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9585EC0-0E57-4EE0-85D8-038D5E5BC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99" y="1908946"/>
            <a:ext cx="3674304" cy="2187386"/>
          </a:xfrm>
          <a:prstGeom prst="rect">
            <a:avLst/>
          </a:prstGeom>
        </p:spPr>
      </p:pic>
      <p:sp>
        <p:nvSpPr>
          <p:cNvPr id="37" name="Rectangle 39">
            <a:extLst>
              <a:ext uri="{FF2B5EF4-FFF2-40B4-BE49-F238E27FC236}">
                <a16:creationId xmlns:a16="http://schemas.microsoft.com/office/drawing/2014/main" id="{C129AD4A-E36E-4F0A-8B45-7B13633DA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493" y="4193108"/>
            <a:ext cx="3699935" cy="220396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56D8D98-26D7-4725-8294-F2401A438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38" y="4186860"/>
            <a:ext cx="3674304" cy="22039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3AF938A-F1EC-43F0-BD28-EE1DFACD1881}"/>
                  </a:ext>
                </a:extLst>
              </p14:cNvPr>
              <p14:cNvContentPartPr/>
              <p14:nvPr/>
            </p14:nvContentPartPr>
            <p14:xfrm>
              <a:off x="5770560" y="2173920"/>
              <a:ext cx="20232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3AF938A-F1EC-43F0-BD28-EE1DFACD18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2560" y="2137920"/>
                <a:ext cx="237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924A9CF-28DD-4374-A1C7-43E971B9F975}"/>
                  </a:ext>
                </a:extLst>
              </p14:cNvPr>
              <p14:cNvContentPartPr/>
              <p14:nvPr/>
            </p14:nvContentPartPr>
            <p14:xfrm>
              <a:off x="11123658" y="5683503"/>
              <a:ext cx="163800" cy="7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924A9CF-28DD-4374-A1C7-43E971B9F9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69658" y="5575503"/>
                <a:ext cx="271440" cy="22356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Callout: Down Arrow 79">
            <a:extLst>
              <a:ext uri="{FF2B5EF4-FFF2-40B4-BE49-F238E27FC236}">
                <a16:creationId xmlns:a16="http://schemas.microsoft.com/office/drawing/2014/main" id="{138B88ED-B9C7-4199-9DDA-854D575AA93F}"/>
              </a:ext>
            </a:extLst>
          </p:cNvPr>
          <p:cNvSpPr/>
          <p:nvPr/>
        </p:nvSpPr>
        <p:spPr>
          <a:xfrm>
            <a:off x="5412360" y="1542495"/>
            <a:ext cx="918720" cy="58616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Export Service</a:t>
            </a:r>
          </a:p>
        </p:txBody>
      </p:sp>
      <p:sp>
        <p:nvSpPr>
          <p:cNvPr id="81" name="Callout: Down Arrow 80">
            <a:extLst>
              <a:ext uri="{FF2B5EF4-FFF2-40B4-BE49-F238E27FC236}">
                <a16:creationId xmlns:a16="http://schemas.microsoft.com/office/drawing/2014/main" id="{6A2465E4-901C-4EB8-9A17-EE5AB5361C50}"/>
              </a:ext>
            </a:extLst>
          </p:cNvPr>
          <p:cNvSpPr/>
          <p:nvPr/>
        </p:nvSpPr>
        <p:spPr>
          <a:xfrm>
            <a:off x="10723690" y="5270657"/>
            <a:ext cx="799935" cy="364458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Click OK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F63D221-F01D-4799-B13F-4413CFFE5D5C}"/>
              </a:ext>
            </a:extLst>
          </p:cNvPr>
          <p:cNvCxnSpPr>
            <a:cxnSpLocks/>
          </p:cNvCxnSpPr>
          <p:nvPr/>
        </p:nvCxnSpPr>
        <p:spPr>
          <a:xfrm>
            <a:off x="8036329" y="3281640"/>
            <a:ext cx="74676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40E7DD0-8FE5-4D55-8469-FF21B3ACE559}"/>
                  </a:ext>
                </a:extLst>
              </p14:cNvPr>
              <p14:cNvContentPartPr/>
              <p14:nvPr/>
            </p14:nvContentPartPr>
            <p14:xfrm>
              <a:off x="6924674" y="5933140"/>
              <a:ext cx="113400" cy="3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40E7DD0-8FE5-4D55-8469-FF21B3ACE55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0674" y="5879140"/>
                <a:ext cx="221040" cy="108180"/>
              </a:xfrm>
              <a:prstGeom prst="rect">
                <a:avLst/>
              </a:prstGeom>
            </p:spPr>
          </p:pic>
        </mc:Fallback>
      </mc:AlternateContent>
      <p:sp>
        <p:nvSpPr>
          <p:cNvPr id="88" name="Callout: Down Arrow 87">
            <a:extLst>
              <a:ext uri="{FF2B5EF4-FFF2-40B4-BE49-F238E27FC236}">
                <a16:creationId xmlns:a16="http://schemas.microsoft.com/office/drawing/2014/main" id="{8824E8FA-2636-4A2D-BCF9-714F9A13C55D}"/>
              </a:ext>
            </a:extLst>
          </p:cNvPr>
          <p:cNvSpPr/>
          <p:nvPr/>
        </p:nvSpPr>
        <p:spPr>
          <a:xfrm>
            <a:off x="6602749" y="5514710"/>
            <a:ext cx="757251" cy="328261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Click OK</a:t>
            </a:r>
          </a:p>
        </p:txBody>
      </p:sp>
    </p:spTree>
    <p:extLst>
      <p:ext uri="{BB962C8B-B14F-4D97-AF65-F5344CB8AC3E}">
        <p14:creationId xmlns:p14="http://schemas.microsoft.com/office/powerpoint/2010/main" val="306533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4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DD26E-5C55-4C16-AD5C-CD4F0A61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US" dirty="0"/>
              <a:t>Creating a New Job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C17D52-47C7-C6B9-4FB8-7E02FB73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 following steps will be used to add jobs:</a:t>
            </a:r>
          </a:p>
          <a:p>
            <a:pPr marL="305435" indent="-305435"/>
            <a:r>
              <a:rPr lang="en-US" dirty="0"/>
              <a:t>Start by clicking “Add New” thereby prompting a smaller window to pop-up, allowing you to enter the information needed to create your new job.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8CABDE0-D581-4C83-8945-18E7DF963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31" y="601199"/>
            <a:ext cx="7503636" cy="56249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1D53D3-6233-4215-948F-C071B16C5407}"/>
                  </a:ext>
                </a:extLst>
              </p14:cNvPr>
              <p14:cNvContentPartPr/>
              <p14:nvPr/>
            </p14:nvContentPartPr>
            <p14:xfrm>
              <a:off x="9795240" y="1759680"/>
              <a:ext cx="2505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1D53D3-6233-4215-948F-C071B16C54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59240" y="1688040"/>
                <a:ext cx="3222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B31B5F8-D006-4B9C-9C55-948B2EC6B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2" t="7251" r="11684" b="55626"/>
          <a:stretch/>
        </p:blipFill>
        <p:spPr>
          <a:xfrm>
            <a:off x="7945150" y="2002520"/>
            <a:ext cx="2560320" cy="22631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3E323A6-2720-4B5D-98F0-84D55671033A}"/>
                  </a:ext>
                </a:extLst>
              </p14:cNvPr>
              <p14:cNvContentPartPr/>
              <p14:nvPr/>
            </p14:nvContentPartPr>
            <p14:xfrm>
              <a:off x="8789400" y="2834280"/>
              <a:ext cx="3762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3E323A6-2720-4B5D-98F0-84D5567103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53760" y="2762280"/>
                <a:ext cx="44784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C30BB392-0EBA-491C-82D3-BF9B1B6DA0D9}"/>
              </a:ext>
            </a:extLst>
          </p:cNvPr>
          <p:cNvSpPr/>
          <p:nvPr/>
        </p:nvSpPr>
        <p:spPr>
          <a:xfrm rot="16462906">
            <a:off x="9190340" y="1195922"/>
            <a:ext cx="90180" cy="1023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8390BCA-7781-46E1-B23D-0ED6CA680068}"/>
              </a:ext>
            </a:extLst>
          </p:cNvPr>
          <p:cNvSpPr/>
          <p:nvPr/>
        </p:nvSpPr>
        <p:spPr>
          <a:xfrm rot="20256682">
            <a:off x="8834454" y="1680011"/>
            <a:ext cx="60678" cy="1087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A6758D-CA62-48DF-AF2F-08579C49F9D2}"/>
              </a:ext>
            </a:extLst>
          </p:cNvPr>
          <p:cNvSpPr txBox="1"/>
          <p:nvPr/>
        </p:nvSpPr>
        <p:spPr>
          <a:xfrm>
            <a:off x="8165542" y="1236460"/>
            <a:ext cx="60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Add New</a:t>
            </a:r>
          </a:p>
        </p:txBody>
      </p:sp>
    </p:spTree>
    <p:extLst>
      <p:ext uri="{BB962C8B-B14F-4D97-AF65-F5344CB8AC3E}">
        <p14:creationId xmlns:p14="http://schemas.microsoft.com/office/powerpoint/2010/main" val="3909413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43B05A4-157F-403C-939A-ED1B6A0A0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CCE107-A70B-4916-9A0B-751C70B9B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A925BC7-7CC5-4A0C-9B3D-8829EBF28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4244340" y="3329711"/>
            <a:ext cx="3703320" cy="587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67D916-28C7-4965-BA3C-287FB8579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481CDF-95CF-44DE-B37A-AB5ADF97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37" y="1283130"/>
            <a:ext cx="5562718" cy="3656777"/>
          </a:xfrm>
        </p:spPr>
        <p:txBody>
          <a:bodyPr anchor="t">
            <a:normAutofit fontScale="90000"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–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from roster – click on import from roster and pick the roster you will be using (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you remember which roster you use; you will need this later 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note of the roster you are using; as it will be required later.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– Job title - Name the job (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 </a:t>
            </a:r>
            <a:r>
              <a:rPr lang="en-US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provider – Site if applicable – service – sub-service – date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– Care Program – click the care program you will be using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– Agency – click the agency you will be using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– Provider – click the provider you will be using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– Service – click the service you will be using </a:t>
            </a:r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1441F5-3E69-445E-B366-6B307667CE08}"/>
              </a:ext>
            </a:extLst>
          </p:cNvPr>
          <p:cNvSpPr/>
          <p:nvPr/>
        </p:nvSpPr>
        <p:spPr>
          <a:xfrm>
            <a:off x="4796244" y="4713187"/>
            <a:ext cx="2728000" cy="123606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Note</a:t>
            </a:r>
            <a:r>
              <a:rPr lang="en-US" sz="1000" dirty="0">
                <a:solidFill>
                  <a:srgbClr val="C00000"/>
                </a:solidFill>
              </a:rPr>
              <a:t>: You shouldn’t have to change the Care Program, Agency, Provider, Service once you import the rosters, check to ensure that all information is populated correct  </a:t>
            </a:r>
          </a:p>
        </p:txBody>
      </p:sp>
      <p:pic>
        <p:nvPicPr>
          <p:cNvPr id="57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6AECD4CB-FF4C-4F3F-9416-72500A025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r="15808"/>
          <a:stretch/>
        </p:blipFill>
        <p:spPr>
          <a:xfrm>
            <a:off x="7909111" y="1987990"/>
            <a:ext cx="2728000" cy="3902075"/>
          </a:xfrm>
          <a:prstGeom prst="rect">
            <a:avLst/>
          </a:prstGeom>
          <a:ln w="57150">
            <a:noFill/>
          </a:ln>
        </p:spPr>
      </p:pic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ECEB312A-5237-45B4-B914-88277C115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-1663" r="14365" b="43649"/>
          <a:stretch/>
        </p:blipFill>
        <p:spPr>
          <a:xfrm>
            <a:off x="6109896" y="877917"/>
            <a:ext cx="3479874" cy="3703321"/>
          </a:xfrm>
          <a:ln w="5715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89FD27E-5FAE-4D43-BFD8-02B0E6E863CD}"/>
                  </a:ext>
                </a:extLst>
              </p14:cNvPr>
              <p14:cNvContentPartPr/>
              <p14:nvPr/>
            </p14:nvContentPartPr>
            <p14:xfrm>
              <a:off x="6280311" y="1628323"/>
              <a:ext cx="633600" cy="11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89FD27E-5FAE-4D43-BFD8-02B0E6E863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4291" y="1556323"/>
                <a:ext cx="705281" cy="155520"/>
              </a:xfrm>
              <a:prstGeom prst="rect">
                <a:avLst/>
              </a:prstGeom>
            </p:spPr>
          </p:pic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F6A6EE2-5FFD-4B31-B5AE-C32875743965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7100104" y="1288044"/>
            <a:ext cx="574547" cy="282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967E53F-A1E0-4F6F-8C2F-8BE2E10FD8C0}"/>
                  </a:ext>
                </a:extLst>
              </p14:cNvPr>
              <p14:cNvContentPartPr/>
              <p14:nvPr/>
            </p14:nvContentPartPr>
            <p14:xfrm>
              <a:off x="6376704" y="2769533"/>
              <a:ext cx="363240" cy="11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967E53F-A1E0-4F6F-8C2F-8BE2E10FD8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0704" y="2699651"/>
                <a:ext cx="434880" cy="151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E93F0A6-71C6-4AEC-AE2F-96BD30C81FA9}"/>
                  </a:ext>
                </a:extLst>
              </p14:cNvPr>
              <p14:cNvContentPartPr/>
              <p14:nvPr/>
            </p14:nvContentPartPr>
            <p14:xfrm>
              <a:off x="6332136" y="2396203"/>
              <a:ext cx="337320" cy="2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E93F0A6-71C6-4AEC-AE2F-96BD30C81F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96136" y="2324203"/>
                <a:ext cx="4089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A772461-04E4-43E5-845D-458AB0BB873F}"/>
                  </a:ext>
                </a:extLst>
              </p14:cNvPr>
              <p14:cNvContentPartPr/>
              <p14:nvPr/>
            </p14:nvContentPartPr>
            <p14:xfrm>
              <a:off x="6332136" y="3931844"/>
              <a:ext cx="337320" cy="21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A772461-04E4-43E5-845D-458AB0BB873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96174" y="3859844"/>
                <a:ext cx="408884" cy="165600"/>
              </a:xfrm>
              <a:prstGeom prst="rect">
                <a:avLst/>
              </a:prstGeom>
            </p:spPr>
          </p:pic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CD4FB87-2218-4D9E-8079-9C4DC03B747F}"/>
              </a:ext>
            </a:extLst>
          </p:cNvPr>
          <p:cNvCxnSpPr>
            <a:cxnSpLocks/>
          </p:cNvCxnSpPr>
          <p:nvPr/>
        </p:nvCxnSpPr>
        <p:spPr>
          <a:xfrm flipV="1">
            <a:off x="7586318" y="1980695"/>
            <a:ext cx="1284941" cy="14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A58A7F5-9B4F-4E54-B917-28540E5602A2}"/>
              </a:ext>
            </a:extLst>
          </p:cNvPr>
          <p:cNvCxnSpPr>
            <a:cxnSpLocks/>
          </p:cNvCxnSpPr>
          <p:nvPr/>
        </p:nvCxnSpPr>
        <p:spPr>
          <a:xfrm flipV="1">
            <a:off x="7100104" y="2298349"/>
            <a:ext cx="1535934" cy="232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B2C7B05-6A9E-49AD-A5D2-CF486141A7F9}"/>
              </a:ext>
            </a:extLst>
          </p:cNvPr>
          <p:cNvCxnSpPr>
            <a:cxnSpLocks/>
          </p:cNvCxnSpPr>
          <p:nvPr/>
        </p:nvCxnSpPr>
        <p:spPr>
          <a:xfrm flipV="1">
            <a:off x="7251279" y="2687798"/>
            <a:ext cx="1284941" cy="14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BF64BD1-1330-465D-877E-5C90FAB5EFA9}"/>
              </a:ext>
            </a:extLst>
          </p:cNvPr>
          <p:cNvCxnSpPr>
            <a:cxnSpLocks/>
          </p:cNvCxnSpPr>
          <p:nvPr/>
        </p:nvCxnSpPr>
        <p:spPr>
          <a:xfrm flipV="1">
            <a:off x="7225600" y="3920199"/>
            <a:ext cx="1535934" cy="232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9D57D25-8998-487F-84EB-37688C2186AA}"/>
                  </a:ext>
                </a:extLst>
              </p14:cNvPr>
              <p14:cNvContentPartPr/>
              <p14:nvPr/>
            </p14:nvContentPartPr>
            <p14:xfrm>
              <a:off x="6343727" y="1987990"/>
              <a:ext cx="559080" cy="12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9D57D25-8998-487F-84EB-37688C2186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07727" y="1915990"/>
                <a:ext cx="630720" cy="1562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Rectangle 58">
            <a:extLst>
              <a:ext uri="{FF2B5EF4-FFF2-40B4-BE49-F238E27FC236}">
                <a16:creationId xmlns:a16="http://schemas.microsoft.com/office/drawing/2014/main" id="{A07ADEDD-AE83-4D1F-B02D-12E6DB8A7A56}"/>
              </a:ext>
            </a:extLst>
          </p:cNvPr>
          <p:cNvSpPr/>
          <p:nvPr/>
        </p:nvSpPr>
        <p:spPr>
          <a:xfrm>
            <a:off x="6800291" y="1156095"/>
            <a:ext cx="299813" cy="263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12894A4-C25A-4CDF-83E2-EB59B8A71428}"/>
              </a:ext>
            </a:extLst>
          </p:cNvPr>
          <p:cNvSpPr/>
          <p:nvPr/>
        </p:nvSpPr>
        <p:spPr>
          <a:xfrm>
            <a:off x="7146571" y="1843236"/>
            <a:ext cx="299813" cy="263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D0E2B06-119E-46C1-995C-BFD9213ABA7A}"/>
              </a:ext>
            </a:extLst>
          </p:cNvPr>
          <p:cNvSpPr/>
          <p:nvPr/>
        </p:nvSpPr>
        <p:spPr>
          <a:xfrm>
            <a:off x="6839564" y="2197958"/>
            <a:ext cx="299813" cy="263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19AD028-E515-4A61-B087-A80BBFECF623}"/>
              </a:ext>
            </a:extLst>
          </p:cNvPr>
          <p:cNvSpPr/>
          <p:nvPr/>
        </p:nvSpPr>
        <p:spPr>
          <a:xfrm>
            <a:off x="6929836" y="2578315"/>
            <a:ext cx="299813" cy="263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79B5F10-C816-4C8B-84A2-815858E1461F}"/>
              </a:ext>
            </a:extLst>
          </p:cNvPr>
          <p:cNvSpPr/>
          <p:nvPr/>
        </p:nvSpPr>
        <p:spPr>
          <a:xfrm>
            <a:off x="6951466" y="3799895"/>
            <a:ext cx="299813" cy="263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271BCAD-9D6D-4AE8-8855-EF84261D88E3}"/>
              </a:ext>
            </a:extLst>
          </p:cNvPr>
          <p:cNvSpPr/>
          <p:nvPr/>
        </p:nvSpPr>
        <p:spPr>
          <a:xfrm>
            <a:off x="10809997" y="5132078"/>
            <a:ext cx="299813" cy="263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9B637FF-E9B7-43DB-A6BA-37662005B136}"/>
              </a:ext>
            </a:extLst>
          </p:cNvPr>
          <p:cNvCxnSpPr>
            <a:cxnSpLocks/>
            <a:stCxn id="68" idx="2"/>
          </p:cNvCxnSpPr>
          <p:nvPr/>
        </p:nvCxnSpPr>
        <p:spPr>
          <a:xfrm flipH="1">
            <a:off x="10492740" y="5395975"/>
            <a:ext cx="467164" cy="3374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FEEABCD-F2CF-49BB-8F85-5D6D70043619}"/>
                  </a:ext>
                </a:extLst>
              </p14:cNvPr>
              <p14:cNvContentPartPr/>
              <p14:nvPr/>
            </p14:nvContentPartPr>
            <p14:xfrm>
              <a:off x="9783360" y="5725440"/>
              <a:ext cx="810720" cy="23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FEEABCD-F2CF-49BB-8F85-5D6D7004361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29720" y="5617800"/>
                <a:ext cx="91836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F4AF065-5F23-4ECA-A779-2F66753E5BCC}"/>
                  </a:ext>
                </a:extLst>
              </p14:cNvPr>
              <p14:cNvContentPartPr/>
              <p14:nvPr/>
            </p14:nvContentPartPr>
            <p14:xfrm>
              <a:off x="9280800" y="3931200"/>
              <a:ext cx="6660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F4AF065-5F23-4ECA-A779-2F66753E5B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26800" y="3823560"/>
                <a:ext cx="174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6DFD0F4-3BCC-4907-81B4-FD408391C398}"/>
                  </a:ext>
                </a:extLst>
              </p14:cNvPr>
              <p14:cNvContentPartPr/>
              <p14:nvPr/>
            </p14:nvContentPartPr>
            <p14:xfrm>
              <a:off x="9212040" y="2731320"/>
              <a:ext cx="193680" cy="47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6DFD0F4-3BCC-4907-81B4-FD408391C39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58040" y="2623320"/>
                <a:ext cx="3013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B64C0E7-011F-435C-A7BC-A853872FAA93}"/>
                  </a:ext>
                </a:extLst>
              </p14:cNvPr>
              <p14:cNvContentPartPr/>
              <p14:nvPr/>
            </p14:nvContentPartPr>
            <p14:xfrm>
              <a:off x="9235440" y="2354040"/>
              <a:ext cx="147240" cy="208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B64C0E7-011F-435C-A7BC-A853872FAA9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81440" y="2246040"/>
                <a:ext cx="2548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7DAB392-110E-4DAE-8538-624322A197FF}"/>
                  </a:ext>
                </a:extLst>
              </p14:cNvPr>
              <p14:cNvContentPartPr/>
              <p14:nvPr/>
            </p14:nvContentPartPr>
            <p14:xfrm>
              <a:off x="9246240" y="1965240"/>
              <a:ext cx="13752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7DAB392-110E-4DAE-8538-624322A197F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92600" y="1857240"/>
                <a:ext cx="24516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76563D-63D9-4FBE-8ED6-B4F1A412D935}"/>
                  </a:ext>
                </a:extLst>
              </p14:cNvPr>
              <p14:cNvContentPartPr/>
              <p14:nvPr/>
            </p14:nvContentPartPr>
            <p14:xfrm>
              <a:off x="7875000" y="1587600"/>
              <a:ext cx="1380960" cy="12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76563D-63D9-4FBE-8ED6-B4F1A412D93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21360" y="1479600"/>
                <a:ext cx="1488600" cy="22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882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43B05A4-157F-403C-939A-ED1B6A0A0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CCE107-A70B-4916-9A0B-751C70B9B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3642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A925BC7-7CC5-4A0C-9B3D-8829EBF28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4244340" y="3329711"/>
            <a:ext cx="3703320" cy="587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ECEB312A-5237-45B4-B914-88277C115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44540" r="14345" b="-14"/>
          <a:stretch/>
        </p:blipFill>
        <p:spPr>
          <a:xfrm>
            <a:off x="6456511" y="1633635"/>
            <a:ext cx="4630589" cy="3777111"/>
          </a:xfrm>
          <a:ln w="57150"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E67D916-28C7-4965-BA3C-287FB8579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878019"/>
            <a:ext cx="11298933" cy="512708"/>
          </a:xfrm>
          <a:prstGeom prst="rect">
            <a:avLst/>
          </a:prstGeom>
          <a:solidFill>
            <a:srgbClr val="969FA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481CDF-95CF-44DE-B37A-AB5ADF97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59" y="966350"/>
            <a:ext cx="5562718" cy="4911669"/>
          </a:xfrm>
        </p:spPr>
        <p:txBody>
          <a:bodyPr anchor="t">
            <a:normAutofit/>
          </a:bodyPr>
          <a:lstStyle/>
          <a:p>
            <a:b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– Prompt user to choose from service(s) after scan? – make sure the box has a check mark in it 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– Always use current date? – make sure the box has a check mark in it 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– Default date – make sure your default date matches the date in your job Title 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– default unit – Enter your default units here (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 if your default units are 1 then you set this to 1, if your default units are 2 then change it to 2</a:t>
            </a:r>
            <a:b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– duplicate scan warning? – Make sure there is a check mark in this box (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will stop you from scanning the same bar-code twice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– save – Make sure you click on save to save all your work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0AB47B-7802-4C7E-91AB-C47CA9C3FC9C}"/>
              </a:ext>
            </a:extLst>
          </p:cNvPr>
          <p:cNvSpPr/>
          <p:nvPr/>
        </p:nvSpPr>
        <p:spPr>
          <a:xfrm>
            <a:off x="7099242" y="5085843"/>
            <a:ext cx="506169" cy="248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12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624B096-CEEA-422D-AC91-86E629947608}"/>
              </a:ext>
            </a:extLst>
          </p:cNvPr>
          <p:cNvCxnSpPr>
            <a:cxnSpLocks/>
          </p:cNvCxnSpPr>
          <p:nvPr/>
        </p:nvCxnSpPr>
        <p:spPr>
          <a:xfrm flipH="1">
            <a:off x="8695160" y="2170967"/>
            <a:ext cx="599138" cy="528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8D30F58-3AD3-42AA-B454-1A11DFC6F070}"/>
              </a:ext>
            </a:extLst>
          </p:cNvPr>
          <p:cNvCxnSpPr>
            <a:cxnSpLocks/>
          </p:cNvCxnSpPr>
          <p:nvPr/>
        </p:nvCxnSpPr>
        <p:spPr>
          <a:xfrm flipH="1">
            <a:off x="8598270" y="3451873"/>
            <a:ext cx="1018617" cy="703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8D930F9-4DB2-4113-8AE5-6B429DF39622}"/>
              </a:ext>
            </a:extLst>
          </p:cNvPr>
          <p:cNvCxnSpPr>
            <a:cxnSpLocks/>
          </p:cNvCxnSpPr>
          <p:nvPr/>
        </p:nvCxnSpPr>
        <p:spPr>
          <a:xfrm flipH="1">
            <a:off x="9294298" y="3631549"/>
            <a:ext cx="1466342" cy="300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AFD9576-23F6-45D7-BDE6-0EDA0FC82A65}"/>
              </a:ext>
            </a:extLst>
          </p:cNvPr>
          <p:cNvCxnSpPr>
            <a:cxnSpLocks/>
          </p:cNvCxnSpPr>
          <p:nvPr/>
        </p:nvCxnSpPr>
        <p:spPr>
          <a:xfrm flipH="1" flipV="1">
            <a:off x="8524902" y="4325659"/>
            <a:ext cx="850839" cy="10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215727C-67D5-4697-A76E-45310317DAA9}"/>
              </a:ext>
            </a:extLst>
          </p:cNvPr>
          <p:cNvCxnSpPr>
            <a:cxnSpLocks/>
          </p:cNvCxnSpPr>
          <p:nvPr/>
        </p:nvCxnSpPr>
        <p:spPr>
          <a:xfrm flipH="1">
            <a:off x="8598270" y="4650614"/>
            <a:ext cx="421733" cy="20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B399FB6-8F11-444B-BF65-DCB0F1CB3CDB}"/>
              </a:ext>
            </a:extLst>
          </p:cNvPr>
          <p:cNvCxnSpPr>
            <a:cxnSpLocks/>
          </p:cNvCxnSpPr>
          <p:nvPr/>
        </p:nvCxnSpPr>
        <p:spPr>
          <a:xfrm flipV="1">
            <a:off x="7724677" y="5190666"/>
            <a:ext cx="525442" cy="196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80A4AAC-D407-49E7-9061-ED746FE32FC9}"/>
              </a:ext>
            </a:extLst>
          </p:cNvPr>
          <p:cNvSpPr/>
          <p:nvPr/>
        </p:nvSpPr>
        <p:spPr>
          <a:xfrm>
            <a:off x="9294298" y="4546754"/>
            <a:ext cx="506169" cy="248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3826F2-1213-453D-82A3-FC368427094A}"/>
              </a:ext>
            </a:extLst>
          </p:cNvPr>
          <p:cNvSpPr/>
          <p:nvPr/>
        </p:nvSpPr>
        <p:spPr>
          <a:xfrm>
            <a:off x="9547382" y="4192551"/>
            <a:ext cx="506169" cy="248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93C71F-06F1-4040-9EFB-30E69D677847}"/>
              </a:ext>
            </a:extLst>
          </p:cNvPr>
          <p:cNvSpPr/>
          <p:nvPr/>
        </p:nvSpPr>
        <p:spPr>
          <a:xfrm>
            <a:off x="10834015" y="3522190"/>
            <a:ext cx="506169" cy="248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8450B58-EE61-4E8B-9FBE-DE8488200B49}"/>
              </a:ext>
            </a:extLst>
          </p:cNvPr>
          <p:cNvSpPr/>
          <p:nvPr/>
        </p:nvSpPr>
        <p:spPr>
          <a:xfrm>
            <a:off x="9547382" y="3330791"/>
            <a:ext cx="506169" cy="248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8138ED4-59F7-4DE6-92E0-4A8DF0B231DD}"/>
              </a:ext>
            </a:extLst>
          </p:cNvPr>
          <p:cNvSpPr/>
          <p:nvPr/>
        </p:nvSpPr>
        <p:spPr>
          <a:xfrm>
            <a:off x="9363802" y="2024101"/>
            <a:ext cx="506169" cy="307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3BD005A-58E4-4FB4-820F-23B49BA8FCCF}"/>
                  </a:ext>
                </a:extLst>
              </p14:cNvPr>
              <p14:cNvContentPartPr/>
              <p14:nvPr/>
            </p14:nvContentPartPr>
            <p14:xfrm>
              <a:off x="8366400" y="5165640"/>
              <a:ext cx="417600" cy="16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3BD005A-58E4-4FB4-820F-23B49BA8FC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2400" y="5058000"/>
                <a:ext cx="52524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7D12EF-B156-4D05-90F8-2F9E57712B93}"/>
                  </a:ext>
                </a:extLst>
              </p14:cNvPr>
              <p14:cNvContentPartPr/>
              <p14:nvPr/>
            </p14:nvContentPartPr>
            <p14:xfrm>
              <a:off x="8389080" y="4628520"/>
              <a:ext cx="171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7D12EF-B156-4D05-90F8-2F9E57712B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5080" y="4520520"/>
                <a:ext cx="279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DB0639C-EF8A-4817-9252-10C9BDE12F30}"/>
                  </a:ext>
                </a:extLst>
              </p14:cNvPr>
              <p14:cNvContentPartPr/>
              <p14:nvPr/>
            </p14:nvContentPartPr>
            <p14:xfrm>
              <a:off x="8377920" y="3508920"/>
              <a:ext cx="204480" cy="35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DB0639C-EF8A-4817-9252-10C9BDE12F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24280" y="3400920"/>
                <a:ext cx="3121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BC79633-F8E9-4FF1-A963-8D7E6C5EF27B}"/>
                  </a:ext>
                </a:extLst>
              </p14:cNvPr>
              <p14:cNvContentPartPr/>
              <p14:nvPr/>
            </p14:nvContentPartPr>
            <p14:xfrm>
              <a:off x="8366400" y="2159640"/>
              <a:ext cx="216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BC79633-F8E9-4FF1-A963-8D7E6C5EF2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12400" y="2051640"/>
                <a:ext cx="324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FE27E1B-0B67-49C0-899F-D1F601E3626F}"/>
                  </a:ext>
                </a:extLst>
              </p14:cNvPr>
              <p14:cNvContentPartPr/>
              <p14:nvPr/>
            </p14:nvContentPartPr>
            <p14:xfrm>
              <a:off x="6800760" y="1737000"/>
              <a:ext cx="458640" cy="20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FE27E1B-0B67-49C0-899F-D1F601E362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46760" y="1629360"/>
                <a:ext cx="5662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E220E52-3FF7-492E-9537-B663C3169455}"/>
                  </a:ext>
                </a:extLst>
              </p14:cNvPr>
              <p14:cNvContentPartPr/>
              <p14:nvPr/>
            </p14:nvContentPartPr>
            <p14:xfrm>
              <a:off x="6777360" y="3908520"/>
              <a:ext cx="92520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E220E52-3FF7-492E-9537-B663C316945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23720" y="3800880"/>
                <a:ext cx="1032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4DF1A87-B337-45C4-AB4B-ABFBC85FCDD6}"/>
                  </a:ext>
                </a:extLst>
              </p14:cNvPr>
              <p14:cNvContentPartPr/>
              <p14:nvPr/>
            </p14:nvContentPartPr>
            <p14:xfrm>
              <a:off x="6766200" y="4296600"/>
              <a:ext cx="821880" cy="24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4DF1A87-B337-45C4-AB4B-ABFBC85FCDD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12560" y="4188600"/>
                <a:ext cx="929520" cy="24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441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18FFF8BA-E008-4068-851C-2CED296AC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CA66D-1EC8-4D37-8A24-CACC6713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45" y="844430"/>
            <a:ext cx="6792657" cy="5102046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1A75B5EE-3124-4314-90F7-8D9AFE941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751211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00129C37-C465-4475-927F-B861932A3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752989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8CE04-3A1C-4DA1-B891-520820246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227" y="844430"/>
            <a:ext cx="3864027" cy="5102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To ensure the job, you have created in the system; begin by refreshing the page; then use the following steps below.</a:t>
            </a:r>
          </a:p>
          <a:p>
            <a:pPr marL="0" indent="0">
              <a:buNone/>
            </a:pPr>
            <a:r>
              <a:rPr lang="en-US" b="1" dirty="0"/>
              <a:t>These steps will assist you in locating your newly created job easier</a:t>
            </a:r>
            <a:endParaRPr lang="en-US" dirty="0"/>
          </a:p>
          <a:p>
            <a:pPr marL="0" indent="0">
              <a:buNone/>
            </a:pPr>
            <a:r>
              <a:rPr lang="en-US" sz="1300" dirty="0"/>
              <a:t>1 – Click the filter by job title, which will bring-up the search bar.</a:t>
            </a:r>
          </a:p>
          <a:p>
            <a:pPr marL="0" indent="0">
              <a:buNone/>
            </a:pPr>
            <a:r>
              <a:rPr lang="en-US" sz="1300" dirty="0"/>
              <a:t>2 – Click the arrows then choose between “Starts with” or “Contains”.</a:t>
            </a:r>
          </a:p>
          <a:p>
            <a:pPr marL="0" indent="0">
              <a:buNone/>
            </a:pPr>
            <a:r>
              <a:rPr lang="en-US" sz="1300" dirty="0"/>
              <a:t>3 – Enter part or the full name of the job to search for. </a:t>
            </a:r>
          </a:p>
          <a:p>
            <a:pPr marL="0" indent="0">
              <a:buNone/>
            </a:pPr>
            <a:r>
              <a:rPr lang="en-US" sz="1300" dirty="0"/>
              <a:t>4 – Click “Filter” after you enter the name in the search bar.</a:t>
            </a:r>
          </a:p>
          <a:p>
            <a:pPr marL="0" indent="0">
              <a:buNone/>
            </a:pPr>
            <a:r>
              <a:rPr lang="en-US" sz="1300" dirty="0"/>
              <a:t>5 – Click clear if you want to clear the search bar.</a:t>
            </a: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8F92C143-3594-4735-B621-397DDDA5F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745" y="5946475"/>
            <a:ext cx="6830568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44F560E9-CCDC-4F8F-BA20-41F11409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948253"/>
            <a:ext cx="3300984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A9E7D5A-907F-4B42-BEFD-B2113A78D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984219"/>
              </p:ext>
            </p:extLst>
          </p:nvPr>
        </p:nvGraphicFramePr>
        <p:xfrm>
          <a:off x="705745" y="636726"/>
          <a:ext cx="6003584" cy="3214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37085" imgH="3236045" progId="Word.Document.12">
                  <p:embed/>
                </p:oleObj>
              </mc:Choice>
              <mc:Fallback>
                <p:oleObj name="Document" r:id="rId2" imgW="5937085" imgH="3236045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A9E7D5A-907F-4B42-BEFD-B2113A78D7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5745" y="636726"/>
                        <a:ext cx="6003584" cy="3214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FF214B1-C056-4E6C-8882-9D61823A6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8" y="3290728"/>
            <a:ext cx="2101958" cy="1530429"/>
          </a:xfrm>
          <a:prstGeom prst="rect">
            <a:avLst/>
          </a:prstGeom>
        </p:spPr>
      </p:pic>
      <p:sp>
        <p:nvSpPr>
          <p:cNvPr id="33" name="Heptagon 32">
            <a:extLst>
              <a:ext uri="{FF2B5EF4-FFF2-40B4-BE49-F238E27FC236}">
                <a16:creationId xmlns:a16="http://schemas.microsoft.com/office/drawing/2014/main" id="{8C4B7EA2-4C7E-497C-87E8-E151569C85C2}"/>
              </a:ext>
            </a:extLst>
          </p:cNvPr>
          <p:cNvSpPr/>
          <p:nvPr/>
        </p:nvSpPr>
        <p:spPr>
          <a:xfrm>
            <a:off x="6566902" y="4269081"/>
            <a:ext cx="247650" cy="204108"/>
          </a:xfrm>
          <a:prstGeom prst="heptago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34" name="Heptagon 33">
            <a:extLst>
              <a:ext uri="{FF2B5EF4-FFF2-40B4-BE49-F238E27FC236}">
                <a16:creationId xmlns:a16="http://schemas.microsoft.com/office/drawing/2014/main" id="{6AE22920-7D96-49A1-BA1B-8C3C09D4E61C}"/>
              </a:ext>
            </a:extLst>
          </p:cNvPr>
          <p:cNvSpPr/>
          <p:nvPr/>
        </p:nvSpPr>
        <p:spPr>
          <a:xfrm>
            <a:off x="5454798" y="4234245"/>
            <a:ext cx="247650" cy="204108"/>
          </a:xfrm>
          <a:prstGeom prst="heptago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35" name="Heptagon 34">
            <a:extLst>
              <a:ext uri="{FF2B5EF4-FFF2-40B4-BE49-F238E27FC236}">
                <a16:creationId xmlns:a16="http://schemas.microsoft.com/office/drawing/2014/main" id="{1C5887B9-540D-46BE-9C52-3F3284C1DA57}"/>
              </a:ext>
            </a:extLst>
          </p:cNvPr>
          <p:cNvSpPr/>
          <p:nvPr/>
        </p:nvSpPr>
        <p:spPr>
          <a:xfrm>
            <a:off x="5293362" y="3851441"/>
            <a:ext cx="247650" cy="204108"/>
          </a:xfrm>
          <a:prstGeom prst="heptago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36" name="Heptagon 35">
            <a:extLst>
              <a:ext uri="{FF2B5EF4-FFF2-40B4-BE49-F238E27FC236}">
                <a16:creationId xmlns:a16="http://schemas.microsoft.com/office/drawing/2014/main" id="{AFADABD6-4933-4D72-A5F9-8296FF16CBED}"/>
              </a:ext>
            </a:extLst>
          </p:cNvPr>
          <p:cNvSpPr/>
          <p:nvPr/>
        </p:nvSpPr>
        <p:spPr>
          <a:xfrm>
            <a:off x="6690727" y="3706422"/>
            <a:ext cx="247650" cy="204108"/>
          </a:xfrm>
          <a:prstGeom prst="heptago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DC7CD4-2931-4B57-9BA8-1B23C90C8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20391" r="82674" b="65514"/>
          <a:stretch/>
        </p:blipFill>
        <p:spPr bwMode="auto">
          <a:xfrm>
            <a:off x="1649660" y="1146413"/>
            <a:ext cx="1021838" cy="1097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Heptagon 31">
            <a:extLst>
              <a:ext uri="{FF2B5EF4-FFF2-40B4-BE49-F238E27FC236}">
                <a16:creationId xmlns:a16="http://schemas.microsoft.com/office/drawing/2014/main" id="{78CC12F9-D515-4393-8778-3C9F4C60A7FF}"/>
              </a:ext>
            </a:extLst>
          </p:cNvPr>
          <p:cNvSpPr/>
          <p:nvPr/>
        </p:nvSpPr>
        <p:spPr>
          <a:xfrm>
            <a:off x="2211256" y="1521392"/>
            <a:ext cx="247650" cy="204108"/>
          </a:xfrm>
          <a:prstGeom prst="heptago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0257467F-7ADC-43D8-A270-CFA3D5120C68}"/>
              </a:ext>
            </a:extLst>
          </p:cNvPr>
          <p:cNvSpPr/>
          <p:nvPr/>
        </p:nvSpPr>
        <p:spPr>
          <a:xfrm>
            <a:off x="5878466" y="948469"/>
            <a:ext cx="786924" cy="540387"/>
          </a:xfrm>
          <a:prstGeom prst="downArrowCallout">
            <a:avLst>
              <a:gd name="adj1" fmla="val 12053"/>
              <a:gd name="adj2" fmla="val 15937"/>
              <a:gd name="adj3" fmla="val 9465"/>
              <a:gd name="adj4" fmla="val 6497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Refresh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512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A3BD-29A7-47C9-9670-96B7A95E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 &amp; Disability - Test</a:t>
            </a:r>
          </a:p>
        </p:txBody>
      </p:sp>
      <p:pic>
        <p:nvPicPr>
          <p:cNvPr id="4" name="Picture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AD27765-3464-4B53-8E3A-768C52B354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 b="15547"/>
          <a:stretch>
            <a:fillRect/>
          </a:stretch>
        </p:blipFill>
        <p:spPr>
          <a:xfrm>
            <a:off x="319950" y="599725"/>
            <a:ext cx="11290859" cy="397227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CE0ECB-98B1-4F35-856D-A35848274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Now we are going to click on the Service Scan Desktop – Test (</a:t>
            </a:r>
            <a:r>
              <a:rPr lang="en-US" sz="1200" dirty="0">
                <a:solidFill>
                  <a:srgbClr val="FF0000"/>
                </a:solidFill>
              </a:rPr>
              <a:t>Aging &amp; Disability - Test</a:t>
            </a:r>
            <a:r>
              <a:rPr lang="en-US" dirty="0"/>
              <a:t>) this will allow us to access to print the barcodes 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8CD0461-A609-4C9A-B4F2-A9B24128D351}"/>
              </a:ext>
            </a:extLst>
          </p:cNvPr>
          <p:cNvSpPr/>
          <p:nvPr/>
        </p:nvSpPr>
        <p:spPr>
          <a:xfrm rot="356433">
            <a:off x="3383258" y="1283066"/>
            <a:ext cx="1057275" cy="7866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219433-5A96-4C0F-B1E1-378C0E8BE282}"/>
              </a:ext>
            </a:extLst>
          </p:cNvPr>
          <p:cNvSpPr/>
          <p:nvPr/>
        </p:nvSpPr>
        <p:spPr>
          <a:xfrm>
            <a:off x="4330928" y="1174488"/>
            <a:ext cx="1362077" cy="4834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Click Aging &amp; Disability - Test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B77D5AB-5786-4EA8-8738-D36883EA55A0}"/>
                  </a:ext>
                </a:extLst>
              </p14:cNvPr>
              <p14:cNvContentPartPr/>
              <p14:nvPr/>
            </p14:nvContentPartPr>
            <p14:xfrm>
              <a:off x="2077811" y="1260142"/>
              <a:ext cx="1190520" cy="2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B77D5AB-5786-4EA8-8738-D36883EA55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1811" y="1188142"/>
                <a:ext cx="1262160" cy="17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03901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1E1834"/>
      </a:dk2>
      <a:lt2>
        <a:srgbClr val="F0F3F3"/>
      </a:lt2>
      <a:accent1>
        <a:srgbClr val="C34D5B"/>
      </a:accent1>
      <a:accent2>
        <a:srgbClr val="B13B7B"/>
      </a:accent2>
      <a:accent3>
        <a:srgbClr val="C34DBE"/>
      </a:accent3>
      <a:accent4>
        <a:srgbClr val="853BB1"/>
      </a:accent4>
      <a:accent5>
        <a:srgbClr val="664DC3"/>
      </a:accent5>
      <a:accent6>
        <a:srgbClr val="3B53B1"/>
      </a:accent6>
      <a:hlink>
        <a:srgbClr val="7B4EC4"/>
      </a:hlink>
      <a:folHlink>
        <a:srgbClr val="7F7F7F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6179</TotalTime>
  <Words>2798</Words>
  <Application>Microsoft Office PowerPoint</Application>
  <PresentationFormat>Widescreen</PresentationFormat>
  <Paragraphs>341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Amasis MT Pro Black</vt:lpstr>
      <vt:lpstr>Arial</vt:lpstr>
      <vt:lpstr>Calibri</vt:lpstr>
      <vt:lpstr>Univers</vt:lpstr>
      <vt:lpstr>Univers Condensed</vt:lpstr>
      <vt:lpstr>Wingdings</vt:lpstr>
      <vt:lpstr>Wingdings 2</vt:lpstr>
      <vt:lpstr>DividendVTI</vt:lpstr>
      <vt:lpstr>Document</vt:lpstr>
      <vt:lpstr>Service  Scan</vt:lpstr>
      <vt:lpstr>Signing into wellsky </vt:lpstr>
      <vt:lpstr>Service Scan Desktop - Test</vt:lpstr>
      <vt:lpstr>Signing into service Scan login</vt:lpstr>
      <vt:lpstr>Creating a New Job</vt:lpstr>
      <vt:lpstr>1. – Import from roster – click on import from roster and pick the roster you will be using (make sure you remember which roster you use; you will need this later on) (take note of the roster you are using; as it will be required later.)  2. – Job title - Name the job (for example provider – Site if applicable – service – sub-service – date)  3. – Care Program – click the care program you will be using   4. – Agency – click the agency you will be using   5. – Provider – click the provider you will be using  6. – Service – click the service you will be using  </vt:lpstr>
      <vt:lpstr>  7. – Prompt user to choose from service(s) after scan? – make sure the box has a check mark in it   8. – Always use current date? – make sure the box has a check mark in it   9. – Default date – make sure your default date matches the date in your job Title   10. – default unit – Enter your default units here (for example if your default units are 1 then you set this to 1, if your default units are 2 then change it to 2  11. – duplicate scan warning? – Make sure there is a check mark in this box (this will stop you from scanning the same bar-code twice)   12. – save – Make sure you click on save to save all your work</vt:lpstr>
      <vt:lpstr> </vt:lpstr>
      <vt:lpstr>Aging &amp; Disability - Test</vt:lpstr>
      <vt:lpstr>PowerPoint Presentation</vt:lpstr>
      <vt:lpstr>PowerPoint Presentation</vt:lpstr>
      <vt:lpstr>searching for your roster</vt:lpstr>
      <vt:lpstr>Printing bar-codes</vt:lpstr>
      <vt:lpstr>Continuing Printing bar-codes</vt:lpstr>
      <vt:lpstr>Wait for the page to load; then, click open now you will see the bar-code pages example picture on the left.    </vt:lpstr>
      <vt:lpstr>PowerPoint Presentation</vt:lpstr>
      <vt:lpstr>PowerPoint Presentation</vt:lpstr>
      <vt:lpstr>Printing Weekly bar-code</vt:lpstr>
      <vt:lpstr>Printing Weekly bar-code Continued</vt:lpstr>
      <vt:lpstr>individual bar-code printing</vt:lpstr>
      <vt:lpstr>individual bar-code printing continues </vt:lpstr>
      <vt:lpstr>individual bar-code printing continued</vt:lpstr>
      <vt:lpstr>PowerPoint Presentation</vt:lpstr>
      <vt:lpstr>Where to place the Bar-code on the Consumer door. </vt:lpstr>
      <vt:lpstr>The difference between Avery 5260 and the waterproof  </vt:lpstr>
      <vt:lpstr>How to turn on/off the iPad</vt:lpstr>
      <vt:lpstr>Accessing iPad </vt:lpstr>
      <vt:lpstr>PowerPoint Presentation</vt:lpstr>
      <vt:lpstr>PowerPoint Presentation</vt:lpstr>
      <vt:lpstr>Finding your “Job” in the ipad</vt:lpstr>
      <vt:lpstr>PowerPoint Presentation</vt:lpstr>
      <vt:lpstr>PowerPoint Presentation</vt:lpstr>
      <vt:lpstr>Scanning </vt:lpstr>
      <vt:lpstr>Editing in iPad</vt:lpstr>
      <vt:lpstr>Editing in iPad Continued</vt:lpstr>
      <vt:lpstr>Getting ready to Export </vt:lpstr>
      <vt:lpstr>How to Export to Service Scan</vt:lpstr>
      <vt:lpstr>PowerPoint Presentation</vt:lpstr>
      <vt:lpstr>Scans in the Job</vt:lpstr>
      <vt:lpstr>exporting the Grid</vt:lpstr>
      <vt:lpstr>PowerPoint Presentation</vt:lpstr>
      <vt:lpstr>Export Service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SamScan</dc:title>
  <dc:creator>L.A. Hawkins</dc:creator>
  <cp:lastModifiedBy>L.A. Hawkins</cp:lastModifiedBy>
  <cp:revision>19</cp:revision>
  <dcterms:created xsi:type="dcterms:W3CDTF">2022-03-02T15:22:33Z</dcterms:created>
  <dcterms:modified xsi:type="dcterms:W3CDTF">2022-09-14T20:00:39Z</dcterms:modified>
</cp:coreProperties>
</file>