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1"/>
  </p:notesMasterIdLst>
  <p:sldIdLst>
    <p:sldId id="256" r:id="rId2"/>
    <p:sldId id="257" r:id="rId3"/>
    <p:sldId id="279" r:id="rId4"/>
    <p:sldId id="280" r:id="rId5"/>
    <p:sldId id="277" r:id="rId6"/>
    <p:sldId id="278" r:id="rId7"/>
    <p:sldId id="258" r:id="rId8"/>
    <p:sldId id="260" r:id="rId9"/>
    <p:sldId id="274" r:id="rId10"/>
    <p:sldId id="275" r:id="rId11"/>
    <p:sldId id="302" r:id="rId12"/>
    <p:sldId id="305" r:id="rId13"/>
    <p:sldId id="299" r:id="rId14"/>
    <p:sldId id="300" r:id="rId15"/>
    <p:sldId id="262" r:id="rId16"/>
    <p:sldId id="263" r:id="rId17"/>
    <p:sldId id="264" r:id="rId18"/>
    <p:sldId id="267" r:id="rId19"/>
    <p:sldId id="272" r:id="rId20"/>
    <p:sldId id="265" r:id="rId21"/>
    <p:sldId id="270" r:id="rId22"/>
    <p:sldId id="271" r:id="rId23"/>
    <p:sldId id="266" r:id="rId24"/>
    <p:sldId id="269" r:id="rId25"/>
    <p:sldId id="268" r:id="rId26"/>
    <p:sldId id="287" r:id="rId27"/>
    <p:sldId id="286" r:id="rId28"/>
    <p:sldId id="309" r:id="rId29"/>
    <p:sldId id="288" r:id="rId30"/>
    <p:sldId id="289" r:id="rId31"/>
    <p:sldId id="290" r:id="rId32"/>
    <p:sldId id="291" r:id="rId33"/>
    <p:sldId id="293" r:id="rId34"/>
    <p:sldId id="292" r:id="rId35"/>
    <p:sldId id="341" r:id="rId36"/>
    <p:sldId id="323" r:id="rId37"/>
    <p:sldId id="303" r:id="rId38"/>
    <p:sldId id="324" r:id="rId39"/>
    <p:sldId id="325" r:id="rId40"/>
    <p:sldId id="304" r:id="rId41"/>
    <p:sldId id="326" r:id="rId42"/>
    <p:sldId id="327" r:id="rId43"/>
    <p:sldId id="328" r:id="rId44"/>
    <p:sldId id="329" r:id="rId45"/>
    <p:sldId id="330" r:id="rId46"/>
    <p:sldId id="331" r:id="rId47"/>
    <p:sldId id="332" r:id="rId48"/>
    <p:sldId id="333" r:id="rId49"/>
    <p:sldId id="334" r:id="rId50"/>
    <p:sldId id="335" r:id="rId51"/>
    <p:sldId id="336" r:id="rId52"/>
    <p:sldId id="337" r:id="rId53"/>
    <p:sldId id="338" r:id="rId54"/>
    <p:sldId id="339" r:id="rId55"/>
    <p:sldId id="340" r:id="rId56"/>
    <p:sldId id="307" r:id="rId57"/>
    <p:sldId id="308" r:id="rId58"/>
    <p:sldId id="310" r:id="rId59"/>
    <p:sldId id="313" r:id="rId60"/>
    <p:sldId id="314" r:id="rId61"/>
    <p:sldId id="315" r:id="rId62"/>
    <p:sldId id="319" r:id="rId63"/>
    <p:sldId id="312" r:id="rId64"/>
    <p:sldId id="316" r:id="rId65"/>
    <p:sldId id="317" r:id="rId66"/>
    <p:sldId id="318" r:id="rId67"/>
    <p:sldId id="320" r:id="rId68"/>
    <p:sldId id="321" r:id="rId69"/>
    <p:sldId id="273" r:id="rId70"/>
    <p:sldId id="282" r:id="rId71"/>
    <p:sldId id="283" r:id="rId72"/>
    <p:sldId id="281" r:id="rId73"/>
    <p:sldId id="296" r:id="rId74"/>
    <p:sldId id="284" r:id="rId75"/>
    <p:sldId id="285" r:id="rId76"/>
    <p:sldId id="294" r:id="rId77"/>
    <p:sldId id="295" r:id="rId78"/>
    <p:sldId id="297" r:id="rId79"/>
    <p:sldId id="298" r:id="rId80"/>
  </p:sldIdLst>
  <p:sldSz cx="12192000" cy="6858000"/>
  <p:notesSz cx="6858000" cy="9144000"/>
  <p:custShowLst>
    <p:custShow name="Nutrition training #4" id="0">
      <p:sldLst>
        <p:sld r:id="rId2"/>
        <p:sld r:id="rId3"/>
        <p:sld r:id="rId4"/>
        <p:sld r:id="rId5"/>
        <p:sld r:id="rId6"/>
        <p:sld r:id="rId7"/>
        <p:sld r:id="rId8"/>
        <p:sld r:id="rId9"/>
        <p:sld r:id="rId10"/>
        <p:sld r:id="rId11"/>
        <p:sld r:id="rId12"/>
        <p:sld r:id="rId14"/>
        <p:sld r:id="rId15"/>
        <p:sld r:id="rId38"/>
        <p:sld r:id="rId41"/>
        <p:sld r:id="rId16"/>
        <p:sld r:id="rId17"/>
        <p:sld r:id="rId18"/>
        <p:sld r:id="rId21"/>
        <p:sld r:id="rId24"/>
        <p:sld r:id="rId27"/>
        <p:sld r:id="rId28"/>
        <p:sld r:id="rId30"/>
        <p:sld r:id="rId33"/>
        <p:sld r:id="rId70"/>
        <p:sld r:id="rId71"/>
        <p:sld r:id="rId72"/>
        <p:sld r:id="rId73"/>
        <p:sld r:id="rId74"/>
        <p:sld r:id="rId75"/>
        <p:sld r:id="rId76"/>
        <p:sld r:id="rId77"/>
        <p:sld r:id="rId78"/>
        <p:sld r:id="rId79"/>
        <p:sld r:id="rId80"/>
      </p:sldLst>
    </p:custShow>
  </p:custShowLst>
  <p:custDataLst>
    <p:tags r:id="rId8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7ED7BE-3930-4E74-8555-8CE163E54E53}">
          <p14:sldIdLst>
            <p14:sldId id="256"/>
            <p14:sldId id="257"/>
            <p14:sldId id="279"/>
            <p14:sldId id="280"/>
            <p14:sldId id="277"/>
            <p14:sldId id="278"/>
            <p14:sldId id="258"/>
            <p14:sldId id="260"/>
            <p14:sldId id="274"/>
            <p14:sldId id="275"/>
            <p14:sldId id="302"/>
            <p14:sldId id="305"/>
            <p14:sldId id="299"/>
            <p14:sldId id="300"/>
            <p14:sldId id="262"/>
            <p14:sldId id="263"/>
            <p14:sldId id="264"/>
            <p14:sldId id="267"/>
            <p14:sldId id="272"/>
            <p14:sldId id="265"/>
            <p14:sldId id="270"/>
            <p14:sldId id="271"/>
            <p14:sldId id="266"/>
            <p14:sldId id="269"/>
            <p14:sldId id="268"/>
            <p14:sldId id="287"/>
            <p14:sldId id="286"/>
            <p14:sldId id="309"/>
            <p14:sldId id="288"/>
            <p14:sldId id="289"/>
            <p14:sldId id="290"/>
            <p14:sldId id="291"/>
            <p14:sldId id="293"/>
            <p14:sldId id="292"/>
            <p14:sldId id="341"/>
            <p14:sldId id="323"/>
            <p14:sldId id="303"/>
            <p14:sldId id="324"/>
            <p14:sldId id="325"/>
            <p14:sldId id="304"/>
            <p14:sldId id="326"/>
            <p14:sldId id="327"/>
            <p14:sldId id="328"/>
            <p14:sldId id="329"/>
            <p14:sldId id="330"/>
            <p14:sldId id="331"/>
            <p14:sldId id="332"/>
            <p14:sldId id="333"/>
            <p14:sldId id="334"/>
            <p14:sldId id="335"/>
            <p14:sldId id="336"/>
            <p14:sldId id="337"/>
            <p14:sldId id="338"/>
            <p14:sldId id="339"/>
            <p14:sldId id="340"/>
            <p14:sldId id="307"/>
            <p14:sldId id="308"/>
            <p14:sldId id="310"/>
            <p14:sldId id="313"/>
            <p14:sldId id="314"/>
            <p14:sldId id="315"/>
            <p14:sldId id="319"/>
            <p14:sldId id="312"/>
            <p14:sldId id="316"/>
          </p14:sldIdLst>
        </p14:section>
        <p14:section name="Untitled Section" id="{E885FE4B-A069-4864-9ADD-4CF742B3CAA0}">
          <p14:sldIdLst>
            <p14:sldId id="317"/>
            <p14:sldId id="318"/>
            <p14:sldId id="320"/>
            <p14:sldId id="321"/>
            <p14:sldId id="273"/>
            <p14:sldId id="282"/>
            <p14:sldId id="283"/>
            <p14:sldId id="281"/>
            <p14:sldId id="296"/>
            <p14:sldId id="284"/>
            <p14:sldId id="285"/>
            <p14:sldId id="294"/>
            <p14:sldId id="295"/>
            <p14:sldId id="297"/>
            <p14:sldId id="29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906" autoAdjust="0"/>
  </p:normalViewPr>
  <p:slideViewPr>
    <p:cSldViewPr snapToGrid="0">
      <p:cViewPr varScale="1">
        <p:scale>
          <a:sx n="88" d="100"/>
          <a:sy n="88" d="100"/>
        </p:scale>
        <p:origin x="1416" y="84"/>
      </p:cViewPr>
      <p:guideLst/>
    </p:cSldViewPr>
  </p:slideViewPr>
  <p:outlineViewPr>
    <p:cViewPr>
      <p:scale>
        <a:sx n="33" d="100"/>
        <a:sy n="33" d="100"/>
      </p:scale>
      <p:origin x="0" y="-16506"/>
    </p:cViewPr>
  </p:outlineViewPr>
  <p:notesTextViewPr>
    <p:cViewPr>
      <p:scale>
        <a:sx n="3" d="2"/>
        <a:sy n="3" d="2"/>
      </p:scale>
      <p:origin x="0" y="0"/>
    </p:cViewPr>
  </p:notesTextViewPr>
  <p:sorterViewPr>
    <p:cViewPr varScale="1">
      <p:scale>
        <a:sx n="100" d="100"/>
        <a:sy n="100" d="100"/>
      </p:scale>
      <p:origin x="0" y="-10398"/>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ags" Target="tags/tag1.xml"/></Relationships>
</file>

<file path=ppt/diagrams/_rels/data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215EC7-53BA-4B6A-9542-1441E6A51363}"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D38FA8E6-24A1-47DB-BBC7-811756AFC09E}">
      <dgm:prSet/>
      <dgm:spPr/>
      <dgm:t>
        <a:bodyPr/>
        <a:lstStyle/>
        <a:p>
          <a:r>
            <a:rPr lang="es-ES" dirty="0"/>
            <a:t>Lave, enjuague, desinfecte y seque al aire
</a:t>
          </a:r>
          <a:endParaRPr lang="en-US" dirty="0"/>
        </a:p>
      </dgm:t>
    </dgm:pt>
    <dgm:pt modelId="{0F92DDE0-E6FF-4AA9-B26F-3C57C9CD14CB}" type="parTrans" cxnId="{EBD65AE2-4428-4E9F-9C51-0ACC244A2110}">
      <dgm:prSet/>
      <dgm:spPr/>
      <dgm:t>
        <a:bodyPr/>
        <a:lstStyle/>
        <a:p>
          <a:endParaRPr lang="en-US"/>
        </a:p>
      </dgm:t>
    </dgm:pt>
    <dgm:pt modelId="{729FF65E-DC23-44DA-94CC-28C569509BC3}" type="sibTrans" cxnId="{EBD65AE2-4428-4E9F-9C51-0ACC244A2110}">
      <dgm:prSet phldrT="1"/>
      <dgm:spPr/>
      <dgm:t>
        <a:bodyPr/>
        <a:lstStyle/>
        <a:p>
          <a:endParaRPr lang="en-US"/>
        </a:p>
      </dgm:t>
    </dgm:pt>
    <dgm:pt modelId="{CBFECB34-CF50-40B7-BF3C-3BCBB3C9D024}">
      <dgm:prSet/>
      <dgm:spPr/>
      <dgm:t>
        <a:bodyPr/>
        <a:lstStyle/>
        <a:p>
          <a:r>
            <a:rPr lang="es-ES" dirty="0"/>
            <a:t>Lave, enjuague, desinfecte y seque los termómetros al aire antes y después de usarlos
</a:t>
          </a:r>
          <a:endParaRPr lang="en-US" dirty="0"/>
        </a:p>
      </dgm:t>
    </dgm:pt>
    <dgm:pt modelId="{3EA260E8-6EEE-4FF5-88A3-05EAA22534EA}" type="parTrans" cxnId="{2AFC3D99-9DBE-473F-87FE-366FF807EC06}">
      <dgm:prSet/>
      <dgm:spPr/>
      <dgm:t>
        <a:bodyPr/>
        <a:lstStyle/>
        <a:p>
          <a:endParaRPr lang="en-US"/>
        </a:p>
      </dgm:t>
    </dgm:pt>
    <dgm:pt modelId="{FDEE9CD5-2F83-4EBE-864D-7E6C0DCE2D9B}" type="sibTrans" cxnId="{2AFC3D99-9DBE-473F-87FE-366FF807EC06}">
      <dgm:prSet/>
      <dgm:spPr/>
      <dgm:t>
        <a:bodyPr/>
        <a:lstStyle/>
        <a:p>
          <a:endParaRPr lang="en-US"/>
        </a:p>
      </dgm:t>
    </dgm:pt>
    <dgm:pt modelId="{45B370A4-BB16-4995-9AA1-4268C77D2CBD}">
      <dgm:prSet/>
      <dgm:spPr/>
      <dgm:t>
        <a:bodyPr/>
        <a:lstStyle/>
        <a:p>
          <a:r>
            <a:rPr lang="en-US" dirty="0" err="1"/>
            <a:t>Calibrar</a:t>
          </a:r>
          <a:r>
            <a:rPr lang="en-US" dirty="0"/>
            <a:t>
</a:t>
          </a:r>
        </a:p>
      </dgm:t>
    </dgm:pt>
    <dgm:pt modelId="{4EDB7818-FBCB-4E14-BA02-871BD4065FC3}" type="parTrans" cxnId="{9561070A-050A-4BAF-827A-C76A8DDF9331}">
      <dgm:prSet/>
      <dgm:spPr/>
      <dgm:t>
        <a:bodyPr/>
        <a:lstStyle/>
        <a:p>
          <a:endParaRPr lang="en-US"/>
        </a:p>
      </dgm:t>
    </dgm:pt>
    <dgm:pt modelId="{F92B8872-C304-4792-B360-A5208F7CCE31}" type="sibTrans" cxnId="{9561070A-050A-4BAF-827A-C76A8DDF9331}">
      <dgm:prSet phldrT="2"/>
      <dgm:spPr/>
      <dgm:t>
        <a:bodyPr/>
        <a:lstStyle/>
        <a:p>
          <a:endParaRPr lang="en-US"/>
        </a:p>
      </dgm:t>
    </dgm:pt>
    <dgm:pt modelId="{11723B16-ABCD-4E0E-9334-3859787D1D8C}">
      <dgm:prSet/>
      <dgm:spPr/>
      <dgm:t>
        <a:bodyPr/>
        <a:lstStyle/>
        <a:p>
          <a:r>
            <a:rPr lang="en-US" dirty="0" err="1"/>
            <a:t>Cajúntelos</a:t>
          </a:r>
          <a:r>
            <a:rPr lang="en-US" dirty="0"/>
            <a:t> antes de </a:t>
          </a:r>
          <a:r>
            <a:rPr lang="en-US" dirty="0" err="1"/>
            <a:t>cada</a:t>
          </a:r>
          <a:r>
            <a:rPr lang="en-US" dirty="0"/>
            <a:t> </a:t>
          </a:r>
          <a:r>
            <a:rPr lang="en-US" dirty="0" err="1"/>
            <a:t>turno</a:t>
          </a:r>
          <a:r>
            <a:rPr lang="en-US" dirty="0"/>
            <a:t> para </a:t>
          </a:r>
          <a:r>
            <a:rPr lang="en-US" dirty="0" err="1"/>
            <a:t>garantizar</a:t>
          </a:r>
          <a:r>
            <a:rPr lang="en-US" dirty="0"/>
            <a:t> la </a:t>
          </a:r>
          <a:r>
            <a:rPr lang="en-US" dirty="0" err="1"/>
            <a:t>precisión</a:t>
          </a:r>
          <a:r>
            <a:rPr lang="en-US" dirty="0"/>
            <a:t>
</a:t>
          </a:r>
        </a:p>
      </dgm:t>
    </dgm:pt>
    <dgm:pt modelId="{B5B60E60-9C96-4450-9CD1-C7E11B30583B}" type="parTrans" cxnId="{F6E209AA-BCC0-4365-B865-20A555914366}">
      <dgm:prSet/>
      <dgm:spPr/>
      <dgm:t>
        <a:bodyPr/>
        <a:lstStyle/>
        <a:p>
          <a:endParaRPr lang="en-US"/>
        </a:p>
      </dgm:t>
    </dgm:pt>
    <dgm:pt modelId="{979A4AC4-09A8-44D1-986A-947A4607D5AC}" type="sibTrans" cxnId="{F6E209AA-BCC0-4365-B865-20A555914366}">
      <dgm:prSet/>
      <dgm:spPr/>
      <dgm:t>
        <a:bodyPr/>
        <a:lstStyle/>
        <a:p>
          <a:endParaRPr lang="en-US"/>
        </a:p>
      </dgm:t>
    </dgm:pt>
    <dgm:pt modelId="{A678ABFA-1949-4D39-9172-C289198CA1B9}">
      <dgm:prSet/>
      <dgm:spPr/>
      <dgm:t>
        <a:bodyPr/>
        <a:lstStyle/>
        <a:p>
          <a:r>
            <a:rPr lang="es-ES" dirty="0"/>
            <a:t>Asegúrese de que los termómetros utilizados para medir la temperatura de los alimentos tengan una precisión de +/- 2 ° F o +/- 1 ° C 
</a:t>
          </a:r>
          <a:endParaRPr lang="en-US" dirty="0"/>
        </a:p>
      </dgm:t>
    </dgm:pt>
    <dgm:pt modelId="{C051DD83-52B7-48EE-B212-765A831F15E7}" type="parTrans" cxnId="{A2158898-320B-4858-A316-83BFDFAE486E}">
      <dgm:prSet/>
      <dgm:spPr/>
      <dgm:t>
        <a:bodyPr/>
        <a:lstStyle/>
        <a:p>
          <a:endParaRPr lang="en-US"/>
        </a:p>
      </dgm:t>
    </dgm:pt>
    <dgm:pt modelId="{460EB047-0921-4D31-ACCC-A518D1D62C49}" type="sibTrans" cxnId="{A2158898-320B-4858-A316-83BFDFAE486E}">
      <dgm:prSet phldrT="3"/>
      <dgm:spPr/>
      <dgm:t>
        <a:bodyPr/>
        <a:lstStyle/>
        <a:p>
          <a:endParaRPr lang="en-US"/>
        </a:p>
      </dgm:t>
    </dgm:pt>
    <dgm:pt modelId="{19AC64D6-B162-4646-AF14-011A38AD3133}">
      <dgm:prSet/>
      <dgm:spPr/>
      <dgm:t>
        <a:bodyPr/>
        <a:lstStyle/>
        <a:p>
          <a:endParaRPr lang="en-US" dirty="0"/>
        </a:p>
      </dgm:t>
    </dgm:pt>
    <dgm:pt modelId="{A51A4814-3A03-4A69-8D74-EF36E21E4392}" type="parTrans" cxnId="{10ED198C-86A7-4834-A6A2-F1B94ADF9CD3}">
      <dgm:prSet/>
      <dgm:spPr/>
      <dgm:t>
        <a:bodyPr/>
        <a:lstStyle/>
        <a:p>
          <a:endParaRPr lang="en-US"/>
        </a:p>
      </dgm:t>
    </dgm:pt>
    <dgm:pt modelId="{EE48EB17-A0C2-42E8-891C-0EBE4D9416C7}" type="sibTrans" cxnId="{10ED198C-86A7-4834-A6A2-F1B94ADF9CD3}">
      <dgm:prSet/>
      <dgm:spPr/>
      <dgm:t>
        <a:bodyPr/>
        <a:lstStyle/>
        <a:p>
          <a:endParaRPr lang="en-US"/>
        </a:p>
      </dgm:t>
    </dgm:pt>
    <dgm:pt modelId="{4F8C1424-3E81-4039-8175-E800AE3442C7}" type="pres">
      <dgm:prSet presAssocID="{E6215EC7-53BA-4B6A-9542-1441E6A51363}" presName="linear" presStyleCnt="0">
        <dgm:presLayoutVars>
          <dgm:animLvl val="lvl"/>
          <dgm:resizeHandles val="exact"/>
        </dgm:presLayoutVars>
      </dgm:prSet>
      <dgm:spPr/>
    </dgm:pt>
    <dgm:pt modelId="{2F8776FD-FD23-439F-9B1D-0F26D8B12DFD}" type="pres">
      <dgm:prSet presAssocID="{D38FA8E6-24A1-47DB-BBC7-811756AFC09E}" presName="parentText" presStyleLbl="node1" presStyleIdx="0" presStyleCnt="3">
        <dgm:presLayoutVars>
          <dgm:chMax val="0"/>
          <dgm:bulletEnabled val="1"/>
        </dgm:presLayoutVars>
      </dgm:prSet>
      <dgm:spPr/>
    </dgm:pt>
    <dgm:pt modelId="{643C1B2B-FA89-48C5-A102-49F5449C2E40}" type="pres">
      <dgm:prSet presAssocID="{D38FA8E6-24A1-47DB-BBC7-811756AFC09E}" presName="childText" presStyleLbl="revTx" presStyleIdx="0" presStyleCnt="3">
        <dgm:presLayoutVars>
          <dgm:bulletEnabled val="1"/>
        </dgm:presLayoutVars>
      </dgm:prSet>
      <dgm:spPr/>
    </dgm:pt>
    <dgm:pt modelId="{838A4BEA-A047-4F4F-8F96-D406F6C3EE5E}" type="pres">
      <dgm:prSet presAssocID="{45B370A4-BB16-4995-9AA1-4268C77D2CBD}" presName="parentText" presStyleLbl="node1" presStyleIdx="1" presStyleCnt="3">
        <dgm:presLayoutVars>
          <dgm:chMax val="0"/>
          <dgm:bulletEnabled val="1"/>
        </dgm:presLayoutVars>
      </dgm:prSet>
      <dgm:spPr/>
    </dgm:pt>
    <dgm:pt modelId="{DA31A2EB-B563-4042-939F-7291367BAE29}" type="pres">
      <dgm:prSet presAssocID="{45B370A4-BB16-4995-9AA1-4268C77D2CBD}" presName="childText" presStyleLbl="revTx" presStyleIdx="1" presStyleCnt="3">
        <dgm:presLayoutVars>
          <dgm:bulletEnabled val="1"/>
        </dgm:presLayoutVars>
      </dgm:prSet>
      <dgm:spPr/>
    </dgm:pt>
    <dgm:pt modelId="{2A699FFB-36FA-49D7-804F-929640DF5A63}" type="pres">
      <dgm:prSet presAssocID="{A678ABFA-1949-4D39-9172-C289198CA1B9}" presName="parentText" presStyleLbl="node1" presStyleIdx="2" presStyleCnt="3">
        <dgm:presLayoutVars>
          <dgm:chMax val="0"/>
          <dgm:bulletEnabled val="1"/>
        </dgm:presLayoutVars>
      </dgm:prSet>
      <dgm:spPr/>
    </dgm:pt>
    <dgm:pt modelId="{87AD7154-AAEB-489A-8288-6BE1A50463B6}" type="pres">
      <dgm:prSet presAssocID="{A678ABFA-1949-4D39-9172-C289198CA1B9}" presName="childText" presStyleLbl="revTx" presStyleIdx="2" presStyleCnt="3">
        <dgm:presLayoutVars>
          <dgm:bulletEnabled val="1"/>
        </dgm:presLayoutVars>
      </dgm:prSet>
      <dgm:spPr/>
    </dgm:pt>
  </dgm:ptLst>
  <dgm:cxnLst>
    <dgm:cxn modelId="{9561070A-050A-4BAF-827A-C76A8DDF9331}" srcId="{E6215EC7-53BA-4B6A-9542-1441E6A51363}" destId="{45B370A4-BB16-4995-9AA1-4268C77D2CBD}" srcOrd="1" destOrd="0" parTransId="{4EDB7818-FBCB-4E14-BA02-871BD4065FC3}" sibTransId="{F92B8872-C304-4792-B360-A5208F7CCE31}"/>
    <dgm:cxn modelId="{518EDD22-299C-44F1-BA83-7006A429DEA4}" type="presOf" srcId="{CBFECB34-CF50-40B7-BF3C-3BCBB3C9D024}" destId="{643C1B2B-FA89-48C5-A102-49F5449C2E40}" srcOrd="0" destOrd="0" presId="urn:microsoft.com/office/officeart/2005/8/layout/vList2"/>
    <dgm:cxn modelId="{0DD74C2E-3B86-4375-B4AA-833BEF6E783F}" type="presOf" srcId="{E6215EC7-53BA-4B6A-9542-1441E6A51363}" destId="{4F8C1424-3E81-4039-8175-E800AE3442C7}" srcOrd="0" destOrd="0" presId="urn:microsoft.com/office/officeart/2005/8/layout/vList2"/>
    <dgm:cxn modelId="{E0B41D64-238D-45C9-8D40-E9ECAF5AA929}" type="presOf" srcId="{D38FA8E6-24A1-47DB-BBC7-811756AFC09E}" destId="{2F8776FD-FD23-439F-9B1D-0F26D8B12DFD}" srcOrd="0" destOrd="0" presId="urn:microsoft.com/office/officeart/2005/8/layout/vList2"/>
    <dgm:cxn modelId="{10ED198C-86A7-4834-A6A2-F1B94ADF9CD3}" srcId="{A678ABFA-1949-4D39-9172-C289198CA1B9}" destId="{19AC64D6-B162-4646-AF14-011A38AD3133}" srcOrd="0" destOrd="0" parTransId="{A51A4814-3A03-4A69-8D74-EF36E21E4392}" sibTransId="{EE48EB17-A0C2-42E8-891C-0EBE4D9416C7}"/>
    <dgm:cxn modelId="{A2158898-320B-4858-A316-83BFDFAE486E}" srcId="{E6215EC7-53BA-4B6A-9542-1441E6A51363}" destId="{A678ABFA-1949-4D39-9172-C289198CA1B9}" srcOrd="2" destOrd="0" parTransId="{C051DD83-52B7-48EE-B212-765A831F15E7}" sibTransId="{460EB047-0921-4D31-ACCC-A518D1D62C49}"/>
    <dgm:cxn modelId="{2AFC3D99-9DBE-473F-87FE-366FF807EC06}" srcId="{D38FA8E6-24A1-47DB-BBC7-811756AFC09E}" destId="{CBFECB34-CF50-40B7-BF3C-3BCBB3C9D024}" srcOrd="0" destOrd="0" parTransId="{3EA260E8-6EEE-4FF5-88A3-05EAA22534EA}" sibTransId="{FDEE9CD5-2F83-4EBE-864D-7E6C0DCE2D9B}"/>
    <dgm:cxn modelId="{F6E209AA-BCC0-4365-B865-20A555914366}" srcId="{45B370A4-BB16-4995-9AA1-4268C77D2CBD}" destId="{11723B16-ABCD-4E0E-9334-3859787D1D8C}" srcOrd="0" destOrd="0" parTransId="{B5B60E60-9C96-4450-9CD1-C7E11B30583B}" sibTransId="{979A4AC4-09A8-44D1-986A-947A4607D5AC}"/>
    <dgm:cxn modelId="{D781B6B8-A1F2-4506-9D0D-66C46BBEF877}" type="presOf" srcId="{A678ABFA-1949-4D39-9172-C289198CA1B9}" destId="{2A699FFB-36FA-49D7-804F-929640DF5A63}" srcOrd="0" destOrd="0" presId="urn:microsoft.com/office/officeart/2005/8/layout/vList2"/>
    <dgm:cxn modelId="{008237BE-5C18-4D5F-B196-60D14A95F151}" type="presOf" srcId="{19AC64D6-B162-4646-AF14-011A38AD3133}" destId="{87AD7154-AAEB-489A-8288-6BE1A50463B6}" srcOrd="0" destOrd="0" presId="urn:microsoft.com/office/officeart/2005/8/layout/vList2"/>
    <dgm:cxn modelId="{E135C1CA-80BC-4496-BCEC-09536C12598A}" type="presOf" srcId="{11723B16-ABCD-4E0E-9334-3859787D1D8C}" destId="{DA31A2EB-B563-4042-939F-7291367BAE29}" srcOrd="0" destOrd="0" presId="urn:microsoft.com/office/officeart/2005/8/layout/vList2"/>
    <dgm:cxn modelId="{6652D5DC-C334-40E6-9F75-A0A20C723186}" type="presOf" srcId="{45B370A4-BB16-4995-9AA1-4268C77D2CBD}" destId="{838A4BEA-A047-4F4F-8F96-D406F6C3EE5E}" srcOrd="0" destOrd="0" presId="urn:microsoft.com/office/officeart/2005/8/layout/vList2"/>
    <dgm:cxn modelId="{EBD65AE2-4428-4E9F-9C51-0ACC244A2110}" srcId="{E6215EC7-53BA-4B6A-9542-1441E6A51363}" destId="{D38FA8E6-24A1-47DB-BBC7-811756AFC09E}" srcOrd="0" destOrd="0" parTransId="{0F92DDE0-E6FF-4AA9-B26F-3C57C9CD14CB}" sibTransId="{729FF65E-DC23-44DA-94CC-28C569509BC3}"/>
    <dgm:cxn modelId="{93FD1B3E-48DA-4352-ADBD-368763EE3479}" type="presParOf" srcId="{4F8C1424-3E81-4039-8175-E800AE3442C7}" destId="{2F8776FD-FD23-439F-9B1D-0F26D8B12DFD}" srcOrd="0" destOrd="0" presId="urn:microsoft.com/office/officeart/2005/8/layout/vList2"/>
    <dgm:cxn modelId="{A4CD08B7-862F-48BF-8378-94F28F5DDC3E}" type="presParOf" srcId="{4F8C1424-3E81-4039-8175-E800AE3442C7}" destId="{643C1B2B-FA89-48C5-A102-49F5449C2E40}" srcOrd="1" destOrd="0" presId="urn:microsoft.com/office/officeart/2005/8/layout/vList2"/>
    <dgm:cxn modelId="{BB0CA731-D9C1-4838-8154-EC277AAA723B}" type="presParOf" srcId="{4F8C1424-3E81-4039-8175-E800AE3442C7}" destId="{838A4BEA-A047-4F4F-8F96-D406F6C3EE5E}" srcOrd="2" destOrd="0" presId="urn:microsoft.com/office/officeart/2005/8/layout/vList2"/>
    <dgm:cxn modelId="{A47B67CC-4926-4A79-A07D-814677E15583}" type="presParOf" srcId="{4F8C1424-3E81-4039-8175-E800AE3442C7}" destId="{DA31A2EB-B563-4042-939F-7291367BAE29}" srcOrd="3" destOrd="0" presId="urn:microsoft.com/office/officeart/2005/8/layout/vList2"/>
    <dgm:cxn modelId="{9DF85324-1EDA-4C70-926C-F8DEF77B3E22}" type="presParOf" srcId="{4F8C1424-3E81-4039-8175-E800AE3442C7}" destId="{2A699FFB-36FA-49D7-804F-929640DF5A63}" srcOrd="4" destOrd="0" presId="urn:microsoft.com/office/officeart/2005/8/layout/vList2"/>
    <dgm:cxn modelId="{6C84276F-632A-4C05-A07F-EB39DA91C69E}" type="presParOf" srcId="{4F8C1424-3E81-4039-8175-E800AE3442C7}" destId="{87AD7154-AAEB-489A-8288-6BE1A50463B6}"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BE921E-B314-4E70-9CB1-65332113AB8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1E50135-DCBC-4EEC-A1F9-621C8033F23F}">
      <dgm:prSet/>
      <dgm:spPr/>
      <dgm:t>
        <a:bodyPr/>
        <a:lstStyle/>
        <a:p>
          <a:r>
            <a:rPr lang="es-ES" b="1" dirty="0"/>
            <a:t>Huevos con cáscara: Reciban a una temperatura del aire de 45 ° F (7 ° C) o inferior
</a:t>
          </a:r>
          <a:endParaRPr lang="en-US" dirty="0"/>
        </a:p>
      </dgm:t>
    </dgm:pt>
    <dgm:pt modelId="{F560BCB2-4D95-4F9A-B497-7BEBD18DE1A2}" type="parTrans" cxnId="{EC2F4022-06DC-49D9-A995-1F54F58D6F03}">
      <dgm:prSet/>
      <dgm:spPr/>
      <dgm:t>
        <a:bodyPr/>
        <a:lstStyle/>
        <a:p>
          <a:endParaRPr lang="en-US"/>
        </a:p>
      </dgm:t>
    </dgm:pt>
    <dgm:pt modelId="{43655B99-DE65-4226-AEFD-210379CD4215}" type="sibTrans" cxnId="{EC2F4022-06DC-49D9-A995-1F54F58D6F03}">
      <dgm:prSet/>
      <dgm:spPr/>
      <dgm:t>
        <a:bodyPr/>
        <a:lstStyle/>
        <a:p>
          <a:endParaRPr lang="en-US"/>
        </a:p>
      </dgm:t>
    </dgm:pt>
    <dgm:pt modelId="{0982EE39-2B14-49BE-ACDE-41095E42D6F4}">
      <dgm:prSet/>
      <dgm:spPr/>
      <dgm:t>
        <a:bodyPr/>
        <a:lstStyle/>
        <a:p>
          <a:r>
            <a:rPr lang="es-ES" b="1" dirty="0"/>
            <a:t>Leche: Reciba a 45°F (7°C) o menos</a:t>
          </a:r>
          <a:br>
            <a:rPr lang="es-ES" b="1" dirty="0"/>
          </a:br>
          <a:r>
            <a:rPr lang="es-ES" b="1" dirty="0"/>
            <a:t>Enfríe la leche a 41°F (5°C) o menos en cuatro horas
</a:t>
          </a:r>
          <a:endParaRPr lang="en-US" dirty="0"/>
        </a:p>
      </dgm:t>
    </dgm:pt>
    <dgm:pt modelId="{B4F81776-44F0-438A-9264-1D22C12426FF}" type="parTrans" cxnId="{975E668D-D47B-4DEB-9420-BE67481414D5}">
      <dgm:prSet/>
      <dgm:spPr/>
      <dgm:t>
        <a:bodyPr/>
        <a:lstStyle/>
        <a:p>
          <a:endParaRPr lang="en-US"/>
        </a:p>
      </dgm:t>
    </dgm:pt>
    <dgm:pt modelId="{4F66A8B9-4436-46F4-977B-53B9B96E8E68}" type="sibTrans" cxnId="{975E668D-D47B-4DEB-9420-BE67481414D5}">
      <dgm:prSet/>
      <dgm:spPr/>
      <dgm:t>
        <a:bodyPr/>
        <a:lstStyle/>
        <a:p>
          <a:endParaRPr lang="en-US"/>
        </a:p>
      </dgm:t>
    </dgm:pt>
    <dgm:pt modelId="{782434BE-0B1D-4323-811C-042F7EC37DCD}">
      <dgm:prSet/>
      <dgm:spPr/>
      <dgm:t>
        <a:bodyPr/>
        <a:lstStyle/>
        <a:p>
          <a:r>
            <a:rPr lang="es-ES" b="1" dirty="0"/>
            <a:t>Comida caliente con TCS: Reciba a 135 ° F (57 ° C) o más</a:t>
          </a:r>
          <a:br>
            <a:rPr lang="es-ES" b="1" dirty="0"/>
          </a:br>
          <a:r>
            <a:rPr lang="es-ES" b="1" dirty="0"/>
            <a:t>Alimentos congelados: Recibir sólidos congelados 
</a:t>
          </a:r>
          <a:endParaRPr lang="en-US" dirty="0"/>
        </a:p>
      </dgm:t>
    </dgm:pt>
    <dgm:pt modelId="{304FDA56-F517-4122-85F4-459E24AF7157}" type="parTrans" cxnId="{467F3DB9-D626-40BC-8874-E7B2119B6892}">
      <dgm:prSet/>
      <dgm:spPr/>
      <dgm:t>
        <a:bodyPr/>
        <a:lstStyle/>
        <a:p>
          <a:endParaRPr lang="en-US"/>
        </a:p>
      </dgm:t>
    </dgm:pt>
    <dgm:pt modelId="{C131CED9-2809-48F8-92B1-91C0D6F05E94}" type="sibTrans" cxnId="{467F3DB9-D626-40BC-8874-E7B2119B6892}">
      <dgm:prSet/>
      <dgm:spPr/>
      <dgm:t>
        <a:bodyPr/>
        <a:lstStyle/>
        <a:p>
          <a:endParaRPr lang="en-US"/>
        </a:p>
      </dgm:t>
    </dgm:pt>
    <dgm:pt modelId="{16900EF8-ED54-416B-A6A6-855CB405BB30}">
      <dgm:prSet/>
      <dgm:spPr/>
      <dgm:t>
        <a:bodyPr/>
        <a:lstStyle/>
        <a:p>
          <a:r>
            <a:rPr lang="es-ES"/>
            <a:t>RECHAZAR los alimentos congelados por las siguientes razones:
Aparecen fluidos o manchas de agua en </a:t>
          </a:r>
          <a:endParaRPr lang="en-US" dirty="0"/>
        </a:p>
      </dgm:t>
    </dgm:pt>
    <dgm:pt modelId="{0009E11E-2C7E-423F-ACEE-01A73BFACF46}" type="parTrans" cxnId="{1172918D-DD49-4928-A650-B615ACB19261}">
      <dgm:prSet/>
      <dgm:spPr/>
      <dgm:t>
        <a:bodyPr/>
        <a:lstStyle/>
        <a:p>
          <a:endParaRPr lang="en-US"/>
        </a:p>
      </dgm:t>
    </dgm:pt>
    <dgm:pt modelId="{3D2C9DC5-7FF5-4667-8C5E-ECE3D4E471DC}" type="sibTrans" cxnId="{1172918D-DD49-4928-A650-B615ACB19261}">
      <dgm:prSet/>
      <dgm:spPr/>
      <dgm:t>
        <a:bodyPr/>
        <a:lstStyle/>
        <a:p>
          <a:endParaRPr lang="en-US"/>
        </a:p>
      </dgm:t>
    </dgm:pt>
    <dgm:pt modelId="{46999BDD-5BB4-40A6-A990-0B5105B4FA4B}">
      <dgm:prSet/>
      <dgm:spPr/>
      <dgm:t>
        <a:bodyPr/>
        <a:lstStyle/>
        <a:p>
          <a:r>
            <a:rPr lang="es-ES" dirty="0"/>
            <a:t>RECHAZAR los alimentos congelados por las siguientes razones:
Aparecen fluidos o manchas de agua en </a:t>
          </a:r>
          <a:endParaRPr lang="en-US" dirty="0"/>
        </a:p>
      </dgm:t>
    </dgm:pt>
    <dgm:pt modelId="{EDEDD3AB-5E99-408E-965C-59874695201F}" type="parTrans" cxnId="{29A9368A-33CD-4F7D-A2ED-B36A6D22F409}">
      <dgm:prSet/>
      <dgm:spPr/>
      <dgm:t>
        <a:bodyPr/>
        <a:lstStyle/>
        <a:p>
          <a:endParaRPr lang="en-US"/>
        </a:p>
      </dgm:t>
    </dgm:pt>
    <dgm:pt modelId="{F2673EC5-8CC2-4E9A-895C-7A0BB68267F4}" type="sibTrans" cxnId="{29A9368A-33CD-4F7D-A2ED-B36A6D22F409}">
      <dgm:prSet/>
      <dgm:spPr/>
      <dgm:t>
        <a:bodyPr/>
        <a:lstStyle/>
        <a:p>
          <a:endParaRPr lang="en-US"/>
        </a:p>
      </dgm:t>
    </dgm:pt>
    <dgm:pt modelId="{C6E960D6-68CC-4A51-B824-DFF193CEE80A}">
      <dgm:prSet/>
      <dgm:spPr/>
      <dgm:t>
        <a:bodyPr/>
        <a:lstStyle/>
        <a:p>
          <a:r>
            <a:rPr lang="es-ES" dirty="0"/>
            <a:t>RECHAZAR los alimentos congelados por las siguientes razones:
Aparecen fluidos o manchas de agua en </a:t>
          </a:r>
          <a:br>
            <a:rPr lang="en-US" dirty="0"/>
          </a:br>
          <a:endParaRPr lang="en-US" dirty="0"/>
        </a:p>
      </dgm:t>
    </dgm:pt>
    <dgm:pt modelId="{DD4565F2-D465-48E0-887E-0183AEF95A97}" type="parTrans" cxnId="{7C9B4150-A3CE-4DB8-A7DE-1240BEB227FB}">
      <dgm:prSet/>
      <dgm:spPr/>
      <dgm:t>
        <a:bodyPr/>
        <a:lstStyle/>
        <a:p>
          <a:endParaRPr lang="en-US"/>
        </a:p>
      </dgm:t>
    </dgm:pt>
    <dgm:pt modelId="{D83BA575-97C6-4CD9-8957-A97A7FEBF90E}" type="sibTrans" cxnId="{7C9B4150-A3CE-4DB8-A7DE-1240BEB227FB}">
      <dgm:prSet/>
      <dgm:spPr/>
      <dgm:t>
        <a:bodyPr/>
        <a:lstStyle/>
        <a:p>
          <a:endParaRPr lang="en-US"/>
        </a:p>
      </dgm:t>
    </dgm:pt>
    <dgm:pt modelId="{B014C0ED-EBC6-4ECA-A585-7494C71DA555}" type="pres">
      <dgm:prSet presAssocID="{2DBE921E-B314-4E70-9CB1-65332113AB82}" presName="root" presStyleCnt="0">
        <dgm:presLayoutVars>
          <dgm:dir/>
          <dgm:resizeHandles val="exact"/>
        </dgm:presLayoutVars>
      </dgm:prSet>
      <dgm:spPr/>
    </dgm:pt>
    <dgm:pt modelId="{06B37D15-1F7A-4A4B-B510-59B1207EB610}" type="pres">
      <dgm:prSet presAssocID="{01E50135-DCBC-4EEC-A1F9-621C8033F23F}" presName="compNode" presStyleCnt="0"/>
      <dgm:spPr/>
    </dgm:pt>
    <dgm:pt modelId="{C82D2415-E464-4C6A-AF85-927BE4B86E0D}" type="pres">
      <dgm:prSet presAssocID="{01E50135-DCBC-4EEC-A1F9-621C8033F23F}" presName="bgRect" presStyleLbl="bgShp" presStyleIdx="0" presStyleCnt="3"/>
      <dgm:spPr/>
    </dgm:pt>
    <dgm:pt modelId="{4BA0CE27-AE0E-4E43-958B-10BBBF6C7802}" type="pres">
      <dgm:prSet presAssocID="{01E50135-DCBC-4EEC-A1F9-621C8033F23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ggs In Basket"/>
        </a:ext>
      </dgm:extLst>
    </dgm:pt>
    <dgm:pt modelId="{F671E808-724D-4909-8AB6-D38183AF2DDD}" type="pres">
      <dgm:prSet presAssocID="{01E50135-DCBC-4EEC-A1F9-621C8033F23F}" presName="spaceRect" presStyleCnt="0"/>
      <dgm:spPr/>
    </dgm:pt>
    <dgm:pt modelId="{E94FDA30-2007-4F6F-986F-DFF9C72B0314}" type="pres">
      <dgm:prSet presAssocID="{01E50135-DCBC-4EEC-A1F9-621C8033F23F}" presName="parTx" presStyleLbl="revTx" presStyleIdx="0" presStyleCnt="4">
        <dgm:presLayoutVars>
          <dgm:chMax val="0"/>
          <dgm:chPref val="0"/>
        </dgm:presLayoutVars>
      </dgm:prSet>
      <dgm:spPr/>
    </dgm:pt>
    <dgm:pt modelId="{ACA1F786-0226-45D5-A40F-125036A4517F}" type="pres">
      <dgm:prSet presAssocID="{43655B99-DE65-4226-AEFD-210379CD4215}" presName="sibTrans" presStyleCnt="0"/>
      <dgm:spPr/>
    </dgm:pt>
    <dgm:pt modelId="{864D4EA8-219F-40F2-BAF5-372EFDE166AD}" type="pres">
      <dgm:prSet presAssocID="{0982EE39-2B14-49BE-ACDE-41095E42D6F4}" presName="compNode" presStyleCnt="0"/>
      <dgm:spPr/>
    </dgm:pt>
    <dgm:pt modelId="{C514DC74-19F5-4E9F-8C37-9EFAF0BF4A2B}" type="pres">
      <dgm:prSet presAssocID="{0982EE39-2B14-49BE-ACDE-41095E42D6F4}" presName="bgRect" presStyleLbl="bgShp" presStyleIdx="1" presStyleCnt="3"/>
      <dgm:spPr/>
    </dgm:pt>
    <dgm:pt modelId="{963176D9-20E0-4D67-AB92-2EF14544B750}" type="pres">
      <dgm:prSet presAssocID="{0982EE39-2B14-49BE-ACDE-41095E42D6F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w"/>
        </a:ext>
      </dgm:extLst>
    </dgm:pt>
    <dgm:pt modelId="{89BFF2D8-AECD-4C19-AD2E-315E184CED69}" type="pres">
      <dgm:prSet presAssocID="{0982EE39-2B14-49BE-ACDE-41095E42D6F4}" presName="spaceRect" presStyleCnt="0"/>
      <dgm:spPr/>
    </dgm:pt>
    <dgm:pt modelId="{6FD6DE19-904D-42C5-9C7A-E35D36D0000F}" type="pres">
      <dgm:prSet presAssocID="{0982EE39-2B14-49BE-ACDE-41095E42D6F4}" presName="parTx" presStyleLbl="revTx" presStyleIdx="1" presStyleCnt="4">
        <dgm:presLayoutVars>
          <dgm:chMax val="0"/>
          <dgm:chPref val="0"/>
        </dgm:presLayoutVars>
      </dgm:prSet>
      <dgm:spPr/>
    </dgm:pt>
    <dgm:pt modelId="{696E7DF2-6F77-4813-B2AA-336CE71E72BD}" type="pres">
      <dgm:prSet presAssocID="{4F66A8B9-4436-46F4-977B-53B9B96E8E68}" presName="sibTrans" presStyleCnt="0"/>
      <dgm:spPr/>
    </dgm:pt>
    <dgm:pt modelId="{A46059F5-5FD1-4C6E-8657-E6BBBDB4DE2A}" type="pres">
      <dgm:prSet presAssocID="{782434BE-0B1D-4323-811C-042F7EC37DCD}" presName="compNode" presStyleCnt="0"/>
      <dgm:spPr/>
    </dgm:pt>
    <dgm:pt modelId="{70A95561-63C5-44FF-8030-8CBA50201D8C}" type="pres">
      <dgm:prSet presAssocID="{782434BE-0B1D-4323-811C-042F7EC37DCD}" presName="bgRect" presStyleLbl="bgShp" presStyleIdx="2" presStyleCnt="3" custLinFactNeighborX="50539" custLinFactNeighborY="20903"/>
      <dgm:spPr/>
    </dgm:pt>
    <dgm:pt modelId="{8EA57215-62DC-496D-A60E-2BE771A11EC6}" type="pres">
      <dgm:prSet presAssocID="{782434BE-0B1D-4323-811C-042F7EC37DC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w Temperature"/>
        </a:ext>
      </dgm:extLst>
    </dgm:pt>
    <dgm:pt modelId="{1A089FF7-B573-49DF-8D8E-6CA5A278F1A5}" type="pres">
      <dgm:prSet presAssocID="{782434BE-0B1D-4323-811C-042F7EC37DCD}" presName="spaceRect" presStyleCnt="0"/>
      <dgm:spPr/>
    </dgm:pt>
    <dgm:pt modelId="{9EE294F7-947D-45C7-B918-F9C6B7EB2D70}" type="pres">
      <dgm:prSet presAssocID="{782434BE-0B1D-4323-811C-042F7EC37DCD}" presName="parTx" presStyleLbl="revTx" presStyleIdx="2" presStyleCnt="4">
        <dgm:presLayoutVars>
          <dgm:chMax val="0"/>
          <dgm:chPref val="0"/>
        </dgm:presLayoutVars>
      </dgm:prSet>
      <dgm:spPr/>
    </dgm:pt>
    <dgm:pt modelId="{58508F43-ACD1-4E4B-B23A-03A9423E8DD8}" type="pres">
      <dgm:prSet presAssocID="{782434BE-0B1D-4323-811C-042F7EC37DCD}" presName="desTx" presStyleLbl="revTx" presStyleIdx="3" presStyleCnt="4">
        <dgm:presLayoutVars/>
      </dgm:prSet>
      <dgm:spPr/>
    </dgm:pt>
  </dgm:ptLst>
  <dgm:cxnLst>
    <dgm:cxn modelId="{EEDD301E-4DED-4EE6-987C-C74C1600B61C}" type="presOf" srcId="{16900EF8-ED54-416B-A6A6-855CB405BB30}" destId="{58508F43-ACD1-4E4B-B23A-03A9423E8DD8}" srcOrd="0" destOrd="0" presId="urn:microsoft.com/office/officeart/2018/2/layout/IconVerticalSolidList"/>
    <dgm:cxn modelId="{EC2F4022-06DC-49D9-A995-1F54F58D6F03}" srcId="{2DBE921E-B314-4E70-9CB1-65332113AB82}" destId="{01E50135-DCBC-4EEC-A1F9-621C8033F23F}" srcOrd="0" destOrd="0" parTransId="{F560BCB2-4D95-4F9A-B497-7BEBD18DE1A2}" sibTransId="{43655B99-DE65-4226-AEFD-210379CD4215}"/>
    <dgm:cxn modelId="{9722493A-3EBB-4600-B720-1D5691825910}" type="presOf" srcId="{46999BDD-5BB4-40A6-A990-0B5105B4FA4B}" destId="{58508F43-ACD1-4E4B-B23A-03A9423E8DD8}" srcOrd="0" destOrd="1" presId="urn:microsoft.com/office/officeart/2018/2/layout/IconVerticalSolidList"/>
    <dgm:cxn modelId="{EBDD7A42-5CFF-412B-9C83-2F29D16C94A1}" type="presOf" srcId="{782434BE-0B1D-4323-811C-042F7EC37DCD}" destId="{9EE294F7-947D-45C7-B918-F9C6B7EB2D70}" srcOrd="0" destOrd="0" presId="urn:microsoft.com/office/officeart/2018/2/layout/IconVerticalSolidList"/>
    <dgm:cxn modelId="{C3C6B74B-8E87-4CA3-9D7F-5BFE6E6891BF}" type="presOf" srcId="{C6E960D6-68CC-4A51-B824-DFF193CEE80A}" destId="{58508F43-ACD1-4E4B-B23A-03A9423E8DD8}" srcOrd="0" destOrd="2" presId="urn:microsoft.com/office/officeart/2018/2/layout/IconVerticalSolidList"/>
    <dgm:cxn modelId="{7C9B4150-A3CE-4DB8-A7DE-1240BEB227FB}" srcId="{782434BE-0B1D-4323-811C-042F7EC37DCD}" destId="{C6E960D6-68CC-4A51-B824-DFF193CEE80A}" srcOrd="2" destOrd="0" parTransId="{DD4565F2-D465-48E0-887E-0183AEF95A97}" sibTransId="{D83BA575-97C6-4CD9-8957-A97A7FEBF90E}"/>
    <dgm:cxn modelId="{29A9368A-33CD-4F7D-A2ED-B36A6D22F409}" srcId="{782434BE-0B1D-4323-811C-042F7EC37DCD}" destId="{46999BDD-5BB4-40A6-A990-0B5105B4FA4B}" srcOrd="1" destOrd="0" parTransId="{EDEDD3AB-5E99-408E-965C-59874695201F}" sibTransId="{F2673EC5-8CC2-4E9A-895C-7A0BB68267F4}"/>
    <dgm:cxn modelId="{975E668D-D47B-4DEB-9420-BE67481414D5}" srcId="{2DBE921E-B314-4E70-9CB1-65332113AB82}" destId="{0982EE39-2B14-49BE-ACDE-41095E42D6F4}" srcOrd="1" destOrd="0" parTransId="{B4F81776-44F0-438A-9264-1D22C12426FF}" sibTransId="{4F66A8B9-4436-46F4-977B-53B9B96E8E68}"/>
    <dgm:cxn modelId="{1172918D-DD49-4928-A650-B615ACB19261}" srcId="{782434BE-0B1D-4323-811C-042F7EC37DCD}" destId="{16900EF8-ED54-416B-A6A6-855CB405BB30}" srcOrd="0" destOrd="0" parTransId="{0009E11E-2C7E-423F-ACEE-01A73BFACF46}" sibTransId="{3D2C9DC5-7FF5-4667-8C5E-ECE3D4E471DC}"/>
    <dgm:cxn modelId="{AB3B68AE-AC54-4EF3-BD70-48407C38F406}" type="presOf" srcId="{2DBE921E-B314-4E70-9CB1-65332113AB82}" destId="{B014C0ED-EBC6-4ECA-A585-7494C71DA555}" srcOrd="0" destOrd="0" presId="urn:microsoft.com/office/officeart/2018/2/layout/IconVerticalSolidList"/>
    <dgm:cxn modelId="{467F3DB9-D626-40BC-8874-E7B2119B6892}" srcId="{2DBE921E-B314-4E70-9CB1-65332113AB82}" destId="{782434BE-0B1D-4323-811C-042F7EC37DCD}" srcOrd="2" destOrd="0" parTransId="{304FDA56-F517-4122-85F4-459E24AF7157}" sibTransId="{C131CED9-2809-48F8-92B1-91C0D6F05E94}"/>
    <dgm:cxn modelId="{1768CBB9-7D9D-46DA-B6E7-6746F1D93384}" type="presOf" srcId="{01E50135-DCBC-4EEC-A1F9-621C8033F23F}" destId="{E94FDA30-2007-4F6F-986F-DFF9C72B0314}" srcOrd="0" destOrd="0" presId="urn:microsoft.com/office/officeart/2018/2/layout/IconVerticalSolidList"/>
    <dgm:cxn modelId="{2CB75AFA-518A-4417-96BC-C61567D4EA71}" type="presOf" srcId="{0982EE39-2B14-49BE-ACDE-41095E42D6F4}" destId="{6FD6DE19-904D-42C5-9C7A-E35D36D0000F}" srcOrd="0" destOrd="0" presId="urn:microsoft.com/office/officeart/2018/2/layout/IconVerticalSolidList"/>
    <dgm:cxn modelId="{01B4DC72-4E96-4C79-B65A-2F7F7D02DEF7}" type="presParOf" srcId="{B014C0ED-EBC6-4ECA-A585-7494C71DA555}" destId="{06B37D15-1F7A-4A4B-B510-59B1207EB610}" srcOrd="0" destOrd="0" presId="urn:microsoft.com/office/officeart/2018/2/layout/IconVerticalSolidList"/>
    <dgm:cxn modelId="{90E04F6E-1B02-489F-A687-260844BC62EB}" type="presParOf" srcId="{06B37D15-1F7A-4A4B-B510-59B1207EB610}" destId="{C82D2415-E464-4C6A-AF85-927BE4B86E0D}" srcOrd="0" destOrd="0" presId="urn:microsoft.com/office/officeart/2018/2/layout/IconVerticalSolidList"/>
    <dgm:cxn modelId="{7920FABE-1396-418D-AE16-4A1D4C0F7C7C}" type="presParOf" srcId="{06B37D15-1F7A-4A4B-B510-59B1207EB610}" destId="{4BA0CE27-AE0E-4E43-958B-10BBBF6C7802}" srcOrd="1" destOrd="0" presId="urn:microsoft.com/office/officeart/2018/2/layout/IconVerticalSolidList"/>
    <dgm:cxn modelId="{FAB7DB81-509C-45ED-A386-02E24C2C9DC3}" type="presParOf" srcId="{06B37D15-1F7A-4A4B-B510-59B1207EB610}" destId="{F671E808-724D-4909-8AB6-D38183AF2DDD}" srcOrd="2" destOrd="0" presId="urn:microsoft.com/office/officeart/2018/2/layout/IconVerticalSolidList"/>
    <dgm:cxn modelId="{7E94397A-4671-46CF-969E-269D3CB29EC3}" type="presParOf" srcId="{06B37D15-1F7A-4A4B-B510-59B1207EB610}" destId="{E94FDA30-2007-4F6F-986F-DFF9C72B0314}" srcOrd="3" destOrd="0" presId="urn:microsoft.com/office/officeart/2018/2/layout/IconVerticalSolidList"/>
    <dgm:cxn modelId="{A874026F-7713-4EA5-9264-F87DC3BAC4AD}" type="presParOf" srcId="{B014C0ED-EBC6-4ECA-A585-7494C71DA555}" destId="{ACA1F786-0226-45D5-A40F-125036A4517F}" srcOrd="1" destOrd="0" presId="urn:microsoft.com/office/officeart/2018/2/layout/IconVerticalSolidList"/>
    <dgm:cxn modelId="{45C0F3A0-2F81-4B27-A499-2E43B0735248}" type="presParOf" srcId="{B014C0ED-EBC6-4ECA-A585-7494C71DA555}" destId="{864D4EA8-219F-40F2-BAF5-372EFDE166AD}" srcOrd="2" destOrd="0" presId="urn:microsoft.com/office/officeart/2018/2/layout/IconVerticalSolidList"/>
    <dgm:cxn modelId="{30DCEC2D-0F54-42A9-AEA4-FFB9798ACC5C}" type="presParOf" srcId="{864D4EA8-219F-40F2-BAF5-372EFDE166AD}" destId="{C514DC74-19F5-4E9F-8C37-9EFAF0BF4A2B}" srcOrd="0" destOrd="0" presId="urn:microsoft.com/office/officeart/2018/2/layout/IconVerticalSolidList"/>
    <dgm:cxn modelId="{57ADBD9F-B6C4-445D-925E-2804FAC6F795}" type="presParOf" srcId="{864D4EA8-219F-40F2-BAF5-372EFDE166AD}" destId="{963176D9-20E0-4D67-AB92-2EF14544B750}" srcOrd="1" destOrd="0" presId="urn:microsoft.com/office/officeart/2018/2/layout/IconVerticalSolidList"/>
    <dgm:cxn modelId="{40C2CD59-5387-4B12-AC16-F0CA2F76795D}" type="presParOf" srcId="{864D4EA8-219F-40F2-BAF5-372EFDE166AD}" destId="{89BFF2D8-AECD-4C19-AD2E-315E184CED69}" srcOrd="2" destOrd="0" presId="urn:microsoft.com/office/officeart/2018/2/layout/IconVerticalSolidList"/>
    <dgm:cxn modelId="{CCEA516F-DD5D-4D84-97E8-05E0C5F26327}" type="presParOf" srcId="{864D4EA8-219F-40F2-BAF5-372EFDE166AD}" destId="{6FD6DE19-904D-42C5-9C7A-E35D36D0000F}" srcOrd="3" destOrd="0" presId="urn:microsoft.com/office/officeart/2018/2/layout/IconVerticalSolidList"/>
    <dgm:cxn modelId="{A6BA50BF-9AA6-4057-AE40-9784E8C00205}" type="presParOf" srcId="{B014C0ED-EBC6-4ECA-A585-7494C71DA555}" destId="{696E7DF2-6F77-4813-B2AA-336CE71E72BD}" srcOrd="3" destOrd="0" presId="urn:microsoft.com/office/officeart/2018/2/layout/IconVerticalSolidList"/>
    <dgm:cxn modelId="{1D724CE1-77B2-4763-B1E5-DE6E13F938B1}" type="presParOf" srcId="{B014C0ED-EBC6-4ECA-A585-7494C71DA555}" destId="{A46059F5-5FD1-4C6E-8657-E6BBBDB4DE2A}" srcOrd="4" destOrd="0" presId="urn:microsoft.com/office/officeart/2018/2/layout/IconVerticalSolidList"/>
    <dgm:cxn modelId="{511FF774-8F41-4A90-9491-9F57D5F90EDC}" type="presParOf" srcId="{A46059F5-5FD1-4C6E-8657-E6BBBDB4DE2A}" destId="{70A95561-63C5-44FF-8030-8CBA50201D8C}" srcOrd="0" destOrd="0" presId="urn:microsoft.com/office/officeart/2018/2/layout/IconVerticalSolidList"/>
    <dgm:cxn modelId="{F3310A4C-F9EB-43B0-9183-DDB78E7BE392}" type="presParOf" srcId="{A46059F5-5FD1-4C6E-8657-E6BBBDB4DE2A}" destId="{8EA57215-62DC-496D-A60E-2BE771A11EC6}" srcOrd="1" destOrd="0" presId="urn:microsoft.com/office/officeart/2018/2/layout/IconVerticalSolidList"/>
    <dgm:cxn modelId="{5DE101C5-A962-42BA-A1F9-FE75385A6365}" type="presParOf" srcId="{A46059F5-5FD1-4C6E-8657-E6BBBDB4DE2A}" destId="{1A089FF7-B573-49DF-8D8E-6CA5A278F1A5}" srcOrd="2" destOrd="0" presId="urn:microsoft.com/office/officeart/2018/2/layout/IconVerticalSolidList"/>
    <dgm:cxn modelId="{97B898EE-10E2-435F-862B-AEC609A5F34E}" type="presParOf" srcId="{A46059F5-5FD1-4C6E-8657-E6BBBDB4DE2A}" destId="{9EE294F7-947D-45C7-B918-F9C6B7EB2D70}" srcOrd="3" destOrd="0" presId="urn:microsoft.com/office/officeart/2018/2/layout/IconVerticalSolidList"/>
    <dgm:cxn modelId="{5B896C26-370D-4F83-B2B0-03361098C02F}" type="presParOf" srcId="{A46059F5-5FD1-4C6E-8657-E6BBBDB4DE2A}" destId="{58508F43-ACD1-4E4B-B23A-03A9423E8DD8}"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76579F-E8E5-4806-BB44-79225B9453E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42BF327-DA6D-46E9-A85A-C869E2B2177C}">
      <dgm:prSet/>
      <dgm:spPr/>
      <dgm:t>
        <a:bodyPr/>
        <a:lstStyle/>
        <a:p>
          <a:r>
            <a:rPr lang="es-ES" dirty="0"/>
            <a:t>Uno de los artículos más utilizados en una cocina son las tablas de cortar. Cuando se usan tablas de cortar para varios tipos de alimentos</a:t>
          </a:r>
          <a:r>
            <a:rPr lang="en-US" dirty="0"/>
            <a:t>,</a:t>
          </a:r>
        </a:p>
      </dgm:t>
    </dgm:pt>
    <dgm:pt modelId="{DF139AA6-F581-4CFD-A780-8F1AD45E8AB6}" type="parTrans" cxnId="{CEE4BD03-7537-4EB9-9F97-EFA47FDDAE53}">
      <dgm:prSet/>
      <dgm:spPr/>
      <dgm:t>
        <a:bodyPr/>
        <a:lstStyle/>
        <a:p>
          <a:endParaRPr lang="en-US"/>
        </a:p>
      </dgm:t>
    </dgm:pt>
    <dgm:pt modelId="{B4BC01D5-F6C8-4F47-964F-6F5FD8516FE5}" type="sibTrans" cxnId="{CEE4BD03-7537-4EB9-9F97-EFA47FDDAE53}">
      <dgm:prSet/>
      <dgm:spPr/>
      <dgm:t>
        <a:bodyPr/>
        <a:lstStyle/>
        <a:p>
          <a:endParaRPr lang="en-US"/>
        </a:p>
      </dgm:t>
    </dgm:pt>
    <dgm:pt modelId="{449AD72F-0D58-4039-90BD-BE8C2D0B0CF7}">
      <dgm:prSet/>
      <dgm:spPr/>
      <dgm:t>
        <a:bodyPr/>
        <a:lstStyle/>
        <a:p>
          <a:r>
            <a:rPr lang="es-ES" dirty="0"/>
            <a:t>La consideración más importante es evitar la contaminación cruzada. 
</a:t>
          </a:r>
          <a:endParaRPr lang="en-US" dirty="0"/>
        </a:p>
      </dgm:t>
    </dgm:pt>
    <dgm:pt modelId="{5874B16F-B4B2-4341-A6C0-B597F530DCC7}" type="parTrans" cxnId="{E7C6603E-82C8-469B-8DC5-30B6E303589E}">
      <dgm:prSet/>
      <dgm:spPr/>
      <dgm:t>
        <a:bodyPr/>
        <a:lstStyle/>
        <a:p>
          <a:endParaRPr lang="en-US"/>
        </a:p>
      </dgm:t>
    </dgm:pt>
    <dgm:pt modelId="{47099A08-2163-4ED4-A6A5-4BDACECAB93F}" type="sibTrans" cxnId="{E7C6603E-82C8-469B-8DC5-30B6E303589E}">
      <dgm:prSet/>
      <dgm:spPr/>
      <dgm:t>
        <a:bodyPr/>
        <a:lstStyle/>
        <a:p>
          <a:endParaRPr lang="en-US"/>
        </a:p>
      </dgm:t>
    </dgm:pt>
    <dgm:pt modelId="{327484EC-062A-40FA-83AF-A6B7D6BE3F8B}">
      <dgm:prSet/>
      <dgm:spPr/>
      <dgm:t>
        <a:bodyPr/>
        <a:lstStyle/>
        <a:p>
          <a:r>
            <a:rPr lang="es-ES" dirty="0"/>
            <a:t>La contaminación cruzada ocurre cuando los alimentos listos para comer se colocan en una superficie que contenía carne, aves, mariscos o huevos crudos; 
Propagación de bacterias causantes de enfermedades a alimentos listos para comer.  </a:t>
          </a:r>
          <a:endParaRPr lang="en-US" dirty="0"/>
        </a:p>
      </dgm:t>
    </dgm:pt>
    <dgm:pt modelId="{CCC8A3C6-1A96-42D2-8686-C903C593E9CF}" type="parTrans" cxnId="{00CD6A5A-22FF-44E6-B563-26A069084E3F}">
      <dgm:prSet/>
      <dgm:spPr/>
      <dgm:t>
        <a:bodyPr/>
        <a:lstStyle/>
        <a:p>
          <a:endParaRPr lang="en-US"/>
        </a:p>
      </dgm:t>
    </dgm:pt>
    <dgm:pt modelId="{ABE90D32-DFAB-48F6-BB84-A33C13424DB3}" type="sibTrans" cxnId="{00CD6A5A-22FF-44E6-B563-26A069084E3F}">
      <dgm:prSet/>
      <dgm:spPr/>
      <dgm:t>
        <a:bodyPr/>
        <a:lstStyle/>
        <a:p>
          <a:endParaRPr lang="en-US"/>
        </a:p>
      </dgm:t>
    </dgm:pt>
    <dgm:pt modelId="{AED52346-00AC-4A55-AB35-292C49C1FDF2}">
      <dgm:prSet/>
      <dgm:spPr/>
      <dgm:t>
        <a:bodyPr/>
        <a:lstStyle/>
        <a:p>
          <a:r>
            <a:rPr lang="es-ES" dirty="0"/>
            <a:t>La contaminación cruzada ocurre cuando los alimentos listos para comer se colocan en una superficie que contenía carne, aves, mariscos o huevos crudos; 
Propagación de bacterias causantes de enfermedades a alimentos listos para comer.  </a:t>
          </a:r>
          <a:endParaRPr lang="en-US" dirty="0"/>
        </a:p>
      </dgm:t>
    </dgm:pt>
    <dgm:pt modelId="{A96C832F-2408-4C47-A67E-10C0B1D91008}" type="parTrans" cxnId="{259E3BED-9E75-4C53-A094-9E5CBF102F12}">
      <dgm:prSet/>
      <dgm:spPr/>
      <dgm:t>
        <a:bodyPr/>
        <a:lstStyle/>
        <a:p>
          <a:endParaRPr lang="en-US"/>
        </a:p>
      </dgm:t>
    </dgm:pt>
    <dgm:pt modelId="{DB21C004-75E5-4092-9435-E4AA693200DB}" type="sibTrans" cxnId="{259E3BED-9E75-4C53-A094-9E5CBF102F12}">
      <dgm:prSet/>
      <dgm:spPr/>
      <dgm:t>
        <a:bodyPr/>
        <a:lstStyle/>
        <a:p>
          <a:endParaRPr lang="en-US"/>
        </a:p>
      </dgm:t>
    </dgm:pt>
    <dgm:pt modelId="{DEF3E802-FF5F-48D4-8793-26E704D10FAC}" type="pres">
      <dgm:prSet presAssocID="{C176579F-E8E5-4806-BB44-79225B9453E5}" presName="outerComposite" presStyleCnt="0">
        <dgm:presLayoutVars>
          <dgm:chMax val="5"/>
          <dgm:dir/>
          <dgm:resizeHandles val="exact"/>
        </dgm:presLayoutVars>
      </dgm:prSet>
      <dgm:spPr/>
    </dgm:pt>
    <dgm:pt modelId="{5636D1E1-7045-4E50-9097-425857C4444E}" type="pres">
      <dgm:prSet presAssocID="{C176579F-E8E5-4806-BB44-79225B9453E5}" presName="dummyMaxCanvas" presStyleCnt="0">
        <dgm:presLayoutVars/>
      </dgm:prSet>
      <dgm:spPr/>
    </dgm:pt>
    <dgm:pt modelId="{450D2E37-8CA3-45EC-B4D7-2F664F0C6EE7}" type="pres">
      <dgm:prSet presAssocID="{C176579F-E8E5-4806-BB44-79225B9453E5}" presName="ThreeNodes_1" presStyleLbl="node1" presStyleIdx="0" presStyleCnt="3">
        <dgm:presLayoutVars>
          <dgm:bulletEnabled val="1"/>
        </dgm:presLayoutVars>
      </dgm:prSet>
      <dgm:spPr/>
    </dgm:pt>
    <dgm:pt modelId="{B8000679-2371-49BD-89C0-A1786FB9B68D}" type="pres">
      <dgm:prSet presAssocID="{C176579F-E8E5-4806-BB44-79225B9453E5}" presName="ThreeNodes_2" presStyleLbl="node1" presStyleIdx="1" presStyleCnt="3">
        <dgm:presLayoutVars>
          <dgm:bulletEnabled val="1"/>
        </dgm:presLayoutVars>
      </dgm:prSet>
      <dgm:spPr/>
    </dgm:pt>
    <dgm:pt modelId="{50DA21B7-5BEB-468A-BF1F-24B9C21C3CB1}" type="pres">
      <dgm:prSet presAssocID="{C176579F-E8E5-4806-BB44-79225B9453E5}" presName="ThreeNodes_3" presStyleLbl="node1" presStyleIdx="2" presStyleCnt="3">
        <dgm:presLayoutVars>
          <dgm:bulletEnabled val="1"/>
        </dgm:presLayoutVars>
      </dgm:prSet>
      <dgm:spPr/>
    </dgm:pt>
    <dgm:pt modelId="{E1BEF702-D9E8-4359-83B1-CF4117108361}" type="pres">
      <dgm:prSet presAssocID="{C176579F-E8E5-4806-BB44-79225B9453E5}" presName="ThreeConn_1-2" presStyleLbl="fgAccFollowNode1" presStyleIdx="0" presStyleCnt="2">
        <dgm:presLayoutVars>
          <dgm:bulletEnabled val="1"/>
        </dgm:presLayoutVars>
      </dgm:prSet>
      <dgm:spPr/>
    </dgm:pt>
    <dgm:pt modelId="{D5584CB8-7760-4BF7-B1CB-8DC9134F3A59}" type="pres">
      <dgm:prSet presAssocID="{C176579F-E8E5-4806-BB44-79225B9453E5}" presName="ThreeConn_2-3" presStyleLbl="fgAccFollowNode1" presStyleIdx="1" presStyleCnt="2">
        <dgm:presLayoutVars>
          <dgm:bulletEnabled val="1"/>
        </dgm:presLayoutVars>
      </dgm:prSet>
      <dgm:spPr/>
    </dgm:pt>
    <dgm:pt modelId="{161DC3C4-AE9B-4837-A32B-774485923295}" type="pres">
      <dgm:prSet presAssocID="{C176579F-E8E5-4806-BB44-79225B9453E5}" presName="ThreeNodes_1_text" presStyleLbl="node1" presStyleIdx="2" presStyleCnt="3">
        <dgm:presLayoutVars>
          <dgm:bulletEnabled val="1"/>
        </dgm:presLayoutVars>
      </dgm:prSet>
      <dgm:spPr/>
    </dgm:pt>
    <dgm:pt modelId="{F49FF5B0-1D90-4D23-BF62-E3F808C45248}" type="pres">
      <dgm:prSet presAssocID="{C176579F-E8E5-4806-BB44-79225B9453E5}" presName="ThreeNodes_2_text" presStyleLbl="node1" presStyleIdx="2" presStyleCnt="3">
        <dgm:presLayoutVars>
          <dgm:bulletEnabled val="1"/>
        </dgm:presLayoutVars>
      </dgm:prSet>
      <dgm:spPr/>
    </dgm:pt>
    <dgm:pt modelId="{B02D2439-F203-4E83-AECD-83029BFE083B}" type="pres">
      <dgm:prSet presAssocID="{C176579F-E8E5-4806-BB44-79225B9453E5}" presName="ThreeNodes_3_text" presStyleLbl="node1" presStyleIdx="2" presStyleCnt="3">
        <dgm:presLayoutVars>
          <dgm:bulletEnabled val="1"/>
        </dgm:presLayoutVars>
      </dgm:prSet>
      <dgm:spPr/>
    </dgm:pt>
  </dgm:ptLst>
  <dgm:cxnLst>
    <dgm:cxn modelId="{CEE4BD03-7537-4EB9-9F97-EFA47FDDAE53}" srcId="{C176579F-E8E5-4806-BB44-79225B9453E5}" destId="{042BF327-DA6D-46E9-A85A-C869E2B2177C}" srcOrd="0" destOrd="0" parTransId="{DF139AA6-F581-4CFD-A780-8F1AD45E8AB6}" sibTransId="{B4BC01D5-F6C8-4F47-964F-6F5FD8516FE5}"/>
    <dgm:cxn modelId="{2B881007-CED2-4914-8AA8-7908118F6688}" type="presOf" srcId="{C176579F-E8E5-4806-BB44-79225B9453E5}" destId="{DEF3E802-FF5F-48D4-8793-26E704D10FAC}" srcOrd="0" destOrd="0" presId="urn:microsoft.com/office/officeart/2005/8/layout/vProcess5"/>
    <dgm:cxn modelId="{9BDFFD0B-23EA-4670-A27F-FCB063760495}" type="presOf" srcId="{AED52346-00AC-4A55-AB35-292C49C1FDF2}" destId="{B02D2439-F203-4E83-AECD-83029BFE083B}" srcOrd="1" destOrd="1" presId="urn:microsoft.com/office/officeart/2005/8/layout/vProcess5"/>
    <dgm:cxn modelId="{5DC9F310-FB33-4E08-8731-DC670B10CDCC}" type="presOf" srcId="{327484EC-062A-40FA-83AF-A6B7D6BE3F8B}" destId="{B02D2439-F203-4E83-AECD-83029BFE083B}" srcOrd="1" destOrd="0" presId="urn:microsoft.com/office/officeart/2005/8/layout/vProcess5"/>
    <dgm:cxn modelId="{01B5FC22-CF73-4CBB-9EFF-D1C1DF5156FD}" type="presOf" srcId="{042BF327-DA6D-46E9-A85A-C869E2B2177C}" destId="{450D2E37-8CA3-45EC-B4D7-2F664F0C6EE7}" srcOrd="0" destOrd="0" presId="urn:microsoft.com/office/officeart/2005/8/layout/vProcess5"/>
    <dgm:cxn modelId="{E7C6603E-82C8-469B-8DC5-30B6E303589E}" srcId="{C176579F-E8E5-4806-BB44-79225B9453E5}" destId="{449AD72F-0D58-4039-90BD-BE8C2D0B0CF7}" srcOrd="1" destOrd="0" parTransId="{5874B16F-B4B2-4341-A6C0-B597F530DCC7}" sibTransId="{47099A08-2163-4ED4-A6A5-4BDACECAB93F}"/>
    <dgm:cxn modelId="{F5E45D6C-6E2A-4658-B55A-40AD05D13041}" type="presOf" srcId="{449AD72F-0D58-4039-90BD-BE8C2D0B0CF7}" destId="{F49FF5B0-1D90-4D23-BF62-E3F808C45248}" srcOrd="1" destOrd="0" presId="urn:microsoft.com/office/officeart/2005/8/layout/vProcess5"/>
    <dgm:cxn modelId="{00CD6A5A-22FF-44E6-B563-26A069084E3F}" srcId="{C176579F-E8E5-4806-BB44-79225B9453E5}" destId="{327484EC-062A-40FA-83AF-A6B7D6BE3F8B}" srcOrd="2" destOrd="0" parTransId="{CCC8A3C6-1A96-42D2-8686-C903C593E9CF}" sibTransId="{ABE90D32-DFAB-48F6-BB84-A33C13424DB3}"/>
    <dgm:cxn modelId="{9C7E0BB3-CAC9-47F5-B091-800DEDE61B33}" type="presOf" srcId="{47099A08-2163-4ED4-A6A5-4BDACECAB93F}" destId="{D5584CB8-7760-4BF7-B1CB-8DC9134F3A59}" srcOrd="0" destOrd="0" presId="urn:microsoft.com/office/officeart/2005/8/layout/vProcess5"/>
    <dgm:cxn modelId="{9F23A7B3-84D8-4D4B-B814-6737C852FD78}" type="presOf" srcId="{449AD72F-0D58-4039-90BD-BE8C2D0B0CF7}" destId="{B8000679-2371-49BD-89C0-A1786FB9B68D}" srcOrd="0" destOrd="0" presId="urn:microsoft.com/office/officeart/2005/8/layout/vProcess5"/>
    <dgm:cxn modelId="{5F423ECE-A328-48EC-9EA2-18CB3F42AE8E}" type="presOf" srcId="{B4BC01D5-F6C8-4F47-964F-6F5FD8516FE5}" destId="{E1BEF702-D9E8-4359-83B1-CF4117108361}" srcOrd="0" destOrd="0" presId="urn:microsoft.com/office/officeart/2005/8/layout/vProcess5"/>
    <dgm:cxn modelId="{88CADAD3-CD27-403C-B63A-92A83F63C4DF}" type="presOf" srcId="{AED52346-00AC-4A55-AB35-292C49C1FDF2}" destId="{50DA21B7-5BEB-468A-BF1F-24B9C21C3CB1}" srcOrd="0" destOrd="1" presId="urn:microsoft.com/office/officeart/2005/8/layout/vProcess5"/>
    <dgm:cxn modelId="{09B002E9-8663-43E7-BC3B-E1B4DBA27F21}" type="presOf" srcId="{042BF327-DA6D-46E9-A85A-C869E2B2177C}" destId="{161DC3C4-AE9B-4837-A32B-774485923295}" srcOrd="1" destOrd="0" presId="urn:microsoft.com/office/officeart/2005/8/layout/vProcess5"/>
    <dgm:cxn modelId="{259E3BED-9E75-4C53-A094-9E5CBF102F12}" srcId="{327484EC-062A-40FA-83AF-A6B7D6BE3F8B}" destId="{AED52346-00AC-4A55-AB35-292C49C1FDF2}" srcOrd="0" destOrd="0" parTransId="{A96C832F-2408-4C47-A67E-10C0B1D91008}" sibTransId="{DB21C004-75E5-4092-9435-E4AA693200DB}"/>
    <dgm:cxn modelId="{1A5A97F1-528D-4098-8A5E-2A24073A9288}" type="presOf" srcId="{327484EC-062A-40FA-83AF-A6B7D6BE3F8B}" destId="{50DA21B7-5BEB-468A-BF1F-24B9C21C3CB1}" srcOrd="0" destOrd="0" presId="urn:microsoft.com/office/officeart/2005/8/layout/vProcess5"/>
    <dgm:cxn modelId="{59A29AB6-0A4E-4656-8FF3-788F3AA3226F}" type="presParOf" srcId="{DEF3E802-FF5F-48D4-8793-26E704D10FAC}" destId="{5636D1E1-7045-4E50-9097-425857C4444E}" srcOrd="0" destOrd="0" presId="urn:microsoft.com/office/officeart/2005/8/layout/vProcess5"/>
    <dgm:cxn modelId="{F4589606-3B68-4518-975D-106FDA30B6D2}" type="presParOf" srcId="{DEF3E802-FF5F-48D4-8793-26E704D10FAC}" destId="{450D2E37-8CA3-45EC-B4D7-2F664F0C6EE7}" srcOrd="1" destOrd="0" presId="urn:microsoft.com/office/officeart/2005/8/layout/vProcess5"/>
    <dgm:cxn modelId="{EE928A67-C6F4-429C-BF99-6F1D984AC5C6}" type="presParOf" srcId="{DEF3E802-FF5F-48D4-8793-26E704D10FAC}" destId="{B8000679-2371-49BD-89C0-A1786FB9B68D}" srcOrd="2" destOrd="0" presId="urn:microsoft.com/office/officeart/2005/8/layout/vProcess5"/>
    <dgm:cxn modelId="{7C212FCC-DE1E-4AAF-8AE2-21DC592A2ED4}" type="presParOf" srcId="{DEF3E802-FF5F-48D4-8793-26E704D10FAC}" destId="{50DA21B7-5BEB-468A-BF1F-24B9C21C3CB1}" srcOrd="3" destOrd="0" presId="urn:microsoft.com/office/officeart/2005/8/layout/vProcess5"/>
    <dgm:cxn modelId="{3349DAA0-8F74-44C5-8097-420A537CE9DA}" type="presParOf" srcId="{DEF3E802-FF5F-48D4-8793-26E704D10FAC}" destId="{E1BEF702-D9E8-4359-83B1-CF4117108361}" srcOrd="4" destOrd="0" presId="urn:microsoft.com/office/officeart/2005/8/layout/vProcess5"/>
    <dgm:cxn modelId="{2C68F7A7-BF1E-4A23-BE24-F3CF00F058B0}" type="presParOf" srcId="{DEF3E802-FF5F-48D4-8793-26E704D10FAC}" destId="{D5584CB8-7760-4BF7-B1CB-8DC9134F3A59}" srcOrd="5" destOrd="0" presId="urn:microsoft.com/office/officeart/2005/8/layout/vProcess5"/>
    <dgm:cxn modelId="{D0DC16B2-AADC-4214-8323-21FC45B682E5}" type="presParOf" srcId="{DEF3E802-FF5F-48D4-8793-26E704D10FAC}" destId="{161DC3C4-AE9B-4837-A32B-774485923295}" srcOrd="6" destOrd="0" presId="urn:microsoft.com/office/officeart/2005/8/layout/vProcess5"/>
    <dgm:cxn modelId="{4454A198-8D28-40F9-B0A9-9F48D9B673D4}" type="presParOf" srcId="{DEF3E802-FF5F-48D4-8793-26E704D10FAC}" destId="{F49FF5B0-1D90-4D23-BF62-E3F808C45248}" srcOrd="7" destOrd="0" presId="urn:microsoft.com/office/officeart/2005/8/layout/vProcess5"/>
    <dgm:cxn modelId="{A5DF924B-5F04-4754-BBCF-53B0DF59B23E}" type="presParOf" srcId="{DEF3E802-FF5F-48D4-8793-26E704D10FAC}" destId="{B02D2439-F203-4E83-AECD-83029BFE083B}"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7B0830-C03B-4A74-BDC6-2E13C57C8EC5}" type="doc">
      <dgm:prSet loTypeId="urn:microsoft.com/office/officeart/2008/layout/LinedList" loCatId="list" qsTypeId="urn:microsoft.com/office/officeart/2005/8/quickstyle/simple2" qsCatId="simple" csTypeId="urn:microsoft.com/office/officeart/2005/8/colors/accent5_2" csCatId="accent5" phldr="1"/>
      <dgm:spPr/>
      <dgm:t>
        <a:bodyPr/>
        <a:lstStyle/>
        <a:p>
          <a:endParaRPr lang="en-US"/>
        </a:p>
      </dgm:t>
    </dgm:pt>
    <dgm:pt modelId="{C57616D7-0457-47CA-B38D-DA85A18A6405}">
      <dgm:prSet/>
      <dgm:spPr/>
      <dgm:t>
        <a:bodyPr/>
        <a:lstStyle/>
        <a:p>
          <a:r>
            <a:rPr lang="es-ES" b="0" i="0" dirty="0"/>
            <a:t>Siempre use una tabla de cortar limpia para la preparación de alimentos.
</a:t>
          </a:r>
          <a:endParaRPr lang="en-US" dirty="0"/>
        </a:p>
      </dgm:t>
    </dgm:pt>
    <dgm:pt modelId="{60C9C5CF-7A1A-421C-80C4-F65A8C3C2CF0}" type="parTrans" cxnId="{0F271297-9147-4417-9677-7A221F377707}">
      <dgm:prSet/>
      <dgm:spPr/>
      <dgm:t>
        <a:bodyPr/>
        <a:lstStyle/>
        <a:p>
          <a:endParaRPr lang="en-US"/>
        </a:p>
      </dgm:t>
    </dgm:pt>
    <dgm:pt modelId="{9B590CBB-5E62-4BE9-B0E5-D11DB5FA094E}" type="sibTrans" cxnId="{0F271297-9147-4417-9677-7A221F377707}">
      <dgm:prSet/>
      <dgm:spPr/>
      <dgm:t>
        <a:bodyPr/>
        <a:lstStyle/>
        <a:p>
          <a:endParaRPr lang="en-US"/>
        </a:p>
      </dgm:t>
    </dgm:pt>
    <dgm:pt modelId="{A7083C39-191F-4556-BD80-D7EE7221523E}">
      <dgm:prSet/>
      <dgm:spPr/>
      <dgm:t>
        <a:bodyPr/>
        <a:lstStyle/>
        <a:p>
          <a:r>
            <a:rPr lang="es-ES" b="0" i="0" dirty="0"/>
            <a:t>Después de cada uso y antes de pasar al siguiente paso mientras prepara los alimentos, limpie bien las tablas de cortar con agua caliente y jabón, luego enjuague con agua y seque al aire o seque con toallas de papel limpias.
</a:t>
          </a:r>
          <a:endParaRPr lang="en-US" dirty="0"/>
        </a:p>
      </dgm:t>
    </dgm:pt>
    <dgm:pt modelId="{28BBA409-D290-49D6-B7ED-45F70ED14A32}" type="parTrans" cxnId="{65C561E8-E7D7-46E5-9A7C-17D3F8D3305C}">
      <dgm:prSet/>
      <dgm:spPr/>
      <dgm:t>
        <a:bodyPr/>
        <a:lstStyle/>
        <a:p>
          <a:endParaRPr lang="en-US"/>
        </a:p>
      </dgm:t>
    </dgm:pt>
    <dgm:pt modelId="{BF0D75A4-20B0-4D97-8AE1-573681FC1F9D}" type="sibTrans" cxnId="{65C561E8-E7D7-46E5-9A7C-17D3F8D3305C}">
      <dgm:prSet/>
      <dgm:spPr/>
      <dgm:t>
        <a:bodyPr/>
        <a:lstStyle/>
        <a:p>
          <a:endParaRPr lang="en-US"/>
        </a:p>
      </dgm:t>
    </dgm:pt>
    <dgm:pt modelId="{C5B76427-26CC-4B6B-AC98-37FD8E00F7F1}" type="pres">
      <dgm:prSet presAssocID="{E67B0830-C03B-4A74-BDC6-2E13C57C8EC5}" presName="vert0" presStyleCnt="0">
        <dgm:presLayoutVars>
          <dgm:dir/>
          <dgm:animOne val="branch"/>
          <dgm:animLvl val="lvl"/>
        </dgm:presLayoutVars>
      </dgm:prSet>
      <dgm:spPr/>
    </dgm:pt>
    <dgm:pt modelId="{9F39D1AE-85AC-4BDF-AAE0-3D42EC01BEB2}" type="pres">
      <dgm:prSet presAssocID="{C57616D7-0457-47CA-B38D-DA85A18A6405}" presName="thickLine" presStyleLbl="alignNode1" presStyleIdx="0" presStyleCnt="2"/>
      <dgm:spPr/>
    </dgm:pt>
    <dgm:pt modelId="{0142617F-0AA4-4611-B297-3622A08FEFF4}" type="pres">
      <dgm:prSet presAssocID="{C57616D7-0457-47CA-B38D-DA85A18A6405}" presName="horz1" presStyleCnt="0"/>
      <dgm:spPr/>
    </dgm:pt>
    <dgm:pt modelId="{C6239769-2469-4AF9-BDD0-D2F4C4AAB72B}" type="pres">
      <dgm:prSet presAssocID="{C57616D7-0457-47CA-B38D-DA85A18A6405}" presName="tx1" presStyleLbl="revTx" presStyleIdx="0" presStyleCnt="2"/>
      <dgm:spPr/>
    </dgm:pt>
    <dgm:pt modelId="{51BFDCE5-B807-4C3A-90C5-84D0A73F530D}" type="pres">
      <dgm:prSet presAssocID="{C57616D7-0457-47CA-B38D-DA85A18A6405}" presName="vert1" presStyleCnt="0"/>
      <dgm:spPr/>
    </dgm:pt>
    <dgm:pt modelId="{F123DBAF-90EB-4A2B-89A6-AA8B707F4C23}" type="pres">
      <dgm:prSet presAssocID="{A7083C39-191F-4556-BD80-D7EE7221523E}" presName="thickLine" presStyleLbl="alignNode1" presStyleIdx="1" presStyleCnt="2"/>
      <dgm:spPr/>
    </dgm:pt>
    <dgm:pt modelId="{FA07357F-2E2F-46DB-A896-317DC1D1E79B}" type="pres">
      <dgm:prSet presAssocID="{A7083C39-191F-4556-BD80-D7EE7221523E}" presName="horz1" presStyleCnt="0"/>
      <dgm:spPr/>
    </dgm:pt>
    <dgm:pt modelId="{61B6C3DE-4670-44D4-BC83-8566D46D0D12}" type="pres">
      <dgm:prSet presAssocID="{A7083C39-191F-4556-BD80-D7EE7221523E}" presName="tx1" presStyleLbl="revTx" presStyleIdx="1" presStyleCnt="2"/>
      <dgm:spPr/>
    </dgm:pt>
    <dgm:pt modelId="{51807AEB-E338-4F62-B344-C862C5406842}" type="pres">
      <dgm:prSet presAssocID="{A7083C39-191F-4556-BD80-D7EE7221523E}" presName="vert1" presStyleCnt="0"/>
      <dgm:spPr/>
    </dgm:pt>
  </dgm:ptLst>
  <dgm:cxnLst>
    <dgm:cxn modelId="{2DEDB738-DA08-4874-A108-9700E52B92D7}" type="presOf" srcId="{A7083C39-191F-4556-BD80-D7EE7221523E}" destId="{61B6C3DE-4670-44D4-BC83-8566D46D0D12}" srcOrd="0" destOrd="0" presId="urn:microsoft.com/office/officeart/2008/layout/LinedList"/>
    <dgm:cxn modelId="{D1F1D339-6421-48BE-8ED0-F4B8E5B2645B}" type="presOf" srcId="{C57616D7-0457-47CA-B38D-DA85A18A6405}" destId="{C6239769-2469-4AF9-BDD0-D2F4C4AAB72B}" srcOrd="0" destOrd="0" presId="urn:microsoft.com/office/officeart/2008/layout/LinedList"/>
    <dgm:cxn modelId="{0F271297-9147-4417-9677-7A221F377707}" srcId="{E67B0830-C03B-4A74-BDC6-2E13C57C8EC5}" destId="{C57616D7-0457-47CA-B38D-DA85A18A6405}" srcOrd="0" destOrd="0" parTransId="{60C9C5CF-7A1A-421C-80C4-F65A8C3C2CF0}" sibTransId="{9B590CBB-5E62-4BE9-B0E5-D11DB5FA094E}"/>
    <dgm:cxn modelId="{65C561E8-E7D7-46E5-9A7C-17D3F8D3305C}" srcId="{E67B0830-C03B-4A74-BDC6-2E13C57C8EC5}" destId="{A7083C39-191F-4556-BD80-D7EE7221523E}" srcOrd="1" destOrd="0" parTransId="{28BBA409-D290-49D6-B7ED-45F70ED14A32}" sibTransId="{BF0D75A4-20B0-4D97-8AE1-573681FC1F9D}"/>
    <dgm:cxn modelId="{5D6782F6-762B-4619-B074-E13A5D90FC2C}" type="presOf" srcId="{E67B0830-C03B-4A74-BDC6-2E13C57C8EC5}" destId="{C5B76427-26CC-4B6B-AC98-37FD8E00F7F1}" srcOrd="0" destOrd="0" presId="urn:microsoft.com/office/officeart/2008/layout/LinedList"/>
    <dgm:cxn modelId="{E71B07C7-787C-4277-8A16-29A37D1CBB39}" type="presParOf" srcId="{C5B76427-26CC-4B6B-AC98-37FD8E00F7F1}" destId="{9F39D1AE-85AC-4BDF-AAE0-3D42EC01BEB2}" srcOrd="0" destOrd="0" presId="urn:microsoft.com/office/officeart/2008/layout/LinedList"/>
    <dgm:cxn modelId="{A3AFCFC4-E66A-45F1-B36B-D3168BE7FD93}" type="presParOf" srcId="{C5B76427-26CC-4B6B-AC98-37FD8E00F7F1}" destId="{0142617F-0AA4-4611-B297-3622A08FEFF4}" srcOrd="1" destOrd="0" presId="urn:microsoft.com/office/officeart/2008/layout/LinedList"/>
    <dgm:cxn modelId="{05EFA9D7-AAE7-4600-A5BD-C1DE012CD5AC}" type="presParOf" srcId="{0142617F-0AA4-4611-B297-3622A08FEFF4}" destId="{C6239769-2469-4AF9-BDD0-D2F4C4AAB72B}" srcOrd="0" destOrd="0" presId="urn:microsoft.com/office/officeart/2008/layout/LinedList"/>
    <dgm:cxn modelId="{41AB6B33-794A-4C4B-8148-0172DAF4ACD1}" type="presParOf" srcId="{0142617F-0AA4-4611-B297-3622A08FEFF4}" destId="{51BFDCE5-B807-4C3A-90C5-84D0A73F530D}" srcOrd="1" destOrd="0" presId="urn:microsoft.com/office/officeart/2008/layout/LinedList"/>
    <dgm:cxn modelId="{99A1C491-8FCB-4354-83BD-788A75B042C6}" type="presParOf" srcId="{C5B76427-26CC-4B6B-AC98-37FD8E00F7F1}" destId="{F123DBAF-90EB-4A2B-89A6-AA8B707F4C23}" srcOrd="2" destOrd="0" presId="urn:microsoft.com/office/officeart/2008/layout/LinedList"/>
    <dgm:cxn modelId="{53C045FB-3720-441A-AFA2-5BEEDEF58A08}" type="presParOf" srcId="{C5B76427-26CC-4B6B-AC98-37FD8E00F7F1}" destId="{FA07357F-2E2F-46DB-A896-317DC1D1E79B}" srcOrd="3" destOrd="0" presId="urn:microsoft.com/office/officeart/2008/layout/LinedList"/>
    <dgm:cxn modelId="{7A59847F-A7D1-404B-AFC9-0DDD0A2B5AF0}" type="presParOf" srcId="{FA07357F-2E2F-46DB-A896-317DC1D1E79B}" destId="{61B6C3DE-4670-44D4-BC83-8566D46D0D12}" srcOrd="0" destOrd="0" presId="urn:microsoft.com/office/officeart/2008/layout/LinedList"/>
    <dgm:cxn modelId="{2A1953B3-F653-4002-8E39-F2013BC8659D}" type="presParOf" srcId="{FA07357F-2E2F-46DB-A896-317DC1D1E79B}" destId="{51807AEB-E338-4F62-B344-C862C5406842}"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683CA7-70FB-4F91-83E9-F7F99386EAC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D65E851-7FED-4F90-A5A5-1F3EE5E67AF1}">
      <dgm:prSet/>
      <dgm:spPr/>
      <dgm:t>
        <a:bodyPr/>
        <a:lstStyle/>
        <a:p>
          <a:r>
            <a:rPr lang="es-ES" b="0" i="0" dirty="0"/>
            <a:t>Todas las tablas de cortar de plástico y madera se desgastan con el tiempo. 
</a:t>
          </a:r>
          <a:endParaRPr lang="en-US" dirty="0"/>
        </a:p>
      </dgm:t>
    </dgm:pt>
    <dgm:pt modelId="{7E2C6CE1-CD33-4BA8-9A30-43A301DC3E96}" type="parTrans" cxnId="{ACFB989E-AC5D-4A28-9CE0-863C903EFE12}">
      <dgm:prSet/>
      <dgm:spPr/>
      <dgm:t>
        <a:bodyPr/>
        <a:lstStyle/>
        <a:p>
          <a:endParaRPr lang="en-US"/>
        </a:p>
      </dgm:t>
    </dgm:pt>
    <dgm:pt modelId="{3C16E30D-385C-4205-A6CB-4A48A35D86CF}" type="sibTrans" cxnId="{ACFB989E-AC5D-4A28-9CE0-863C903EFE12}">
      <dgm:prSet/>
      <dgm:spPr/>
      <dgm:t>
        <a:bodyPr/>
        <a:lstStyle/>
        <a:p>
          <a:endParaRPr lang="en-US"/>
        </a:p>
      </dgm:t>
    </dgm:pt>
    <dgm:pt modelId="{883BDA00-1C5B-49C9-A75B-F7A60C7E4A90}">
      <dgm:prSet/>
      <dgm:spPr/>
      <dgm:t>
        <a:bodyPr/>
        <a:lstStyle/>
        <a:p>
          <a:r>
            <a:rPr lang="es-ES" b="0" i="0" dirty="0"/>
            <a:t>Una vez que las tablas de cortar se desgastan excesivamente o desarrollan ranuras difíciles de limpiar, deben desecharse.
</a:t>
          </a:r>
          <a:endParaRPr lang="en-US" dirty="0"/>
        </a:p>
      </dgm:t>
    </dgm:pt>
    <dgm:pt modelId="{B9C4CDFA-CFBF-436B-9A53-E01619242EAE}" type="parTrans" cxnId="{6620780B-55AD-42CF-8765-BBB7D820A6B8}">
      <dgm:prSet/>
      <dgm:spPr/>
      <dgm:t>
        <a:bodyPr/>
        <a:lstStyle/>
        <a:p>
          <a:endParaRPr lang="en-US"/>
        </a:p>
      </dgm:t>
    </dgm:pt>
    <dgm:pt modelId="{4FF2D570-B24E-4A30-8B4D-9C97B1189005}" type="sibTrans" cxnId="{6620780B-55AD-42CF-8765-BBB7D820A6B8}">
      <dgm:prSet/>
      <dgm:spPr/>
      <dgm:t>
        <a:bodyPr/>
        <a:lstStyle/>
        <a:p>
          <a:endParaRPr lang="en-US"/>
        </a:p>
      </dgm:t>
    </dgm:pt>
    <dgm:pt modelId="{20B4C59C-6AE4-4BF9-BE8A-C333A3491A74}" type="pres">
      <dgm:prSet presAssocID="{B9683CA7-70FB-4F91-83E9-F7F99386EAC9}" presName="vert0" presStyleCnt="0">
        <dgm:presLayoutVars>
          <dgm:dir/>
          <dgm:animOne val="branch"/>
          <dgm:animLvl val="lvl"/>
        </dgm:presLayoutVars>
      </dgm:prSet>
      <dgm:spPr/>
    </dgm:pt>
    <dgm:pt modelId="{96676C98-B66A-43B1-A077-CE13971EF682}" type="pres">
      <dgm:prSet presAssocID="{5D65E851-7FED-4F90-A5A5-1F3EE5E67AF1}" presName="thickLine" presStyleLbl="alignNode1" presStyleIdx="0" presStyleCnt="2"/>
      <dgm:spPr/>
    </dgm:pt>
    <dgm:pt modelId="{8C14FD5B-A016-4813-978F-A704B63A3278}" type="pres">
      <dgm:prSet presAssocID="{5D65E851-7FED-4F90-A5A5-1F3EE5E67AF1}" presName="horz1" presStyleCnt="0"/>
      <dgm:spPr/>
    </dgm:pt>
    <dgm:pt modelId="{25A99171-A43F-4A93-A9B7-FE987FC5494C}" type="pres">
      <dgm:prSet presAssocID="{5D65E851-7FED-4F90-A5A5-1F3EE5E67AF1}" presName="tx1" presStyleLbl="revTx" presStyleIdx="0" presStyleCnt="2"/>
      <dgm:spPr/>
    </dgm:pt>
    <dgm:pt modelId="{57C44553-6F72-4407-ABF0-8CC54262BAD3}" type="pres">
      <dgm:prSet presAssocID="{5D65E851-7FED-4F90-A5A5-1F3EE5E67AF1}" presName="vert1" presStyleCnt="0"/>
      <dgm:spPr/>
    </dgm:pt>
    <dgm:pt modelId="{4B3B83E1-7E5D-46A8-9A54-6AEF66C17111}" type="pres">
      <dgm:prSet presAssocID="{883BDA00-1C5B-49C9-A75B-F7A60C7E4A90}" presName="thickLine" presStyleLbl="alignNode1" presStyleIdx="1" presStyleCnt="2"/>
      <dgm:spPr/>
    </dgm:pt>
    <dgm:pt modelId="{00939068-629C-4F18-92DA-6C53ECFA8FC0}" type="pres">
      <dgm:prSet presAssocID="{883BDA00-1C5B-49C9-A75B-F7A60C7E4A90}" presName="horz1" presStyleCnt="0"/>
      <dgm:spPr/>
    </dgm:pt>
    <dgm:pt modelId="{EF9F0027-7BDB-4F6E-9B31-36ED1050C3D9}" type="pres">
      <dgm:prSet presAssocID="{883BDA00-1C5B-49C9-A75B-F7A60C7E4A90}" presName="tx1" presStyleLbl="revTx" presStyleIdx="1" presStyleCnt="2"/>
      <dgm:spPr/>
    </dgm:pt>
    <dgm:pt modelId="{4B7D18EA-0626-4B63-990E-2D0F26614F6D}" type="pres">
      <dgm:prSet presAssocID="{883BDA00-1C5B-49C9-A75B-F7A60C7E4A90}" presName="vert1" presStyleCnt="0"/>
      <dgm:spPr/>
    </dgm:pt>
  </dgm:ptLst>
  <dgm:cxnLst>
    <dgm:cxn modelId="{6620780B-55AD-42CF-8765-BBB7D820A6B8}" srcId="{B9683CA7-70FB-4F91-83E9-F7F99386EAC9}" destId="{883BDA00-1C5B-49C9-A75B-F7A60C7E4A90}" srcOrd="1" destOrd="0" parTransId="{B9C4CDFA-CFBF-436B-9A53-E01619242EAE}" sibTransId="{4FF2D570-B24E-4A30-8B4D-9C97B1189005}"/>
    <dgm:cxn modelId="{50BB3D20-761B-4420-BBCA-B21834E6FB0E}" type="presOf" srcId="{883BDA00-1C5B-49C9-A75B-F7A60C7E4A90}" destId="{EF9F0027-7BDB-4F6E-9B31-36ED1050C3D9}" srcOrd="0" destOrd="0" presId="urn:microsoft.com/office/officeart/2008/layout/LinedList"/>
    <dgm:cxn modelId="{A7AC454A-D1B7-467F-B187-AB5925F4FDA1}" type="presOf" srcId="{B9683CA7-70FB-4F91-83E9-F7F99386EAC9}" destId="{20B4C59C-6AE4-4BF9-BE8A-C333A3491A74}" srcOrd="0" destOrd="0" presId="urn:microsoft.com/office/officeart/2008/layout/LinedList"/>
    <dgm:cxn modelId="{ACFB989E-AC5D-4A28-9CE0-863C903EFE12}" srcId="{B9683CA7-70FB-4F91-83E9-F7F99386EAC9}" destId="{5D65E851-7FED-4F90-A5A5-1F3EE5E67AF1}" srcOrd="0" destOrd="0" parTransId="{7E2C6CE1-CD33-4BA8-9A30-43A301DC3E96}" sibTransId="{3C16E30D-385C-4205-A6CB-4A48A35D86CF}"/>
    <dgm:cxn modelId="{ADC0CE9E-4ABA-445D-B3D4-7EBC311A2FB9}" type="presOf" srcId="{5D65E851-7FED-4F90-A5A5-1F3EE5E67AF1}" destId="{25A99171-A43F-4A93-A9B7-FE987FC5494C}" srcOrd="0" destOrd="0" presId="urn:microsoft.com/office/officeart/2008/layout/LinedList"/>
    <dgm:cxn modelId="{7B90B1D9-13A2-42D9-997F-819CB7DABFBA}" type="presParOf" srcId="{20B4C59C-6AE4-4BF9-BE8A-C333A3491A74}" destId="{96676C98-B66A-43B1-A077-CE13971EF682}" srcOrd="0" destOrd="0" presId="urn:microsoft.com/office/officeart/2008/layout/LinedList"/>
    <dgm:cxn modelId="{02946A4A-68D1-4411-8C1C-68D99A06D846}" type="presParOf" srcId="{20B4C59C-6AE4-4BF9-BE8A-C333A3491A74}" destId="{8C14FD5B-A016-4813-978F-A704B63A3278}" srcOrd="1" destOrd="0" presId="urn:microsoft.com/office/officeart/2008/layout/LinedList"/>
    <dgm:cxn modelId="{98CBD5B2-3ED9-483A-B678-8E2F99E1EDE4}" type="presParOf" srcId="{8C14FD5B-A016-4813-978F-A704B63A3278}" destId="{25A99171-A43F-4A93-A9B7-FE987FC5494C}" srcOrd="0" destOrd="0" presId="urn:microsoft.com/office/officeart/2008/layout/LinedList"/>
    <dgm:cxn modelId="{351E7562-FC2B-44B6-824A-7A7323D89C27}" type="presParOf" srcId="{8C14FD5B-A016-4813-978F-A704B63A3278}" destId="{57C44553-6F72-4407-ABF0-8CC54262BAD3}" srcOrd="1" destOrd="0" presId="urn:microsoft.com/office/officeart/2008/layout/LinedList"/>
    <dgm:cxn modelId="{785EB97E-5306-4EEB-8543-F685385F449D}" type="presParOf" srcId="{20B4C59C-6AE4-4BF9-BE8A-C333A3491A74}" destId="{4B3B83E1-7E5D-46A8-9A54-6AEF66C17111}" srcOrd="2" destOrd="0" presId="urn:microsoft.com/office/officeart/2008/layout/LinedList"/>
    <dgm:cxn modelId="{CCD08669-A976-428B-A3FD-6F696B4B71CC}" type="presParOf" srcId="{20B4C59C-6AE4-4BF9-BE8A-C333A3491A74}" destId="{00939068-629C-4F18-92DA-6C53ECFA8FC0}" srcOrd="3" destOrd="0" presId="urn:microsoft.com/office/officeart/2008/layout/LinedList"/>
    <dgm:cxn modelId="{6A4FCC92-0762-42EB-90EC-B9A793F2F4AA}" type="presParOf" srcId="{00939068-629C-4F18-92DA-6C53ECFA8FC0}" destId="{EF9F0027-7BDB-4F6E-9B31-36ED1050C3D9}" srcOrd="0" destOrd="0" presId="urn:microsoft.com/office/officeart/2008/layout/LinedList"/>
    <dgm:cxn modelId="{F285727C-865C-401D-AD9F-E3F10E7DC888}" type="presParOf" srcId="{00939068-629C-4F18-92DA-6C53ECFA8FC0}" destId="{4B7D18EA-0626-4B63-990E-2D0F26614F6D}"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C5B24F-4D90-4ED9-8CED-5B0373D7E49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3FF4F26-827A-46BA-B82D-B7E3C0E7F864}">
      <dgm:prSet/>
      <dgm:spPr/>
      <dgm:t>
        <a:bodyPr/>
        <a:lstStyle/>
        <a:p>
          <a:r>
            <a:rPr lang="es-ES" dirty="0"/>
            <a:t>La etiqueta de los alimentos envasados se actualizó en 2016
</a:t>
          </a:r>
          <a:endParaRPr lang="en-US" dirty="0"/>
        </a:p>
      </dgm:t>
    </dgm:pt>
    <dgm:pt modelId="{E878E248-8A5B-41DA-873F-B420B207B8DE}" type="parTrans" cxnId="{268D2203-CE7B-42CC-BAF0-501849F2F501}">
      <dgm:prSet/>
      <dgm:spPr/>
      <dgm:t>
        <a:bodyPr/>
        <a:lstStyle/>
        <a:p>
          <a:endParaRPr lang="en-US"/>
        </a:p>
      </dgm:t>
    </dgm:pt>
    <dgm:pt modelId="{9A778160-54F1-4AE7-8FB4-54F6ADA91070}" type="sibTrans" cxnId="{268D2203-CE7B-42CC-BAF0-501849F2F501}">
      <dgm:prSet/>
      <dgm:spPr/>
      <dgm:t>
        <a:bodyPr/>
        <a:lstStyle/>
        <a:p>
          <a:endParaRPr lang="en-US"/>
        </a:p>
      </dgm:t>
    </dgm:pt>
    <dgm:pt modelId="{61F92BEE-8800-4103-BE54-3475B8E033FF}">
      <dgm:prSet/>
      <dgm:spPr/>
      <dgm:t>
        <a:bodyPr/>
        <a:lstStyle/>
        <a:p>
          <a:r>
            <a:rPr lang="es-ES" dirty="0"/>
            <a:t>Para reflejar la información científica más actualizada 
</a:t>
          </a:r>
          <a:endParaRPr lang="en-US" dirty="0"/>
        </a:p>
      </dgm:t>
    </dgm:pt>
    <dgm:pt modelId="{57A171B4-0624-477F-AF4C-C3AECCC4B8DD}" type="parTrans" cxnId="{FC98068C-9627-406C-8D6D-DB370F42A4E2}">
      <dgm:prSet/>
      <dgm:spPr/>
      <dgm:t>
        <a:bodyPr/>
        <a:lstStyle/>
        <a:p>
          <a:endParaRPr lang="en-US"/>
        </a:p>
      </dgm:t>
    </dgm:pt>
    <dgm:pt modelId="{64C612F9-DEAD-468D-A0AB-92304CEE9292}" type="sibTrans" cxnId="{FC98068C-9627-406C-8D6D-DB370F42A4E2}">
      <dgm:prSet/>
      <dgm:spPr/>
      <dgm:t>
        <a:bodyPr/>
        <a:lstStyle/>
        <a:p>
          <a:endParaRPr lang="en-US"/>
        </a:p>
      </dgm:t>
    </dgm:pt>
    <dgm:pt modelId="{BE94622A-36A5-4E7B-8E24-5ACEC32DEE47}">
      <dgm:prSet/>
      <dgm:spPr/>
      <dgm:t>
        <a:bodyPr/>
        <a:lstStyle/>
        <a:p>
          <a:r>
            <a:rPr lang="es-ES" dirty="0"/>
            <a:t>Sobre el vínculo entre la dieta y las enfermedades crónicas, como la obesidad y las enfermedades cardíacas
</a:t>
          </a:r>
          <a:endParaRPr lang="en-US" dirty="0"/>
        </a:p>
      </dgm:t>
    </dgm:pt>
    <dgm:pt modelId="{F5331989-A642-4025-84E3-5C1CCA842E53}" type="parTrans" cxnId="{A4DB90F2-9B5C-4B42-8A69-DF1FF866E31E}">
      <dgm:prSet/>
      <dgm:spPr/>
      <dgm:t>
        <a:bodyPr/>
        <a:lstStyle/>
        <a:p>
          <a:endParaRPr lang="en-US"/>
        </a:p>
      </dgm:t>
    </dgm:pt>
    <dgm:pt modelId="{F1B5A17F-4E79-4499-96AF-39C9DDB88ACC}" type="sibTrans" cxnId="{A4DB90F2-9B5C-4B42-8A69-DF1FF866E31E}">
      <dgm:prSet/>
      <dgm:spPr/>
      <dgm:t>
        <a:bodyPr/>
        <a:lstStyle/>
        <a:p>
          <a:endParaRPr lang="en-US"/>
        </a:p>
      </dgm:t>
    </dgm:pt>
    <dgm:pt modelId="{B0924021-EC91-47EA-8822-85F253B9DA77}">
      <dgm:prSet/>
      <dgm:spPr/>
      <dgm:t>
        <a:bodyPr/>
        <a:lstStyle/>
        <a:p>
          <a:r>
            <a:rPr lang="es-ES" dirty="0"/>
            <a:t>La etiqueta actualizada hace que sea más fácil para los consumidores tomar decisiones alimentarias mejor informadas. 
</a:t>
          </a:r>
          <a:endParaRPr lang="en-US" dirty="0"/>
        </a:p>
      </dgm:t>
    </dgm:pt>
    <dgm:pt modelId="{2DC8E035-73B3-44F2-91AE-D19FC1AA8D0B}" type="parTrans" cxnId="{369B9F92-6288-457F-8761-34A33F6BB56A}">
      <dgm:prSet/>
      <dgm:spPr/>
      <dgm:t>
        <a:bodyPr/>
        <a:lstStyle/>
        <a:p>
          <a:endParaRPr lang="en-US"/>
        </a:p>
      </dgm:t>
    </dgm:pt>
    <dgm:pt modelId="{C4C6C73E-23AD-4982-8BFD-A1CBED5A7029}" type="sibTrans" cxnId="{369B9F92-6288-457F-8761-34A33F6BB56A}">
      <dgm:prSet/>
      <dgm:spPr/>
      <dgm:t>
        <a:bodyPr/>
        <a:lstStyle/>
        <a:p>
          <a:endParaRPr lang="en-US"/>
        </a:p>
      </dgm:t>
    </dgm:pt>
    <dgm:pt modelId="{721D588B-1CE8-4936-8D4E-3FA20F7C9A70}" type="pres">
      <dgm:prSet presAssocID="{5BC5B24F-4D90-4ED9-8CED-5B0373D7E49A}" presName="linear" presStyleCnt="0">
        <dgm:presLayoutVars>
          <dgm:animLvl val="lvl"/>
          <dgm:resizeHandles val="exact"/>
        </dgm:presLayoutVars>
      </dgm:prSet>
      <dgm:spPr/>
    </dgm:pt>
    <dgm:pt modelId="{48B536AE-D467-4618-8614-39A1B8605CF8}" type="pres">
      <dgm:prSet presAssocID="{53FF4F26-827A-46BA-B82D-B7E3C0E7F864}" presName="parentText" presStyleLbl="node1" presStyleIdx="0" presStyleCnt="4">
        <dgm:presLayoutVars>
          <dgm:chMax val="0"/>
          <dgm:bulletEnabled val="1"/>
        </dgm:presLayoutVars>
      </dgm:prSet>
      <dgm:spPr/>
    </dgm:pt>
    <dgm:pt modelId="{9CE236C9-F30E-4E71-B1DC-93E2A410F2F4}" type="pres">
      <dgm:prSet presAssocID="{9A778160-54F1-4AE7-8FB4-54F6ADA91070}" presName="spacer" presStyleCnt="0"/>
      <dgm:spPr/>
    </dgm:pt>
    <dgm:pt modelId="{05C56022-A080-49E3-B579-7A084468C5CA}" type="pres">
      <dgm:prSet presAssocID="{61F92BEE-8800-4103-BE54-3475B8E033FF}" presName="parentText" presStyleLbl="node1" presStyleIdx="1" presStyleCnt="4">
        <dgm:presLayoutVars>
          <dgm:chMax val="0"/>
          <dgm:bulletEnabled val="1"/>
        </dgm:presLayoutVars>
      </dgm:prSet>
      <dgm:spPr/>
    </dgm:pt>
    <dgm:pt modelId="{449B3CB6-A37D-49A9-9400-A0F15A77FFE9}" type="pres">
      <dgm:prSet presAssocID="{64C612F9-DEAD-468D-A0AB-92304CEE9292}" presName="spacer" presStyleCnt="0"/>
      <dgm:spPr/>
    </dgm:pt>
    <dgm:pt modelId="{0A66AD09-606D-422C-A977-07BAE8D0DEF2}" type="pres">
      <dgm:prSet presAssocID="{BE94622A-36A5-4E7B-8E24-5ACEC32DEE47}" presName="parentText" presStyleLbl="node1" presStyleIdx="2" presStyleCnt="4">
        <dgm:presLayoutVars>
          <dgm:chMax val="0"/>
          <dgm:bulletEnabled val="1"/>
        </dgm:presLayoutVars>
      </dgm:prSet>
      <dgm:spPr/>
    </dgm:pt>
    <dgm:pt modelId="{6F6659BF-BD1A-4D5F-A8D5-CC1BCF66D854}" type="pres">
      <dgm:prSet presAssocID="{F1B5A17F-4E79-4499-96AF-39C9DDB88ACC}" presName="spacer" presStyleCnt="0"/>
      <dgm:spPr/>
    </dgm:pt>
    <dgm:pt modelId="{7739DEF1-928E-47F8-86D9-D8AD8D7691B4}" type="pres">
      <dgm:prSet presAssocID="{B0924021-EC91-47EA-8822-85F253B9DA77}" presName="parentText" presStyleLbl="node1" presStyleIdx="3" presStyleCnt="4">
        <dgm:presLayoutVars>
          <dgm:chMax val="0"/>
          <dgm:bulletEnabled val="1"/>
        </dgm:presLayoutVars>
      </dgm:prSet>
      <dgm:spPr/>
    </dgm:pt>
  </dgm:ptLst>
  <dgm:cxnLst>
    <dgm:cxn modelId="{268D2203-CE7B-42CC-BAF0-501849F2F501}" srcId="{5BC5B24F-4D90-4ED9-8CED-5B0373D7E49A}" destId="{53FF4F26-827A-46BA-B82D-B7E3C0E7F864}" srcOrd="0" destOrd="0" parTransId="{E878E248-8A5B-41DA-873F-B420B207B8DE}" sibTransId="{9A778160-54F1-4AE7-8FB4-54F6ADA91070}"/>
    <dgm:cxn modelId="{78829972-9F77-4605-8A3D-E2FB3EC3674C}" type="presOf" srcId="{5BC5B24F-4D90-4ED9-8CED-5B0373D7E49A}" destId="{721D588B-1CE8-4936-8D4E-3FA20F7C9A70}" srcOrd="0" destOrd="0" presId="urn:microsoft.com/office/officeart/2005/8/layout/vList2"/>
    <dgm:cxn modelId="{59C90875-B291-4FC1-A354-FCCD88C8048C}" type="presOf" srcId="{53FF4F26-827A-46BA-B82D-B7E3C0E7F864}" destId="{48B536AE-D467-4618-8614-39A1B8605CF8}" srcOrd="0" destOrd="0" presId="urn:microsoft.com/office/officeart/2005/8/layout/vList2"/>
    <dgm:cxn modelId="{FC98068C-9627-406C-8D6D-DB370F42A4E2}" srcId="{5BC5B24F-4D90-4ED9-8CED-5B0373D7E49A}" destId="{61F92BEE-8800-4103-BE54-3475B8E033FF}" srcOrd="1" destOrd="0" parTransId="{57A171B4-0624-477F-AF4C-C3AECCC4B8DD}" sibTransId="{64C612F9-DEAD-468D-A0AB-92304CEE9292}"/>
    <dgm:cxn modelId="{D0A0D38E-89B3-4933-BD7C-62CFF9D8834D}" type="presOf" srcId="{BE94622A-36A5-4E7B-8E24-5ACEC32DEE47}" destId="{0A66AD09-606D-422C-A977-07BAE8D0DEF2}" srcOrd="0" destOrd="0" presId="urn:microsoft.com/office/officeart/2005/8/layout/vList2"/>
    <dgm:cxn modelId="{369B9F92-6288-457F-8761-34A33F6BB56A}" srcId="{5BC5B24F-4D90-4ED9-8CED-5B0373D7E49A}" destId="{B0924021-EC91-47EA-8822-85F253B9DA77}" srcOrd="3" destOrd="0" parTransId="{2DC8E035-73B3-44F2-91AE-D19FC1AA8D0B}" sibTransId="{C4C6C73E-23AD-4982-8BFD-A1CBED5A7029}"/>
    <dgm:cxn modelId="{A2AD7DAB-4A85-4624-AFD4-B7C1A8CC4B84}" type="presOf" srcId="{61F92BEE-8800-4103-BE54-3475B8E033FF}" destId="{05C56022-A080-49E3-B579-7A084468C5CA}" srcOrd="0" destOrd="0" presId="urn:microsoft.com/office/officeart/2005/8/layout/vList2"/>
    <dgm:cxn modelId="{25EA59E3-8FC6-466C-863C-53DD67487FA3}" type="presOf" srcId="{B0924021-EC91-47EA-8822-85F253B9DA77}" destId="{7739DEF1-928E-47F8-86D9-D8AD8D7691B4}" srcOrd="0" destOrd="0" presId="urn:microsoft.com/office/officeart/2005/8/layout/vList2"/>
    <dgm:cxn modelId="{A4DB90F2-9B5C-4B42-8A69-DF1FF866E31E}" srcId="{5BC5B24F-4D90-4ED9-8CED-5B0373D7E49A}" destId="{BE94622A-36A5-4E7B-8E24-5ACEC32DEE47}" srcOrd="2" destOrd="0" parTransId="{F5331989-A642-4025-84E3-5C1CCA842E53}" sibTransId="{F1B5A17F-4E79-4499-96AF-39C9DDB88ACC}"/>
    <dgm:cxn modelId="{C883D267-9904-4C94-9C7F-021C65710D2C}" type="presParOf" srcId="{721D588B-1CE8-4936-8D4E-3FA20F7C9A70}" destId="{48B536AE-D467-4618-8614-39A1B8605CF8}" srcOrd="0" destOrd="0" presId="urn:microsoft.com/office/officeart/2005/8/layout/vList2"/>
    <dgm:cxn modelId="{8934E5D0-D90D-4F1D-B376-2B75AE973C02}" type="presParOf" srcId="{721D588B-1CE8-4936-8D4E-3FA20F7C9A70}" destId="{9CE236C9-F30E-4E71-B1DC-93E2A410F2F4}" srcOrd="1" destOrd="0" presId="urn:microsoft.com/office/officeart/2005/8/layout/vList2"/>
    <dgm:cxn modelId="{393B1EB1-1656-45DD-888B-4573614F6895}" type="presParOf" srcId="{721D588B-1CE8-4936-8D4E-3FA20F7C9A70}" destId="{05C56022-A080-49E3-B579-7A084468C5CA}" srcOrd="2" destOrd="0" presId="urn:microsoft.com/office/officeart/2005/8/layout/vList2"/>
    <dgm:cxn modelId="{53978CC5-B485-441E-9821-E99969F10CA9}" type="presParOf" srcId="{721D588B-1CE8-4936-8D4E-3FA20F7C9A70}" destId="{449B3CB6-A37D-49A9-9400-A0F15A77FFE9}" srcOrd="3" destOrd="0" presId="urn:microsoft.com/office/officeart/2005/8/layout/vList2"/>
    <dgm:cxn modelId="{45CBC93C-8B2D-4D03-A81D-41950B0DFC3E}" type="presParOf" srcId="{721D588B-1CE8-4936-8D4E-3FA20F7C9A70}" destId="{0A66AD09-606D-422C-A977-07BAE8D0DEF2}" srcOrd="4" destOrd="0" presId="urn:microsoft.com/office/officeart/2005/8/layout/vList2"/>
    <dgm:cxn modelId="{F5203899-C43D-4E74-A061-FD6301300EAD}" type="presParOf" srcId="{721D588B-1CE8-4936-8D4E-3FA20F7C9A70}" destId="{6F6659BF-BD1A-4D5F-A8D5-CC1BCF66D854}" srcOrd="5" destOrd="0" presId="urn:microsoft.com/office/officeart/2005/8/layout/vList2"/>
    <dgm:cxn modelId="{C86E5916-D479-47B2-8C9B-61094748BDA6}" type="presParOf" srcId="{721D588B-1CE8-4936-8D4E-3FA20F7C9A70}" destId="{7739DEF1-928E-47F8-86D9-D8AD8D7691B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D38C77-B0FD-47BF-A025-2D64E7830A0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104C2E8-182A-4F75-A308-1809FAA05158}">
      <dgm:prSet/>
      <dgm:spPr/>
      <dgm:t>
        <a:bodyPr/>
        <a:lstStyle/>
        <a:p>
          <a:pPr>
            <a:lnSpc>
              <a:spcPct val="100000"/>
            </a:lnSpc>
          </a:pPr>
          <a:r>
            <a:rPr lang="es-ES" dirty="0"/>
            <a:t>Fabricantes $ 10 millones o más en ventas anuales: 1 de enero de 2020;
</a:t>
          </a:r>
          <a:endParaRPr lang="en-US" dirty="0"/>
        </a:p>
      </dgm:t>
    </dgm:pt>
    <dgm:pt modelId="{ACC87966-7F84-4B11-B1C0-86983843267E}" type="parTrans" cxnId="{CED4535E-A33C-4F23-8EAA-EE5FDF3E753A}">
      <dgm:prSet/>
      <dgm:spPr/>
      <dgm:t>
        <a:bodyPr/>
        <a:lstStyle/>
        <a:p>
          <a:endParaRPr lang="en-US"/>
        </a:p>
      </dgm:t>
    </dgm:pt>
    <dgm:pt modelId="{1AD510A1-26CC-4EBB-B8B9-C5D21219FDD3}" type="sibTrans" cxnId="{CED4535E-A33C-4F23-8EAA-EE5FDF3E753A}">
      <dgm:prSet/>
      <dgm:spPr/>
      <dgm:t>
        <a:bodyPr/>
        <a:lstStyle/>
        <a:p>
          <a:endParaRPr lang="en-US"/>
        </a:p>
      </dgm:t>
    </dgm:pt>
    <dgm:pt modelId="{E2C5899B-632D-457B-8667-AC1E3F07FF10}">
      <dgm:prSet/>
      <dgm:spPr/>
      <dgm:t>
        <a:bodyPr/>
        <a:lstStyle/>
        <a:p>
          <a:pPr>
            <a:lnSpc>
              <a:spcPct val="100000"/>
            </a:lnSpc>
          </a:pPr>
          <a:r>
            <a:rPr lang="es-ES" dirty="0"/>
            <a:t>Los fabricantes &lt; $ 10 millones en ventas anuales de alimentos, 1 de enero de 2021.
</a:t>
          </a:r>
          <a:endParaRPr lang="en-US" dirty="0"/>
        </a:p>
      </dgm:t>
    </dgm:pt>
    <dgm:pt modelId="{EAF659A5-D247-46FE-962F-EF2583D157E4}" type="parTrans" cxnId="{A3686E96-AAF7-4C9D-B300-0B5DFB5495CF}">
      <dgm:prSet/>
      <dgm:spPr/>
      <dgm:t>
        <a:bodyPr/>
        <a:lstStyle/>
        <a:p>
          <a:endParaRPr lang="en-US"/>
        </a:p>
      </dgm:t>
    </dgm:pt>
    <dgm:pt modelId="{C112E582-BD6D-4FF5-AA94-FE0D61B15D9D}" type="sibTrans" cxnId="{A3686E96-AAF7-4C9D-B300-0B5DFB5495CF}">
      <dgm:prSet/>
      <dgm:spPr/>
      <dgm:t>
        <a:bodyPr/>
        <a:lstStyle/>
        <a:p>
          <a:endParaRPr lang="en-US"/>
        </a:p>
      </dgm:t>
    </dgm:pt>
    <dgm:pt modelId="{C5A78392-EE83-46A7-B0B5-EA95F8F176A9}">
      <dgm:prSet/>
      <dgm:spPr/>
      <dgm:t>
        <a:bodyPr/>
        <a:lstStyle/>
        <a:p>
          <a:pPr>
            <a:lnSpc>
              <a:spcPct val="100000"/>
            </a:lnSpc>
          </a:pPr>
          <a:r>
            <a:rPr lang="es-ES" dirty="0"/>
            <a:t>Los fabricantes de la mayoría de los azúcares de un solo ingrediente, como la miel y el jarabe de arce, y ciertos productos de arándano tienen hasta el 1 de julio de 2021 para realizar los cambios. 
</a:t>
          </a:r>
          <a:endParaRPr lang="en-US" dirty="0"/>
        </a:p>
      </dgm:t>
    </dgm:pt>
    <dgm:pt modelId="{DA58CBB0-3EFB-4690-B302-27C58360A80A}" type="parTrans" cxnId="{E3690881-2C65-437E-8F94-32A84DC61A98}">
      <dgm:prSet/>
      <dgm:spPr/>
      <dgm:t>
        <a:bodyPr/>
        <a:lstStyle/>
        <a:p>
          <a:endParaRPr lang="en-US"/>
        </a:p>
      </dgm:t>
    </dgm:pt>
    <dgm:pt modelId="{65397AF1-E2CB-42C5-8D0D-712B6E049120}" type="sibTrans" cxnId="{E3690881-2C65-437E-8F94-32A84DC61A98}">
      <dgm:prSet/>
      <dgm:spPr/>
      <dgm:t>
        <a:bodyPr/>
        <a:lstStyle/>
        <a:p>
          <a:endParaRPr lang="en-US"/>
        </a:p>
      </dgm:t>
    </dgm:pt>
    <dgm:pt modelId="{B11A4165-47E6-4D8F-B9AB-E3EDEED410B7}" type="pres">
      <dgm:prSet presAssocID="{40D38C77-B0FD-47BF-A025-2D64E7830A04}" presName="linear" presStyleCnt="0">
        <dgm:presLayoutVars>
          <dgm:animLvl val="lvl"/>
          <dgm:resizeHandles val="exact"/>
        </dgm:presLayoutVars>
      </dgm:prSet>
      <dgm:spPr/>
    </dgm:pt>
    <dgm:pt modelId="{B53C8A75-E0FC-4726-8AD2-5FEDCCC1C593}" type="pres">
      <dgm:prSet presAssocID="{9104C2E8-182A-4F75-A308-1809FAA05158}" presName="parentText" presStyleLbl="node1" presStyleIdx="0" presStyleCnt="3">
        <dgm:presLayoutVars>
          <dgm:chMax val="0"/>
          <dgm:bulletEnabled val="1"/>
        </dgm:presLayoutVars>
      </dgm:prSet>
      <dgm:spPr/>
    </dgm:pt>
    <dgm:pt modelId="{94968AA4-7154-411A-A4F5-A5FE8C22E2A7}" type="pres">
      <dgm:prSet presAssocID="{1AD510A1-26CC-4EBB-B8B9-C5D21219FDD3}" presName="spacer" presStyleCnt="0"/>
      <dgm:spPr/>
    </dgm:pt>
    <dgm:pt modelId="{6D6E3583-DBC1-4E66-B2A5-5AD92931C9C7}" type="pres">
      <dgm:prSet presAssocID="{E2C5899B-632D-457B-8667-AC1E3F07FF10}" presName="parentText" presStyleLbl="node1" presStyleIdx="1" presStyleCnt="3">
        <dgm:presLayoutVars>
          <dgm:chMax val="0"/>
          <dgm:bulletEnabled val="1"/>
        </dgm:presLayoutVars>
      </dgm:prSet>
      <dgm:spPr/>
    </dgm:pt>
    <dgm:pt modelId="{E29E3815-FBF8-40F6-9736-966ACB6685D5}" type="pres">
      <dgm:prSet presAssocID="{C112E582-BD6D-4FF5-AA94-FE0D61B15D9D}" presName="spacer" presStyleCnt="0"/>
      <dgm:spPr/>
    </dgm:pt>
    <dgm:pt modelId="{089571F5-23CA-419B-9A0C-F9288792D3D1}" type="pres">
      <dgm:prSet presAssocID="{C5A78392-EE83-46A7-B0B5-EA95F8F176A9}" presName="parentText" presStyleLbl="node1" presStyleIdx="2" presStyleCnt="3">
        <dgm:presLayoutVars>
          <dgm:chMax val="0"/>
          <dgm:bulletEnabled val="1"/>
        </dgm:presLayoutVars>
      </dgm:prSet>
      <dgm:spPr/>
    </dgm:pt>
  </dgm:ptLst>
  <dgm:cxnLst>
    <dgm:cxn modelId="{76954829-9847-45D4-942F-12F678CADF40}" type="presOf" srcId="{9104C2E8-182A-4F75-A308-1809FAA05158}" destId="{B53C8A75-E0FC-4726-8AD2-5FEDCCC1C593}" srcOrd="0" destOrd="0" presId="urn:microsoft.com/office/officeart/2005/8/layout/vList2"/>
    <dgm:cxn modelId="{34DD553C-6BDF-43FC-BD3E-72868B84915C}" type="presOf" srcId="{40D38C77-B0FD-47BF-A025-2D64E7830A04}" destId="{B11A4165-47E6-4D8F-B9AB-E3EDEED410B7}" srcOrd="0" destOrd="0" presId="urn:microsoft.com/office/officeart/2005/8/layout/vList2"/>
    <dgm:cxn modelId="{CED4535E-A33C-4F23-8EAA-EE5FDF3E753A}" srcId="{40D38C77-B0FD-47BF-A025-2D64E7830A04}" destId="{9104C2E8-182A-4F75-A308-1809FAA05158}" srcOrd="0" destOrd="0" parTransId="{ACC87966-7F84-4B11-B1C0-86983843267E}" sibTransId="{1AD510A1-26CC-4EBB-B8B9-C5D21219FDD3}"/>
    <dgm:cxn modelId="{BF61857B-A735-457C-AA4D-DE846AC20097}" type="presOf" srcId="{E2C5899B-632D-457B-8667-AC1E3F07FF10}" destId="{6D6E3583-DBC1-4E66-B2A5-5AD92931C9C7}" srcOrd="0" destOrd="0" presId="urn:microsoft.com/office/officeart/2005/8/layout/vList2"/>
    <dgm:cxn modelId="{E3690881-2C65-437E-8F94-32A84DC61A98}" srcId="{40D38C77-B0FD-47BF-A025-2D64E7830A04}" destId="{C5A78392-EE83-46A7-B0B5-EA95F8F176A9}" srcOrd="2" destOrd="0" parTransId="{DA58CBB0-3EFB-4690-B302-27C58360A80A}" sibTransId="{65397AF1-E2CB-42C5-8D0D-712B6E049120}"/>
    <dgm:cxn modelId="{A3686E96-AAF7-4C9D-B300-0B5DFB5495CF}" srcId="{40D38C77-B0FD-47BF-A025-2D64E7830A04}" destId="{E2C5899B-632D-457B-8667-AC1E3F07FF10}" srcOrd="1" destOrd="0" parTransId="{EAF659A5-D247-46FE-962F-EF2583D157E4}" sibTransId="{C112E582-BD6D-4FF5-AA94-FE0D61B15D9D}"/>
    <dgm:cxn modelId="{BB2C59C7-4E02-4D5F-BEEA-F826038EA097}" type="presOf" srcId="{C5A78392-EE83-46A7-B0B5-EA95F8F176A9}" destId="{089571F5-23CA-419B-9A0C-F9288792D3D1}" srcOrd="0" destOrd="0" presId="urn:microsoft.com/office/officeart/2005/8/layout/vList2"/>
    <dgm:cxn modelId="{7A254E10-380E-414F-8DA8-555E601876F9}" type="presParOf" srcId="{B11A4165-47E6-4D8F-B9AB-E3EDEED410B7}" destId="{B53C8A75-E0FC-4726-8AD2-5FEDCCC1C593}" srcOrd="0" destOrd="0" presId="urn:microsoft.com/office/officeart/2005/8/layout/vList2"/>
    <dgm:cxn modelId="{9B950142-49AE-4D38-A63E-5F92F002E5C8}" type="presParOf" srcId="{B11A4165-47E6-4D8F-B9AB-E3EDEED410B7}" destId="{94968AA4-7154-411A-A4F5-A5FE8C22E2A7}" srcOrd="1" destOrd="0" presId="urn:microsoft.com/office/officeart/2005/8/layout/vList2"/>
    <dgm:cxn modelId="{CF41CAF0-347E-43AB-9DCB-C17320C53C84}" type="presParOf" srcId="{B11A4165-47E6-4D8F-B9AB-E3EDEED410B7}" destId="{6D6E3583-DBC1-4E66-B2A5-5AD92931C9C7}" srcOrd="2" destOrd="0" presId="urn:microsoft.com/office/officeart/2005/8/layout/vList2"/>
    <dgm:cxn modelId="{C1164E80-F830-4D33-9258-78C6361F407F}" type="presParOf" srcId="{B11A4165-47E6-4D8F-B9AB-E3EDEED410B7}" destId="{E29E3815-FBF8-40F6-9736-966ACB6685D5}" srcOrd="3" destOrd="0" presId="urn:microsoft.com/office/officeart/2005/8/layout/vList2"/>
    <dgm:cxn modelId="{248AE999-40A6-4AF1-A713-3FA4CFCE65AE}" type="presParOf" srcId="{B11A4165-47E6-4D8F-B9AB-E3EDEED410B7}" destId="{089571F5-23CA-419B-9A0C-F9288792D3D1}"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776FD-FD23-439F-9B1D-0F26D8B12DFD}">
      <dsp:nvSpPr>
        <dsp:cNvPr id="0" name=""/>
        <dsp:cNvSpPr/>
      </dsp:nvSpPr>
      <dsp:spPr>
        <a:xfrm>
          <a:off x="0" y="72891"/>
          <a:ext cx="7959560" cy="930735"/>
        </a:xfrm>
        <a:prstGeom prst="round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Lave, enjuague, desinfecte y seque al aire
</a:t>
          </a:r>
          <a:endParaRPr lang="en-US" sz="1600" kern="1200" dirty="0"/>
        </a:p>
      </dsp:txBody>
      <dsp:txXfrm>
        <a:off x="45435" y="118326"/>
        <a:ext cx="7868690" cy="839865"/>
      </dsp:txXfrm>
    </dsp:sp>
    <dsp:sp modelId="{643C1B2B-FA89-48C5-A102-49F5449C2E40}">
      <dsp:nvSpPr>
        <dsp:cNvPr id="0" name=""/>
        <dsp:cNvSpPr/>
      </dsp:nvSpPr>
      <dsp:spPr>
        <a:xfrm>
          <a:off x="0" y="1003626"/>
          <a:ext cx="795956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716"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ES" sz="1200" kern="1200" dirty="0"/>
            <a:t>Lave, enjuague, desinfecte y seque los termómetros al aire antes y después de usarlos
</a:t>
          </a:r>
          <a:endParaRPr lang="en-US" sz="1200" kern="1200" dirty="0"/>
        </a:p>
      </dsp:txBody>
      <dsp:txXfrm>
        <a:off x="0" y="1003626"/>
        <a:ext cx="7959560" cy="397440"/>
      </dsp:txXfrm>
    </dsp:sp>
    <dsp:sp modelId="{838A4BEA-A047-4F4F-8F96-D406F6C3EE5E}">
      <dsp:nvSpPr>
        <dsp:cNvPr id="0" name=""/>
        <dsp:cNvSpPr/>
      </dsp:nvSpPr>
      <dsp:spPr>
        <a:xfrm>
          <a:off x="0" y="1401066"/>
          <a:ext cx="7959560" cy="930735"/>
        </a:xfrm>
        <a:prstGeom prst="round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err="1"/>
            <a:t>Calibrar</a:t>
          </a:r>
          <a:r>
            <a:rPr lang="en-US" sz="1600" kern="1200" dirty="0"/>
            <a:t>
</a:t>
          </a:r>
        </a:p>
      </dsp:txBody>
      <dsp:txXfrm>
        <a:off x="45435" y="1446501"/>
        <a:ext cx="7868690" cy="839865"/>
      </dsp:txXfrm>
    </dsp:sp>
    <dsp:sp modelId="{DA31A2EB-B563-4042-939F-7291367BAE29}">
      <dsp:nvSpPr>
        <dsp:cNvPr id="0" name=""/>
        <dsp:cNvSpPr/>
      </dsp:nvSpPr>
      <dsp:spPr>
        <a:xfrm>
          <a:off x="0" y="2331801"/>
          <a:ext cx="795956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716"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err="1"/>
            <a:t>Cajúntelos</a:t>
          </a:r>
          <a:r>
            <a:rPr lang="en-US" sz="1200" kern="1200" dirty="0"/>
            <a:t> antes de </a:t>
          </a:r>
          <a:r>
            <a:rPr lang="en-US" sz="1200" kern="1200" dirty="0" err="1"/>
            <a:t>cada</a:t>
          </a:r>
          <a:r>
            <a:rPr lang="en-US" sz="1200" kern="1200" dirty="0"/>
            <a:t> </a:t>
          </a:r>
          <a:r>
            <a:rPr lang="en-US" sz="1200" kern="1200" dirty="0" err="1"/>
            <a:t>turno</a:t>
          </a:r>
          <a:r>
            <a:rPr lang="en-US" sz="1200" kern="1200" dirty="0"/>
            <a:t> para </a:t>
          </a:r>
          <a:r>
            <a:rPr lang="en-US" sz="1200" kern="1200" dirty="0" err="1"/>
            <a:t>garantizar</a:t>
          </a:r>
          <a:r>
            <a:rPr lang="en-US" sz="1200" kern="1200" dirty="0"/>
            <a:t> la </a:t>
          </a:r>
          <a:r>
            <a:rPr lang="en-US" sz="1200" kern="1200" dirty="0" err="1"/>
            <a:t>precisión</a:t>
          </a:r>
          <a:r>
            <a:rPr lang="en-US" sz="1200" kern="1200" dirty="0"/>
            <a:t>
</a:t>
          </a:r>
        </a:p>
      </dsp:txBody>
      <dsp:txXfrm>
        <a:off x="0" y="2331801"/>
        <a:ext cx="7959560" cy="397440"/>
      </dsp:txXfrm>
    </dsp:sp>
    <dsp:sp modelId="{2A699FFB-36FA-49D7-804F-929640DF5A63}">
      <dsp:nvSpPr>
        <dsp:cNvPr id="0" name=""/>
        <dsp:cNvSpPr/>
      </dsp:nvSpPr>
      <dsp:spPr>
        <a:xfrm>
          <a:off x="0" y="2729241"/>
          <a:ext cx="7959560" cy="930735"/>
        </a:xfrm>
        <a:prstGeom prst="round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Asegúrese de que los termómetros utilizados para medir la temperatura de los alimentos tengan una precisión de +/- 2 ° F o +/- 1 ° C 
</a:t>
          </a:r>
          <a:endParaRPr lang="en-US" sz="1600" kern="1200" dirty="0"/>
        </a:p>
      </dsp:txBody>
      <dsp:txXfrm>
        <a:off x="45435" y="2774676"/>
        <a:ext cx="7868690" cy="839865"/>
      </dsp:txXfrm>
    </dsp:sp>
    <dsp:sp modelId="{87AD7154-AAEB-489A-8288-6BE1A50463B6}">
      <dsp:nvSpPr>
        <dsp:cNvPr id="0" name=""/>
        <dsp:cNvSpPr/>
      </dsp:nvSpPr>
      <dsp:spPr>
        <a:xfrm>
          <a:off x="0" y="3659976"/>
          <a:ext cx="795956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716" tIns="20320" rIns="113792" bIns="2032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a:p>
      </dsp:txBody>
      <dsp:txXfrm>
        <a:off x="0" y="3659976"/>
        <a:ext cx="7959560" cy="264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D2415-E464-4C6A-AF85-927BE4B86E0D}">
      <dsp:nvSpPr>
        <dsp:cNvPr id="0" name=""/>
        <dsp:cNvSpPr/>
      </dsp:nvSpPr>
      <dsp:spPr>
        <a:xfrm>
          <a:off x="0" y="322136"/>
          <a:ext cx="7915667" cy="7748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A0CE27-AE0E-4E43-958B-10BBBF6C7802}">
      <dsp:nvSpPr>
        <dsp:cNvPr id="0" name=""/>
        <dsp:cNvSpPr/>
      </dsp:nvSpPr>
      <dsp:spPr>
        <a:xfrm>
          <a:off x="234401" y="496484"/>
          <a:ext cx="426601" cy="4261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4FDA30-2007-4F6F-986F-DFF9C72B0314}">
      <dsp:nvSpPr>
        <dsp:cNvPr id="0" name=""/>
        <dsp:cNvSpPr/>
      </dsp:nvSpPr>
      <dsp:spPr>
        <a:xfrm>
          <a:off x="895405" y="322136"/>
          <a:ext cx="6751536" cy="775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88" tIns="82088" rIns="82088" bIns="82088" numCol="1" spcCol="1270" anchor="ctr" anchorCtr="0">
          <a:noAutofit/>
        </a:bodyPr>
        <a:lstStyle/>
        <a:p>
          <a:pPr marL="0" lvl="0" indent="0" algn="l" defTabSz="622300">
            <a:lnSpc>
              <a:spcPct val="90000"/>
            </a:lnSpc>
            <a:spcBef>
              <a:spcPct val="0"/>
            </a:spcBef>
            <a:spcAft>
              <a:spcPct val="35000"/>
            </a:spcAft>
            <a:buNone/>
          </a:pPr>
          <a:r>
            <a:rPr lang="es-ES" sz="1400" b="1" kern="1200" dirty="0"/>
            <a:t>Huevos con cáscara: Reciban a una temperatura del aire de 45 ° F (7 ° C) o inferior
</a:t>
          </a:r>
          <a:endParaRPr lang="en-US" sz="1400" kern="1200" dirty="0"/>
        </a:p>
      </dsp:txBody>
      <dsp:txXfrm>
        <a:off x="895405" y="322136"/>
        <a:ext cx="6751536" cy="775639"/>
      </dsp:txXfrm>
    </dsp:sp>
    <dsp:sp modelId="{C514DC74-19F5-4E9F-8C37-9EFAF0BF4A2B}">
      <dsp:nvSpPr>
        <dsp:cNvPr id="0" name=""/>
        <dsp:cNvSpPr/>
      </dsp:nvSpPr>
      <dsp:spPr>
        <a:xfrm>
          <a:off x="0" y="1295597"/>
          <a:ext cx="7915667" cy="7748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3176D9-20E0-4D67-AB92-2EF14544B750}">
      <dsp:nvSpPr>
        <dsp:cNvPr id="0" name=""/>
        <dsp:cNvSpPr/>
      </dsp:nvSpPr>
      <dsp:spPr>
        <a:xfrm>
          <a:off x="234401" y="1469945"/>
          <a:ext cx="426601" cy="4261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D6DE19-904D-42C5-9C7A-E35D36D0000F}">
      <dsp:nvSpPr>
        <dsp:cNvPr id="0" name=""/>
        <dsp:cNvSpPr/>
      </dsp:nvSpPr>
      <dsp:spPr>
        <a:xfrm>
          <a:off x="895405" y="1295597"/>
          <a:ext cx="6751536" cy="775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88" tIns="82088" rIns="82088" bIns="82088" numCol="1" spcCol="1270" anchor="ctr" anchorCtr="0">
          <a:noAutofit/>
        </a:bodyPr>
        <a:lstStyle/>
        <a:p>
          <a:pPr marL="0" lvl="0" indent="0" algn="l" defTabSz="622300">
            <a:lnSpc>
              <a:spcPct val="90000"/>
            </a:lnSpc>
            <a:spcBef>
              <a:spcPct val="0"/>
            </a:spcBef>
            <a:spcAft>
              <a:spcPct val="35000"/>
            </a:spcAft>
            <a:buNone/>
          </a:pPr>
          <a:r>
            <a:rPr lang="es-ES" sz="1400" b="1" kern="1200" dirty="0"/>
            <a:t>Leche: Reciba a 45°F (7°C) o menos</a:t>
          </a:r>
          <a:br>
            <a:rPr lang="es-ES" sz="1400" b="1" kern="1200" dirty="0"/>
          </a:br>
          <a:r>
            <a:rPr lang="es-ES" sz="1400" b="1" kern="1200" dirty="0"/>
            <a:t>Enfríe la leche a 41°F (5°C) o menos en cuatro horas
</a:t>
          </a:r>
          <a:endParaRPr lang="en-US" sz="1400" kern="1200" dirty="0"/>
        </a:p>
      </dsp:txBody>
      <dsp:txXfrm>
        <a:off x="895405" y="1295597"/>
        <a:ext cx="6751536" cy="775639"/>
      </dsp:txXfrm>
    </dsp:sp>
    <dsp:sp modelId="{70A95561-63C5-44FF-8030-8CBA50201D8C}">
      <dsp:nvSpPr>
        <dsp:cNvPr id="0" name=""/>
        <dsp:cNvSpPr/>
      </dsp:nvSpPr>
      <dsp:spPr>
        <a:xfrm>
          <a:off x="0" y="2431032"/>
          <a:ext cx="7915667" cy="7748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A57215-62DC-496D-A60E-2BE771A11EC6}">
      <dsp:nvSpPr>
        <dsp:cNvPr id="0" name=""/>
        <dsp:cNvSpPr/>
      </dsp:nvSpPr>
      <dsp:spPr>
        <a:xfrm>
          <a:off x="234401" y="2443406"/>
          <a:ext cx="426601" cy="4261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E294F7-947D-45C7-B918-F9C6B7EB2D70}">
      <dsp:nvSpPr>
        <dsp:cNvPr id="0" name=""/>
        <dsp:cNvSpPr/>
      </dsp:nvSpPr>
      <dsp:spPr>
        <a:xfrm>
          <a:off x="895405" y="2269058"/>
          <a:ext cx="3562050" cy="775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88" tIns="82088" rIns="82088" bIns="82088" numCol="1" spcCol="1270" anchor="ctr" anchorCtr="0">
          <a:noAutofit/>
        </a:bodyPr>
        <a:lstStyle/>
        <a:p>
          <a:pPr marL="0" lvl="0" indent="0" algn="l" defTabSz="622300">
            <a:lnSpc>
              <a:spcPct val="90000"/>
            </a:lnSpc>
            <a:spcBef>
              <a:spcPct val="0"/>
            </a:spcBef>
            <a:spcAft>
              <a:spcPct val="35000"/>
            </a:spcAft>
            <a:buNone/>
          </a:pPr>
          <a:r>
            <a:rPr lang="es-ES" sz="1400" b="1" kern="1200" dirty="0"/>
            <a:t>Comida caliente con TCS: Reciba a 135 ° F (57 ° C) o más</a:t>
          </a:r>
          <a:br>
            <a:rPr lang="es-ES" sz="1400" b="1" kern="1200" dirty="0"/>
          </a:br>
          <a:r>
            <a:rPr lang="es-ES" sz="1400" b="1" kern="1200" dirty="0"/>
            <a:t>Alimentos congelados: Recibir sólidos congelados 
</a:t>
          </a:r>
          <a:endParaRPr lang="en-US" sz="1400" kern="1200" dirty="0"/>
        </a:p>
      </dsp:txBody>
      <dsp:txXfrm>
        <a:off x="895405" y="2269058"/>
        <a:ext cx="3562050" cy="775639"/>
      </dsp:txXfrm>
    </dsp:sp>
    <dsp:sp modelId="{58508F43-ACD1-4E4B-B23A-03A9423E8DD8}">
      <dsp:nvSpPr>
        <dsp:cNvPr id="0" name=""/>
        <dsp:cNvSpPr/>
      </dsp:nvSpPr>
      <dsp:spPr>
        <a:xfrm>
          <a:off x="4457455" y="2269058"/>
          <a:ext cx="3060211" cy="775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88" tIns="82088" rIns="82088" bIns="82088" numCol="1" spcCol="1270" anchor="ctr" anchorCtr="0">
          <a:noAutofit/>
        </a:bodyPr>
        <a:lstStyle/>
        <a:p>
          <a:pPr marL="0" lvl="0" indent="0" algn="l" defTabSz="488950">
            <a:lnSpc>
              <a:spcPct val="90000"/>
            </a:lnSpc>
            <a:spcBef>
              <a:spcPct val="0"/>
            </a:spcBef>
            <a:spcAft>
              <a:spcPct val="35000"/>
            </a:spcAft>
            <a:buNone/>
          </a:pPr>
          <a:r>
            <a:rPr lang="es-ES" sz="1100" kern="1200"/>
            <a:t>RECHAZAR los alimentos congelados por las siguientes razones:
Aparecen fluidos o manchas de agua en </a:t>
          </a:r>
          <a:endParaRPr lang="en-US" sz="1100" kern="1200" dirty="0"/>
        </a:p>
        <a:p>
          <a:pPr marL="0" lvl="0" indent="0" algn="l" defTabSz="488950">
            <a:lnSpc>
              <a:spcPct val="90000"/>
            </a:lnSpc>
            <a:spcBef>
              <a:spcPct val="0"/>
            </a:spcBef>
            <a:spcAft>
              <a:spcPct val="35000"/>
            </a:spcAft>
            <a:buNone/>
          </a:pPr>
          <a:r>
            <a:rPr lang="es-ES" sz="1100" kern="1200" dirty="0"/>
            <a:t>RECHAZAR los alimentos congelados por las siguientes razones:
Aparecen fluidos o manchas de agua en </a:t>
          </a:r>
          <a:endParaRPr lang="en-US" sz="1100" kern="1200" dirty="0"/>
        </a:p>
        <a:p>
          <a:pPr marL="0" lvl="0" indent="0" algn="l" defTabSz="488950">
            <a:lnSpc>
              <a:spcPct val="90000"/>
            </a:lnSpc>
            <a:spcBef>
              <a:spcPct val="0"/>
            </a:spcBef>
            <a:spcAft>
              <a:spcPct val="35000"/>
            </a:spcAft>
            <a:buNone/>
          </a:pPr>
          <a:r>
            <a:rPr lang="es-ES" sz="1100" kern="1200" dirty="0"/>
            <a:t>RECHAZAR los alimentos congelados por las siguientes razones:
Aparecen fluidos o manchas de agua en </a:t>
          </a:r>
          <a:br>
            <a:rPr lang="en-US" sz="1100" kern="1200" dirty="0"/>
          </a:br>
          <a:endParaRPr lang="en-US" sz="1100" kern="1200" dirty="0"/>
        </a:p>
      </dsp:txBody>
      <dsp:txXfrm>
        <a:off x="4457455" y="2269058"/>
        <a:ext cx="3060211" cy="7756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D2E37-8CA3-45EC-B4D7-2F664F0C6EE7}">
      <dsp:nvSpPr>
        <dsp:cNvPr id="0" name=""/>
        <dsp:cNvSpPr/>
      </dsp:nvSpPr>
      <dsp:spPr>
        <a:xfrm>
          <a:off x="0" y="0"/>
          <a:ext cx="7286760" cy="11403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ES" sz="1100" kern="1200" dirty="0"/>
            <a:t>Uno de los artículos más utilizados en una cocina son las tablas de cortar. Cuando se usan tablas de cortar para varios tipos de alimentos</a:t>
          </a:r>
          <a:r>
            <a:rPr lang="en-US" sz="1100" kern="1200" dirty="0"/>
            <a:t>,</a:t>
          </a:r>
        </a:p>
      </dsp:txBody>
      <dsp:txXfrm>
        <a:off x="33399" y="33399"/>
        <a:ext cx="6056273" cy="1073514"/>
      </dsp:txXfrm>
    </dsp:sp>
    <dsp:sp modelId="{B8000679-2371-49BD-89C0-A1786FB9B68D}">
      <dsp:nvSpPr>
        <dsp:cNvPr id="0" name=""/>
        <dsp:cNvSpPr/>
      </dsp:nvSpPr>
      <dsp:spPr>
        <a:xfrm>
          <a:off x="642949" y="1330364"/>
          <a:ext cx="7286760" cy="11403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ES" sz="1100" kern="1200" dirty="0"/>
            <a:t>La consideración más importante es evitar la contaminación cruzada. 
</a:t>
          </a:r>
          <a:endParaRPr lang="en-US" sz="1100" kern="1200" dirty="0"/>
        </a:p>
      </dsp:txBody>
      <dsp:txXfrm>
        <a:off x="676348" y="1363763"/>
        <a:ext cx="5835809" cy="1073514"/>
      </dsp:txXfrm>
    </dsp:sp>
    <dsp:sp modelId="{50DA21B7-5BEB-468A-BF1F-24B9C21C3CB1}">
      <dsp:nvSpPr>
        <dsp:cNvPr id="0" name=""/>
        <dsp:cNvSpPr/>
      </dsp:nvSpPr>
      <dsp:spPr>
        <a:xfrm>
          <a:off x="1285898" y="2660728"/>
          <a:ext cx="7286760" cy="11403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ES" sz="1100" kern="1200" dirty="0"/>
            <a:t>La contaminación cruzada ocurre cuando los alimentos listos para comer se colocan en una superficie que contenía carne, aves, mariscos o huevos crudos; 
Propagación de bacterias causantes de enfermedades a alimentos listos para comer.  </a:t>
          </a:r>
          <a:endParaRPr lang="en-US" sz="1100" kern="1200" dirty="0"/>
        </a:p>
        <a:p>
          <a:pPr marL="57150" lvl="1" indent="-57150" algn="l" defTabSz="400050">
            <a:lnSpc>
              <a:spcPct val="90000"/>
            </a:lnSpc>
            <a:spcBef>
              <a:spcPct val="0"/>
            </a:spcBef>
            <a:spcAft>
              <a:spcPct val="15000"/>
            </a:spcAft>
            <a:buChar char="•"/>
          </a:pPr>
          <a:r>
            <a:rPr lang="es-ES" sz="900" kern="1200" dirty="0"/>
            <a:t>La contaminación cruzada ocurre cuando los alimentos listos para comer se colocan en una superficie que contenía carne, aves, mariscos o huevos crudos; 
Propagación de bacterias causantes de enfermedades a alimentos listos para comer.  </a:t>
          </a:r>
          <a:endParaRPr lang="en-US" sz="900" kern="1200" dirty="0"/>
        </a:p>
      </dsp:txBody>
      <dsp:txXfrm>
        <a:off x="1319297" y="2694127"/>
        <a:ext cx="5835809" cy="1073514"/>
      </dsp:txXfrm>
    </dsp:sp>
    <dsp:sp modelId="{E1BEF702-D9E8-4359-83B1-CF4117108361}">
      <dsp:nvSpPr>
        <dsp:cNvPr id="0" name=""/>
        <dsp:cNvSpPr/>
      </dsp:nvSpPr>
      <dsp:spPr>
        <a:xfrm>
          <a:off x="6545557" y="864736"/>
          <a:ext cx="741202" cy="741202"/>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6712327" y="864736"/>
        <a:ext cx="407662" cy="557755"/>
      </dsp:txXfrm>
    </dsp:sp>
    <dsp:sp modelId="{D5584CB8-7760-4BF7-B1CB-8DC9134F3A59}">
      <dsp:nvSpPr>
        <dsp:cNvPr id="0" name=""/>
        <dsp:cNvSpPr/>
      </dsp:nvSpPr>
      <dsp:spPr>
        <a:xfrm>
          <a:off x="7188506" y="2187499"/>
          <a:ext cx="741202" cy="741202"/>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7355276" y="2187499"/>
        <a:ext cx="407662" cy="5577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9D1AE-85AC-4BDF-AAE0-3D42EC01BEB2}">
      <dsp:nvSpPr>
        <dsp:cNvPr id="0" name=""/>
        <dsp:cNvSpPr/>
      </dsp:nvSpPr>
      <dsp:spPr>
        <a:xfrm>
          <a:off x="0" y="0"/>
          <a:ext cx="4901548"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6239769-2469-4AF9-BDD0-D2F4C4AAB72B}">
      <dsp:nvSpPr>
        <dsp:cNvPr id="0" name=""/>
        <dsp:cNvSpPr/>
      </dsp:nvSpPr>
      <dsp:spPr>
        <a:xfrm>
          <a:off x="0" y="0"/>
          <a:ext cx="4901548" cy="1998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ES" sz="1900" b="0" i="0" kern="1200" dirty="0"/>
            <a:t>Siempre use una tabla de cortar limpia para la preparación de alimentos.
</a:t>
          </a:r>
          <a:endParaRPr lang="en-US" sz="1900" kern="1200" dirty="0"/>
        </a:p>
      </dsp:txBody>
      <dsp:txXfrm>
        <a:off x="0" y="0"/>
        <a:ext cx="4901548" cy="1998913"/>
      </dsp:txXfrm>
    </dsp:sp>
    <dsp:sp modelId="{F123DBAF-90EB-4A2B-89A6-AA8B707F4C23}">
      <dsp:nvSpPr>
        <dsp:cNvPr id="0" name=""/>
        <dsp:cNvSpPr/>
      </dsp:nvSpPr>
      <dsp:spPr>
        <a:xfrm>
          <a:off x="0" y="1998913"/>
          <a:ext cx="4901548"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1B6C3DE-4670-44D4-BC83-8566D46D0D12}">
      <dsp:nvSpPr>
        <dsp:cNvPr id="0" name=""/>
        <dsp:cNvSpPr/>
      </dsp:nvSpPr>
      <dsp:spPr>
        <a:xfrm>
          <a:off x="0" y="1998913"/>
          <a:ext cx="4901548" cy="1998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ES" sz="1900" b="0" i="0" kern="1200" dirty="0"/>
            <a:t>Después de cada uso y antes de pasar al siguiente paso mientras prepara los alimentos, limpie bien las tablas de cortar con agua caliente y jabón, luego enjuague con agua y seque al aire o seque con toallas de papel limpias.
</a:t>
          </a:r>
          <a:endParaRPr lang="en-US" sz="1900" kern="1200" dirty="0"/>
        </a:p>
      </dsp:txBody>
      <dsp:txXfrm>
        <a:off x="0" y="1998913"/>
        <a:ext cx="4901548" cy="19989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76C98-B66A-43B1-A077-CE13971EF682}">
      <dsp:nvSpPr>
        <dsp:cNvPr id="0" name=""/>
        <dsp:cNvSpPr/>
      </dsp:nvSpPr>
      <dsp:spPr>
        <a:xfrm>
          <a:off x="0" y="0"/>
          <a:ext cx="420336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A99171-A43F-4A93-A9B7-FE987FC5494C}">
      <dsp:nvSpPr>
        <dsp:cNvPr id="0" name=""/>
        <dsp:cNvSpPr/>
      </dsp:nvSpPr>
      <dsp:spPr>
        <a:xfrm>
          <a:off x="0" y="0"/>
          <a:ext cx="4203365" cy="1998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b="0" i="0" kern="1200" dirty="0"/>
            <a:t>Todas las tablas de cortar de plástico y madera se desgastan con el tiempo. 
</a:t>
          </a:r>
          <a:endParaRPr lang="en-US" sz="2200" kern="1200" dirty="0"/>
        </a:p>
      </dsp:txBody>
      <dsp:txXfrm>
        <a:off x="0" y="0"/>
        <a:ext cx="4203365" cy="1998913"/>
      </dsp:txXfrm>
    </dsp:sp>
    <dsp:sp modelId="{4B3B83E1-7E5D-46A8-9A54-6AEF66C17111}">
      <dsp:nvSpPr>
        <dsp:cNvPr id="0" name=""/>
        <dsp:cNvSpPr/>
      </dsp:nvSpPr>
      <dsp:spPr>
        <a:xfrm>
          <a:off x="0" y="1998913"/>
          <a:ext cx="4203365"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9F0027-7BDB-4F6E-9B31-36ED1050C3D9}">
      <dsp:nvSpPr>
        <dsp:cNvPr id="0" name=""/>
        <dsp:cNvSpPr/>
      </dsp:nvSpPr>
      <dsp:spPr>
        <a:xfrm>
          <a:off x="0" y="1998913"/>
          <a:ext cx="4203365" cy="1998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b="0" i="0" kern="1200" dirty="0"/>
            <a:t>Una vez que las tablas de cortar se desgastan excesivamente o desarrollan ranuras difíciles de limpiar, deben desecharse.
</a:t>
          </a:r>
          <a:endParaRPr lang="en-US" sz="2200" kern="1200" dirty="0"/>
        </a:p>
      </dsp:txBody>
      <dsp:txXfrm>
        <a:off x="0" y="1998913"/>
        <a:ext cx="4203365" cy="19989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536AE-D467-4618-8614-39A1B8605CF8}">
      <dsp:nvSpPr>
        <dsp:cNvPr id="0" name=""/>
        <dsp:cNvSpPr/>
      </dsp:nvSpPr>
      <dsp:spPr>
        <a:xfrm>
          <a:off x="0" y="19390"/>
          <a:ext cx="5295778" cy="13162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La etiqueta de los alimentos envasados se actualizó en 2016
</a:t>
          </a:r>
          <a:endParaRPr lang="en-US" sz="1800" kern="1200" dirty="0"/>
        </a:p>
      </dsp:txBody>
      <dsp:txXfrm>
        <a:off x="64254" y="83644"/>
        <a:ext cx="5167270" cy="1187742"/>
      </dsp:txXfrm>
    </dsp:sp>
    <dsp:sp modelId="{05C56022-A080-49E3-B579-7A084468C5CA}">
      <dsp:nvSpPr>
        <dsp:cNvPr id="0" name=""/>
        <dsp:cNvSpPr/>
      </dsp:nvSpPr>
      <dsp:spPr>
        <a:xfrm>
          <a:off x="0" y="1387480"/>
          <a:ext cx="5295778" cy="1316250"/>
        </a:xfrm>
        <a:prstGeom prst="roundRect">
          <a:avLst/>
        </a:prstGeom>
        <a:solidFill>
          <a:schemeClr val="accent2">
            <a:hueOff val="885262"/>
            <a:satOff val="3045"/>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Para reflejar la información científica más actualizada 
</a:t>
          </a:r>
          <a:endParaRPr lang="en-US" sz="1800" kern="1200" dirty="0"/>
        </a:p>
      </dsp:txBody>
      <dsp:txXfrm>
        <a:off x="64254" y="1451734"/>
        <a:ext cx="5167270" cy="1187742"/>
      </dsp:txXfrm>
    </dsp:sp>
    <dsp:sp modelId="{0A66AD09-606D-422C-A977-07BAE8D0DEF2}">
      <dsp:nvSpPr>
        <dsp:cNvPr id="0" name=""/>
        <dsp:cNvSpPr/>
      </dsp:nvSpPr>
      <dsp:spPr>
        <a:xfrm>
          <a:off x="0" y="2755570"/>
          <a:ext cx="5295778" cy="1316250"/>
        </a:xfrm>
        <a:prstGeom prst="roundRect">
          <a:avLst/>
        </a:prstGeom>
        <a:solidFill>
          <a:schemeClr val="accent2">
            <a:hueOff val="1770523"/>
            <a:satOff val="6090"/>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Sobre el vínculo entre la dieta y las enfermedades crónicas, como la obesidad y las enfermedades cardíacas
</a:t>
          </a:r>
          <a:endParaRPr lang="en-US" sz="1800" kern="1200" dirty="0"/>
        </a:p>
      </dsp:txBody>
      <dsp:txXfrm>
        <a:off x="64254" y="2819824"/>
        <a:ext cx="5167270" cy="1187742"/>
      </dsp:txXfrm>
    </dsp:sp>
    <dsp:sp modelId="{7739DEF1-928E-47F8-86D9-D8AD8D7691B4}">
      <dsp:nvSpPr>
        <dsp:cNvPr id="0" name=""/>
        <dsp:cNvSpPr/>
      </dsp:nvSpPr>
      <dsp:spPr>
        <a:xfrm>
          <a:off x="0" y="4123660"/>
          <a:ext cx="5295778" cy="1316250"/>
        </a:xfrm>
        <a:prstGeom prst="roundRect">
          <a:avLst/>
        </a:prstGeom>
        <a:solidFill>
          <a:schemeClr val="accent2">
            <a:hueOff val="2655785"/>
            <a:satOff val="9135"/>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La etiqueta actualizada hace que sea más fácil para los consumidores tomar decisiones alimentarias mejor informadas. 
</a:t>
          </a:r>
          <a:endParaRPr lang="en-US" sz="1800" kern="1200" dirty="0"/>
        </a:p>
      </dsp:txBody>
      <dsp:txXfrm>
        <a:off x="64254" y="4187914"/>
        <a:ext cx="5167270" cy="11877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C8A75-E0FC-4726-8AD2-5FEDCCC1C593}">
      <dsp:nvSpPr>
        <dsp:cNvPr id="0" name=""/>
        <dsp:cNvSpPr/>
      </dsp:nvSpPr>
      <dsp:spPr>
        <a:xfrm>
          <a:off x="0" y="347842"/>
          <a:ext cx="5295778" cy="164465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s-ES" sz="1700" kern="1200" dirty="0"/>
            <a:t>Fabricantes $ 10 millones o más en ventas anuales: 1 de enero de 2020;
</a:t>
          </a:r>
          <a:endParaRPr lang="en-US" sz="1700" kern="1200" dirty="0"/>
        </a:p>
      </dsp:txBody>
      <dsp:txXfrm>
        <a:off x="80285" y="428127"/>
        <a:ext cx="5135208" cy="1484084"/>
      </dsp:txXfrm>
    </dsp:sp>
    <dsp:sp modelId="{6D6E3583-DBC1-4E66-B2A5-5AD92931C9C7}">
      <dsp:nvSpPr>
        <dsp:cNvPr id="0" name=""/>
        <dsp:cNvSpPr/>
      </dsp:nvSpPr>
      <dsp:spPr>
        <a:xfrm>
          <a:off x="0" y="2041456"/>
          <a:ext cx="5295778" cy="1644654"/>
        </a:xfrm>
        <a:prstGeom prst="roundRect">
          <a:avLst/>
        </a:prstGeom>
        <a:solidFill>
          <a:schemeClr val="accent2">
            <a:hueOff val="1327892"/>
            <a:satOff val="4567"/>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s-ES" sz="1700" kern="1200" dirty="0"/>
            <a:t>Los fabricantes &lt; $ 10 millones en ventas anuales de alimentos, 1 de enero de 2021.
</a:t>
          </a:r>
          <a:endParaRPr lang="en-US" sz="1700" kern="1200" dirty="0"/>
        </a:p>
      </dsp:txBody>
      <dsp:txXfrm>
        <a:off x="80285" y="2121741"/>
        <a:ext cx="5135208" cy="1484084"/>
      </dsp:txXfrm>
    </dsp:sp>
    <dsp:sp modelId="{089571F5-23CA-419B-9A0C-F9288792D3D1}">
      <dsp:nvSpPr>
        <dsp:cNvPr id="0" name=""/>
        <dsp:cNvSpPr/>
      </dsp:nvSpPr>
      <dsp:spPr>
        <a:xfrm>
          <a:off x="0" y="3735071"/>
          <a:ext cx="5295778" cy="1644654"/>
        </a:xfrm>
        <a:prstGeom prst="roundRect">
          <a:avLst/>
        </a:prstGeom>
        <a:solidFill>
          <a:schemeClr val="accent2">
            <a:hueOff val="2655785"/>
            <a:satOff val="9135"/>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s-ES" sz="1700" kern="1200" dirty="0"/>
            <a:t>Los fabricantes de la mayoría de los azúcares de un solo ingrediente, como la miel y el jarabe de arce, y ciertos productos de arándano tienen hasta el 1 de julio de 2021 para realizar los cambios. 
</a:t>
          </a:r>
          <a:endParaRPr lang="en-US" sz="1700" kern="1200" dirty="0"/>
        </a:p>
      </dsp:txBody>
      <dsp:txXfrm>
        <a:off x="80285" y="3815356"/>
        <a:ext cx="5135208" cy="14840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4C87E-4DD1-4320-8810-D6F92F919D69}" type="datetimeFigureOut">
              <a:rPr lang="en-US" smtClean="0"/>
              <a:t>3/16/2023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35D4-E3F1-4039-BA5B-188A1DFF96D1}" type="slidenum">
              <a:rPr lang="en-US" smtClean="0"/>
              <a:t>‹#›</a:t>
            </a:fld>
            <a:endParaRPr lang="en-US"/>
          </a:p>
        </p:txBody>
      </p:sp>
    </p:spTree>
    <p:extLst>
      <p:ext uri="{BB962C8B-B14F-4D97-AF65-F5344CB8AC3E}">
        <p14:creationId xmlns:p14="http://schemas.microsoft.com/office/powerpoint/2010/main" val="3261257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0235D4-E3F1-4039-BA5B-188A1DFF96D1}" type="slidenum">
              <a:rPr lang="en-US" smtClean="0"/>
              <a:t>46</a:t>
            </a:fld>
            <a:endParaRPr lang="en-US"/>
          </a:p>
        </p:txBody>
      </p:sp>
    </p:spTree>
    <p:extLst>
      <p:ext uri="{BB962C8B-B14F-4D97-AF65-F5344CB8AC3E}">
        <p14:creationId xmlns:p14="http://schemas.microsoft.com/office/powerpoint/2010/main" val="2749041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Academy of Nutrition and Dietetics. Cutting board safety.  </a:t>
            </a:r>
            <a:r>
              <a:rPr lang="en-US" dirty="0" err="1"/>
              <a:t>Ellis,E</a:t>
            </a:r>
            <a:r>
              <a:rPr lang="en-US" dirty="0"/>
              <a:t>. Available at: https://www.eatright.org/food/home-food-safety/wash-and-separate-foods/cutting-board-safety#:~:text=To%20disinfect%20your%20cutting%20board,cutting%20boards%20eventually%20wear%20out.</a:t>
            </a:r>
          </a:p>
          <a:p>
            <a:r>
              <a:rPr lang="en-US" dirty="0"/>
              <a:t>Accessed on March13, 2023.</a:t>
            </a:r>
          </a:p>
          <a:p>
            <a:endParaRPr lang="en-US" dirty="0"/>
          </a:p>
        </p:txBody>
      </p:sp>
      <p:sp>
        <p:nvSpPr>
          <p:cNvPr id="4" name="Slide Number Placeholder 3"/>
          <p:cNvSpPr>
            <a:spLocks noGrp="1"/>
          </p:cNvSpPr>
          <p:nvPr>
            <p:ph type="sldNum" sz="quarter" idx="5"/>
          </p:nvPr>
        </p:nvSpPr>
        <p:spPr/>
        <p:txBody>
          <a:bodyPr/>
          <a:lstStyle/>
          <a:p>
            <a:fld id="{2C0235D4-E3F1-4039-BA5B-188A1DFF96D1}" type="slidenum">
              <a:rPr lang="en-US" smtClean="0"/>
              <a:t>60</a:t>
            </a:fld>
            <a:endParaRPr lang="en-US"/>
          </a:p>
        </p:txBody>
      </p:sp>
    </p:spTree>
    <p:extLst>
      <p:ext uri="{BB962C8B-B14F-4D97-AF65-F5344CB8AC3E}">
        <p14:creationId xmlns:p14="http://schemas.microsoft.com/office/powerpoint/2010/main" val="2940643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Academy of Nutrition and Dietetics. Cutting board safety.  </a:t>
            </a:r>
            <a:r>
              <a:rPr lang="en-US" dirty="0" err="1"/>
              <a:t>Ellis,E</a:t>
            </a:r>
            <a:r>
              <a:rPr lang="en-US" dirty="0"/>
              <a:t>. Available at: https://www.eatright.org/food/home-food-safety/wash-and-separate-foods/cutting-board-safety#:~:text=To%20disinfect%20your%20cutting%20board,cutting%20boards%20eventually%20wear%20out.</a:t>
            </a:r>
          </a:p>
          <a:p>
            <a:r>
              <a:rPr lang="en-US" dirty="0"/>
              <a:t>Accessed on March13, 2023.</a:t>
            </a:r>
          </a:p>
          <a:p>
            <a:endParaRPr lang="en-US" dirty="0"/>
          </a:p>
        </p:txBody>
      </p:sp>
      <p:sp>
        <p:nvSpPr>
          <p:cNvPr id="4" name="Slide Number Placeholder 3"/>
          <p:cNvSpPr>
            <a:spLocks noGrp="1"/>
          </p:cNvSpPr>
          <p:nvPr>
            <p:ph type="sldNum" sz="quarter" idx="5"/>
          </p:nvPr>
        </p:nvSpPr>
        <p:spPr/>
        <p:txBody>
          <a:bodyPr/>
          <a:lstStyle/>
          <a:p>
            <a:fld id="{2C0235D4-E3F1-4039-BA5B-188A1DFF96D1}" type="slidenum">
              <a:rPr lang="en-US" smtClean="0"/>
              <a:t>61</a:t>
            </a:fld>
            <a:endParaRPr lang="en-US"/>
          </a:p>
        </p:txBody>
      </p:sp>
    </p:spTree>
    <p:extLst>
      <p:ext uri="{BB962C8B-B14F-4D97-AF65-F5344CB8AC3E}">
        <p14:creationId xmlns:p14="http://schemas.microsoft.com/office/powerpoint/2010/main" val="153202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Academy of Nutrition and Dietetics. Cutting board safety.  </a:t>
            </a:r>
            <a:r>
              <a:rPr lang="en-US" sz="1000" dirty="0" err="1"/>
              <a:t>Ellis,E</a:t>
            </a:r>
            <a:r>
              <a:rPr lang="en-US" sz="1000" dirty="0"/>
              <a:t>. Available at: https://www.eatright.org/food/home-food-safety/wash-and-separate-foods/cutting-board-safety#:~:text=To%20disinfect%20your%20cutting%20board,cutting%20boards%20eventually%20wear%20out.</a:t>
            </a:r>
          </a:p>
          <a:p>
            <a:r>
              <a:rPr lang="en-US" sz="1000" dirty="0"/>
              <a:t>Accessed on March13, 2023.</a:t>
            </a:r>
          </a:p>
          <a:p>
            <a:endParaRPr lang="en-US" dirty="0"/>
          </a:p>
        </p:txBody>
      </p:sp>
      <p:sp>
        <p:nvSpPr>
          <p:cNvPr id="4" name="Slide Number Placeholder 3"/>
          <p:cNvSpPr>
            <a:spLocks noGrp="1"/>
          </p:cNvSpPr>
          <p:nvPr>
            <p:ph type="sldNum" sz="quarter" idx="5"/>
          </p:nvPr>
        </p:nvSpPr>
        <p:spPr/>
        <p:txBody>
          <a:bodyPr/>
          <a:lstStyle/>
          <a:p>
            <a:fld id="{2C0235D4-E3F1-4039-BA5B-188A1DFF96D1}" type="slidenum">
              <a:rPr lang="en-US" smtClean="0"/>
              <a:t>63</a:t>
            </a:fld>
            <a:endParaRPr lang="en-US"/>
          </a:p>
        </p:txBody>
      </p:sp>
    </p:spTree>
    <p:extLst>
      <p:ext uri="{BB962C8B-B14F-4D97-AF65-F5344CB8AC3E}">
        <p14:creationId xmlns:p14="http://schemas.microsoft.com/office/powerpoint/2010/main" val="1239152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USDA. Food Product Dating. Available at: https://www.fsis.usda.gov/food-safety/safe-food-handling-and-preparation/food-safety-basics/food-product-dating.</a:t>
            </a:r>
          </a:p>
          <a:p>
            <a:r>
              <a:rPr lang="en-US" sz="1200" dirty="0"/>
              <a:t>Access on March 13,2023.</a:t>
            </a:r>
            <a:endParaRPr lang="en-US" dirty="0"/>
          </a:p>
        </p:txBody>
      </p:sp>
      <p:sp>
        <p:nvSpPr>
          <p:cNvPr id="4" name="Slide Number Placeholder 3"/>
          <p:cNvSpPr>
            <a:spLocks noGrp="1"/>
          </p:cNvSpPr>
          <p:nvPr>
            <p:ph type="sldNum" sz="quarter" idx="5"/>
          </p:nvPr>
        </p:nvSpPr>
        <p:spPr/>
        <p:txBody>
          <a:bodyPr/>
          <a:lstStyle/>
          <a:p>
            <a:fld id="{2C0235D4-E3F1-4039-BA5B-188A1DFF96D1}" type="slidenum">
              <a:rPr lang="en-US" smtClean="0"/>
              <a:t>65</a:t>
            </a:fld>
            <a:endParaRPr lang="en-US"/>
          </a:p>
        </p:txBody>
      </p:sp>
    </p:spTree>
    <p:extLst>
      <p:ext uri="{BB962C8B-B14F-4D97-AF65-F5344CB8AC3E}">
        <p14:creationId xmlns:p14="http://schemas.microsoft.com/office/powerpoint/2010/main" val="2911717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USDA. Food product dating. Available at: https://www.fsis.usda.gov/food-safety/safe-food-handling-and-preparation/food-safety-basics/food-product-dating.</a:t>
            </a:r>
          </a:p>
          <a:p>
            <a:r>
              <a:rPr lang="en-US" dirty="0"/>
              <a:t>Last updated October 2,2019. Accessed on March 13,2023.</a:t>
            </a:r>
          </a:p>
        </p:txBody>
      </p:sp>
      <p:sp>
        <p:nvSpPr>
          <p:cNvPr id="4" name="Slide Number Placeholder 3"/>
          <p:cNvSpPr>
            <a:spLocks noGrp="1"/>
          </p:cNvSpPr>
          <p:nvPr>
            <p:ph type="sldNum" sz="quarter" idx="5"/>
          </p:nvPr>
        </p:nvSpPr>
        <p:spPr/>
        <p:txBody>
          <a:bodyPr/>
          <a:lstStyle/>
          <a:p>
            <a:fld id="{2C0235D4-E3F1-4039-BA5B-188A1DFF96D1}" type="slidenum">
              <a:rPr lang="en-US" smtClean="0"/>
              <a:t>66</a:t>
            </a:fld>
            <a:endParaRPr lang="en-US"/>
          </a:p>
        </p:txBody>
      </p:sp>
    </p:spTree>
    <p:extLst>
      <p:ext uri="{BB962C8B-B14F-4D97-AF65-F5344CB8AC3E}">
        <p14:creationId xmlns:p14="http://schemas.microsoft.com/office/powerpoint/2010/main" val="881723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3/16/2023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0_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3/16/2023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666731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3/16/2023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72375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3/16/2023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896449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3/16/2023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592661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3/16/2023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963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3/16/2023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920646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3/16/2023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890748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3/16/2023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595830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3/16/2023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228640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3/16/2023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07373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3/16/2023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456101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3/16/2023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3/16/2023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3/16/2023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3/16/2023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3/16/2023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3/16/2023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91188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3/16/2023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55074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3/16/2023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3/16/2023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3/16/2023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3/16/2023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3/16/2023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3/16/2023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72" r:id="rId2"/>
    <p:sldLayoutId id="2147483671" r:id="rId3"/>
    <p:sldLayoutId id="2147483670" r:id="rId4"/>
    <p:sldLayoutId id="2147483650" r:id="rId5"/>
    <p:sldLayoutId id="2147483651" r:id="rId6"/>
    <p:sldLayoutId id="2147483652" r:id="rId7"/>
    <p:sldLayoutId id="2147483653" r:id="rId8"/>
    <p:sldLayoutId id="2147483654" r:id="rId9"/>
    <p:sldLayoutId id="2147483669" r:id="rId10"/>
    <p:sldLayoutId id="2147483668" r:id="rId11"/>
    <p:sldLayoutId id="2147483667" r:id="rId12"/>
    <p:sldLayoutId id="2147483666" r:id="rId13"/>
    <p:sldLayoutId id="2147483665" r:id="rId14"/>
    <p:sldLayoutId id="2147483664" r:id="rId15"/>
    <p:sldLayoutId id="2147483663" r:id="rId16"/>
    <p:sldLayoutId id="2147483662" r:id="rId17"/>
    <p:sldLayoutId id="2147483661" r:id="rId18"/>
    <p:sldLayoutId id="2147483660" r:id="rId19"/>
    <p:sldLayoutId id="2147483655" r:id="rId20"/>
    <p:sldLayoutId id="2147483656" r:id="rId21"/>
    <p:sldLayoutId id="2147483657" r:id="rId22"/>
    <p:sldLayoutId id="2147483658" r:id="rId23"/>
    <p:sldLayoutId id="2147483659" r:id="rId24"/>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s://commons.wikimedia.org/wiki/File:Different_Chef_Knives.jpg"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5.xml"/><Relationship Id="rId1" Type="http://schemas.openxmlformats.org/officeDocument/2006/relationships/video" Target="https://www.youtube.com/embed/Y2SzAWFVYUY?list=PL8wgGeKVh_7cef0FpLyFNHpXBNHBTYzJi" TargetMode="Externa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6.jpe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0.xml"/><Relationship Id="rId5" Type="http://schemas.openxmlformats.org/officeDocument/2006/relationships/image" Target="../media/image21.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slide" Target="slide18.xml"/><Relationship Id="rId5" Type="http://schemas.openxmlformats.org/officeDocument/2006/relationships/slide" Target="slide19.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1.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24.jpeg"/><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5.xml"/><Relationship Id="rId1" Type="http://schemas.openxmlformats.org/officeDocument/2006/relationships/video" Target="https://www.youtube.com/embed/8vjO-MW_3OI?feature=oembed" TargetMode="External"/></Relationships>
</file>

<file path=ppt/slides/_rels/slide2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hyperlink" Target="http://publicdomainpictures.net/view-image.php?image=55523&amp;picture=isolated-kitchen-knife" TargetMode="External"/><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hyperlink" Target="https://commons.wikimedia.org/wiki/File:Different_Chef_Knives.jpg" TargetMode="External"/><Relationship Id="rId5" Type="http://schemas.openxmlformats.org/officeDocument/2006/relationships/image" Target="../media/image5.jpg"/><Relationship Id="rId10" Type="http://schemas.openxmlformats.org/officeDocument/2006/relationships/hyperlink" Target="http://www.livingalifeincolour.com/kitchen/equipment/knives-hand-tools-and-cutters/" TargetMode="External"/><Relationship Id="rId4" Type="http://schemas.openxmlformats.org/officeDocument/2006/relationships/image" Target="../media/image3.png"/><Relationship Id="rId9"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3.xml"/><Relationship Id="rId1" Type="http://schemas.openxmlformats.org/officeDocument/2006/relationships/slideLayout" Target="../slideLayouts/slideLayout5.xml"/><Relationship Id="rId4" Type="http://schemas.openxmlformats.org/officeDocument/2006/relationships/slide" Target="slide34.xml"/></Relationships>
</file>

<file path=ppt/slides/_rels/slide33.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38.jpe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47.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5.xml"/><Relationship Id="rId1" Type="http://schemas.openxmlformats.org/officeDocument/2006/relationships/video" Target="https://www.youtube.com/embed/t-_qzsMF8RM?start=238&amp;feature=oembed"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9.xml"/><Relationship Id="rId1" Type="http://schemas.openxmlformats.org/officeDocument/2006/relationships/video" Target="https://www.youtube.com/embed/mL2Mcu0bKAc?feature=oembed"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0.xml"/><Relationship Id="rId1" Type="http://schemas.openxmlformats.org/officeDocument/2006/relationships/video" Target="https://www.youtube.com/embed/lcwnKHHUk74?feature=oembed"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7.jpe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5.xml"/><Relationship Id="rId1" Type="http://schemas.openxmlformats.org/officeDocument/2006/relationships/video" Target="https://www.youtube.com/embed/YrHpeEwk_-U?feature=oembed" TargetMode="External"/></Relationships>
</file>

<file path=ppt/slides/_rels/slide6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jpeg"/><Relationship Id="rId7" Type="http://schemas.openxmlformats.org/officeDocument/2006/relationships/diagramLayout" Target="../diagrams/layout4.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Data" Target="../diagrams/data4.xml"/><Relationship Id="rId5" Type="http://schemas.openxmlformats.org/officeDocument/2006/relationships/image" Target="../media/image3.png"/><Relationship Id="rId10" Type="http://schemas.microsoft.com/office/2007/relationships/diagramDrawing" Target="../diagrams/drawing4.xml"/><Relationship Id="rId4" Type="http://schemas.openxmlformats.org/officeDocument/2006/relationships/image" Target="../media/image58.jpeg"/><Relationship Id="rId9" Type="http://schemas.openxmlformats.org/officeDocument/2006/relationships/diagramColors" Target="../diagrams/colors4.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3.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1.jpeg"/><Relationship Id="rId7" Type="http://schemas.openxmlformats.org/officeDocument/2006/relationships/diagramData" Target="../diagrams/data5.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2.jpeg"/><Relationship Id="rId11" Type="http://schemas.microsoft.com/office/2007/relationships/diagramDrawing" Target="../diagrams/drawing5.xml"/><Relationship Id="rId5" Type="http://schemas.openxmlformats.org/officeDocument/2006/relationships/image" Target="../media/image3.png"/><Relationship Id="rId10" Type="http://schemas.openxmlformats.org/officeDocument/2006/relationships/diagramColors" Target="../diagrams/colors5.xml"/><Relationship Id="rId4" Type="http://schemas.openxmlformats.org/officeDocument/2006/relationships/image" Target="../media/image2.png"/><Relationship Id="rId9" Type="http://schemas.openxmlformats.org/officeDocument/2006/relationships/diagramQuickStyle" Target="../diagrams/quickStyle5.xml"/></Relationships>
</file>

<file path=ppt/slides/_rels/slide6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64.jpeg"/><Relationship Id="rId5" Type="http://schemas.openxmlformats.org/officeDocument/2006/relationships/image" Target="../media/image3.pn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5.xml"/><Relationship Id="rId1" Type="http://schemas.openxmlformats.org/officeDocument/2006/relationships/video" Target="https://www.youtube.com/embed/KUAOASHyIQI?feature=oembed"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67.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7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68.pn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70.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image" Target="../media/image71.png"/></Relationships>
</file>

<file path=ppt/slides/_rels/slide7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9.xml"/><Relationship Id="rId4" Type="http://schemas.openxmlformats.org/officeDocument/2006/relationships/image" Target="../media/image78.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5.xml"/><Relationship Id="rId1" Type="http://schemas.openxmlformats.org/officeDocument/2006/relationships/video" Target="https://www.youtube.com/embed/KCjb85pZb6c?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09113B0-0864-4AEB-9ABD-4E7DEB0F6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4FC52EA7-EC16-4CA4-A463-4F5F46701F7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CD5E622C-8C58-445F-A174-E52E17ACBC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6BC9919A-D066-4A36-9521-8FDD6CCCB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9D23615-C20F-4D1A-838C-8E070D4E5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6248C4B-E7A0-4A1B-9795-6420BCB10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DCB5D9-5DE8-439C-A79A-40EEBD21EBE2}"/>
              </a:ext>
            </a:extLst>
          </p:cNvPr>
          <p:cNvSpPr>
            <a:spLocks noGrp="1"/>
          </p:cNvSpPr>
          <p:nvPr>
            <p:ph type="ctrTitle"/>
          </p:nvPr>
        </p:nvSpPr>
        <p:spPr>
          <a:xfrm>
            <a:off x="1969804" y="3428998"/>
            <a:ext cx="4235042" cy="2268559"/>
          </a:xfrm>
        </p:spPr>
        <p:txBody>
          <a:bodyPr>
            <a:normAutofit/>
          </a:bodyPr>
          <a:lstStyle/>
          <a:p>
            <a:r>
              <a:rPr lang="en-US" sz="3800" dirty="0"/>
              <a:t>Food Service 102 (Back to Basics- </a:t>
            </a:r>
            <a:r>
              <a:rPr lang="en-US" sz="3800" dirty="0" err="1"/>
              <a:t>Actualizado</a:t>
            </a:r>
            <a:r>
              <a:rPr lang="en-US" sz="3800" dirty="0"/>
              <a:t> ) 
</a:t>
            </a:r>
          </a:p>
        </p:txBody>
      </p:sp>
      <p:sp>
        <p:nvSpPr>
          <p:cNvPr id="3" name="Subtitle 2">
            <a:extLst>
              <a:ext uri="{FF2B5EF4-FFF2-40B4-BE49-F238E27FC236}">
                <a16:creationId xmlns:a16="http://schemas.microsoft.com/office/drawing/2014/main" id="{0C46641C-A1A8-467A-B52F-48B51F2B7045}"/>
              </a:ext>
            </a:extLst>
          </p:cNvPr>
          <p:cNvSpPr>
            <a:spLocks noGrp="1"/>
          </p:cNvSpPr>
          <p:nvPr>
            <p:ph type="subTitle" idx="1"/>
          </p:nvPr>
        </p:nvSpPr>
        <p:spPr>
          <a:xfrm>
            <a:off x="2124906" y="2268786"/>
            <a:ext cx="4079939" cy="1160213"/>
          </a:xfrm>
        </p:spPr>
        <p:txBody>
          <a:bodyPr>
            <a:normAutofit fontScale="62500" lnSpcReduction="20000"/>
          </a:bodyPr>
          <a:lstStyle/>
          <a:p>
            <a:pPr>
              <a:lnSpc>
                <a:spcPct val="110000"/>
              </a:lnSpc>
            </a:pPr>
            <a:r>
              <a:rPr lang="es-ES" sz="1400" dirty="0"/>
              <a:t>Constance Rudnicki MS, RDN, LD
Dietista/nutricionista registrado
Agencia sobre el Envejecimiento que no pertenece al área metropolitana
</a:t>
            </a:r>
            <a:endParaRPr lang="en-US" sz="1400" dirty="0"/>
          </a:p>
        </p:txBody>
      </p:sp>
      <p:pic>
        <p:nvPicPr>
          <p:cNvPr id="14" name="Picture 13" descr="Disposable plates with dividers">
            <a:extLst>
              <a:ext uri="{FF2B5EF4-FFF2-40B4-BE49-F238E27FC236}">
                <a16:creationId xmlns:a16="http://schemas.microsoft.com/office/drawing/2014/main" id="{620E8B0A-FD19-486E-B6B4-B5CCDDD6DC7A}"/>
              </a:ext>
            </a:extLst>
          </p:cNvPr>
          <p:cNvPicPr>
            <a:picLocks noChangeAspect="1"/>
          </p:cNvPicPr>
          <p:nvPr/>
        </p:nvPicPr>
        <p:blipFill rotWithShape="1">
          <a:blip r:embed="rId5"/>
          <a:srcRect l="12257" r="12973" b="4"/>
          <a:stretch/>
        </p:blipFill>
        <p:spPr>
          <a:xfrm>
            <a:off x="7069065" y="647191"/>
            <a:ext cx="3673003" cy="3278907"/>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12" name="Picture 11" descr="A picture containing indoor, knife, wooden, weapon&#10;&#10;Description automatically generated">
            <a:extLst>
              <a:ext uri="{FF2B5EF4-FFF2-40B4-BE49-F238E27FC236}">
                <a16:creationId xmlns:a16="http://schemas.microsoft.com/office/drawing/2014/main" id="{00F440D3-429F-4B3B-AD50-FF566041936A}"/>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17918" r="19934" b="-5"/>
          <a:stretch/>
        </p:blipFill>
        <p:spPr>
          <a:xfrm>
            <a:off x="7166889" y="4091509"/>
            <a:ext cx="3673003" cy="2119300"/>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8" name="Rectangle 37">
            <a:extLst>
              <a:ext uri="{FF2B5EF4-FFF2-40B4-BE49-F238E27FC236}">
                <a16:creationId xmlns:a16="http://schemas.microsoft.com/office/drawing/2014/main" id="{316DAB94-1DA1-4F8B-91CC-88C7940CB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3426666-10D6-4FB5-8E24-9A7CA30348F9}"/>
              </a:ext>
            </a:extLst>
          </p:cNvPr>
          <p:cNvPicPr>
            <a:picLocks noChangeAspect="1"/>
          </p:cNvPicPr>
          <p:nvPr/>
        </p:nvPicPr>
        <p:blipFill>
          <a:blip r:embed="rId8"/>
          <a:stretch>
            <a:fillRect/>
          </a:stretch>
        </p:blipFill>
        <p:spPr>
          <a:xfrm>
            <a:off x="1174582" y="258405"/>
            <a:ext cx="2567566" cy="1845438"/>
          </a:xfrm>
          <a:prstGeom prst="rect">
            <a:avLst/>
          </a:prstGeom>
        </p:spPr>
      </p:pic>
    </p:spTree>
    <p:extLst>
      <p:ext uri="{BB962C8B-B14F-4D97-AF65-F5344CB8AC3E}">
        <p14:creationId xmlns:p14="http://schemas.microsoft.com/office/powerpoint/2010/main" val="3121962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7EE6-5762-47F5-9B78-09A27C3329CC}"/>
              </a:ext>
            </a:extLst>
          </p:cNvPr>
          <p:cNvSpPr>
            <a:spLocks noGrp="1"/>
          </p:cNvSpPr>
          <p:nvPr>
            <p:ph type="title"/>
          </p:nvPr>
        </p:nvSpPr>
        <p:spPr/>
        <p:txBody>
          <a:bodyPr>
            <a:normAutofit fontScale="90000"/>
          </a:bodyPr>
          <a:lstStyle/>
          <a:p>
            <a:r>
              <a:rPr lang="es-ES" dirty="0"/>
              <a:t>Cómo calibrar un termómetro usando el método de agua hirviendo 
</a:t>
            </a:r>
            <a:endParaRPr lang="en-US" dirty="0"/>
          </a:p>
        </p:txBody>
      </p:sp>
      <p:pic>
        <p:nvPicPr>
          <p:cNvPr id="4" name="Online Media 3" title="A Flash of Food Safety Calibrating a Thermometer: Boiling Water Method">
            <a:hlinkClick r:id="" action="ppaction://media"/>
            <a:extLst>
              <a:ext uri="{FF2B5EF4-FFF2-40B4-BE49-F238E27FC236}">
                <a16:creationId xmlns:a16="http://schemas.microsoft.com/office/drawing/2014/main" id="{2A296606-FB4B-4804-853E-FBE8B8F03AE3}"/>
              </a:ext>
            </a:extLst>
          </p:cNvPr>
          <p:cNvPicPr>
            <a:picLocks noGrp="1" noRot="1" noChangeAspect="1"/>
          </p:cNvPicPr>
          <p:nvPr>
            <p:ph idx="1"/>
            <a:videoFile r:link="rId1"/>
          </p:nvPr>
        </p:nvPicPr>
        <p:blipFill>
          <a:blip r:embed="rId3"/>
          <a:stretch>
            <a:fillRect/>
          </a:stretch>
        </p:blipFill>
        <p:spPr>
          <a:xfrm>
            <a:off x="2205162" y="1821277"/>
            <a:ext cx="8364977" cy="4725827"/>
          </a:xfrm>
          <a:prstGeom prst="rect">
            <a:avLst/>
          </a:prstGeom>
        </p:spPr>
      </p:pic>
    </p:spTree>
    <p:extLst>
      <p:ext uri="{BB962C8B-B14F-4D97-AF65-F5344CB8AC3E}">
        <p14:creationId xmlns:p14="http://schemas.microsoft.com/office/powerpoint/2010/main" val="304149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243" name="Picture 8242">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8245" name="Picture 8244">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247" name="Rectangle 8246">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9" name="Rectangle 8248">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1" name="Rectangle 8250">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3" name="Rectangle 8252">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5" name="TextBox 8254">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8257" name="Rectangle 8256">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59" name="Rectangle 8258">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The Best Alcohol Wipes of 2023 - Grit Daily News">
            <a:extLst>
              <a:ext uri="{FF2B5EF4-FFF2-40B4-BE49-F238E27FC236}">
                <a16:creationId xmlns:a16="http://schemas.microsoft.com/office/drawing/2014/main" id="{AC7E2BDC-8C73-1FE5-BCBA-0A9C9151DBD8}"/>
              </a:ext>
            </a:extLst>
          </p:cNvPr>
          <p:cNvPicPr>
            <a:picLocks noChangeAspect="1" noChangeArrowheads="1"/>
          </p:cNvPicPr>
          <p:nvPr/>
        </p:nvPicPr>
        <p:blipFill rotWithShape="1">
          <a:blip r:embed="rId4">
            <a:duotone>
              <a:schemeClr val="bg2">
                <a:shade val="45000"/>
                <a:satMod val="135000"/>
              </a:schemeClr>
              <a:prstClr val="white"/>
            </a:duotone>
            <a:alphaModFix amt="25000"/>
            <a:extLst>
              <a:ext uri="{28A0092B-C50C-407E-A947-70E740481C1C}">
                <a14:useLocalDpi xmlns:a14="http://schemas.microsoft.com/office/drawing/2010/main" val="0"/>
              </a:ext>
            </a:extLst>
          </a:blip>
          <a:srcRect t="13223" r="-1" b="2505"/>
          <a:stretch/>
        </p:blipFill>
        <p:spPr bwMode="auto">
          <a:xfrm>
            <a:off x="153" y="10"/>
            <a:ext cx="1219169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8261" name="Picture 8260">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5" name="Title 4">
            <a:extLst>
              <a:ext uri="{FF2B5EF4-FFF2-40B4-BE49-F238E27FC236}">
                <a16:creationId xmlns:a16="http://schemas.microsoft.com/office/drawing/2014/main" id="{68CA1574-FD86-4714-B460-F8A4159FD87B}"/>
              </a:ext>
            </a:extLst>
          </p:cNvPr>
          <p:cNvSpPr>
            <a:spLocks noGrp="1"/>
          </p:cNvSpPr>
          <p:nvPr>
            <p:ph type="title"/>
          </p:nvPr>
        </p:nvSpPr>
        <p:spPr>
          <a:xfrm>
            <a:off x="2611808" y="808056"/>
            <a:ext cx="7958331" cy="1077229"/>
          </a:xfrm>
        </p:spPr>
        <p:txBody>
          <a:bodyPr vert="horz" lIns="91440" tIns="45720" rIns="91440" bIns="45720" rtlCol="0" anchor="t">
            <a:normAutofit/>
          </a:bodyPr>
          <a:lstStyle/>
          <a:p>
            <a:pPr algn="l"/>
            <a:r>
              <a:rPr lang="en-US" dirty="0" err="1"/>
              <a:t>Cuando</a:t>
            </a:r>
            <a:r>
              <a:rPr lang="en-US" dirty="0"/>
              <a:t> se </a:t>
            </a:r>
            <a:r>
              <a:rPr lang="en-US" dirty="0" err="1"/>
              <a:t>utilizan</a:t>
            </a:r>
            <a:r>
              <a:rPr lang="en-US" dirty="0"/>
              <a:t> </a:t>
            </a:r>
            <a:r>
              <a:rPr lang="en-US" dirty="0" err="1"/>
              <a:t>termómetros</a:t>
            </a:r>
            <a:r>
              <a:rPr lang="en-US" dirty="0"/>
              <a:t>: 
</a:t>
            </a:r>
          </a:p>
        </p:txBody>
      </p:sp>
      <p:sp>
        <p:nvSpPr>
          <p:cNvPr id="8263" name="Rectangle 8262">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5" name="Rectangle 8264">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 name="Rectangle 3">
            <a:extLst>
              <a:ext uri="{FF2B5EF4-FFF2-40B4-BE49-F238E27FC236}">
                <a16:creationId xmlns:a16="http://schemas.microsoft.com/office/drawing/2014/main" id="{4EEA2C05-C051-46F6-8D74-B4AF083C675C}"/>
              </a:ext>
            </a:extLst>
          </p:cNvPr>
          <p:cNvGraphicFramePr/>
          <p:nvPr>
            <p:extLst>
              <p:ext uri="{D42A27DB-BD31-4B8C-83A1-F6EECF244321}">
                <p14:modId xmlns:p14="http://schemas.microsoft.com/office/powerpoint/2010/main" val="3860061631"/>
              </p:ext>
            </p:extLst>
          </p:nvPr>
        </p:nvGraphicFramePr>
        <p:xfrm>
          <a:off x="2610579" y="2052116"/>
          <a:ext cx="7959560" cy="39978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8571902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2" name="Picture 71">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4" name="Rectangle 73">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TextBox 81">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84" name="Rectangle 83">
            <a:extLst>
              <a:ext uri="{FF2B5EF4-FFF2-40B4-BE49-F238E27FC236}">
                <a16:creationId xmlns:a16="http://schemas.microsoft.com/office/drawing/2014/main" id="{6BCFF5A6-E5D2-45ED-BD7D-32321848A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85">
            <a:extLst>
              <a:ext uri="{FF2B5EF4-FFF2-40B4-BE49-F238E27FC236}">
                <a16:creationId xmlns:a16="http://schemas.microsoft.com/office/drawing/2014/main" id="{A0933546-EEBA-4452-B866-03DEE6DEF2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88" name="Picture 87">
            <a:extLst>
              <a:ext uri="{FF2B5EF4-FFF2-40B4-BE49-F238E27FC236}">
                <a16:creationId xmlns:a16="http://schemas.microsoft.com/office/drawing/2014/main" id="{B0A84E7C-8B5D-41F5-A603-4A5EB1A1B3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90" name="Rectangle 89">
            <a:extLst>
              <a:ext uri="{FF2B5EF4-FFF2-40B4-BE49-F238E27FC236}">
                <a16:creationId xmlns:a16="http://schemas.microsoft.com/office/drawing/2014/main" id="{C5DE8918-02EC-44AC-879F-967AA626F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2792524B-0DD5-49DB-8A1A-3F86027F7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E4139866-7819-4B10-AA36-2EAF14F9C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707F2-A2CC-4D85-92A6-83BF5E07BCFB}"/>
              </a:ext>
            </a:extLst>
          </p:cNvPr>
          <p:cNvSpPr>
            <a:spLocks noGrp="1"/>
          </p:cNvSpPr>
          <p:nvPr>
            <p:ph type="title"/>
          </p:nvPr>
        </p:nvSpPr>
        <p:spPr>
          <a:xfrm>
            <a:off x="1969804" y="3428998"/>
            <a:ext cx="3002552" cy="2268559"/>
          </a:xfrm>
        </p:spPr>
        <p:txBody>
          <a:bodyPr vert="horz" lIns="91440" tIns="45720" rIns="91440" bIns="45720" rtlCol="0" anchor="t">
            <a:normAutofit/>
          </a:bodyPr>
          <a:lstStyle/>
          <a:p>
            <a:r>
              <a:rPr lang="en-US" sz="3200" dirty="0"/>
              <a:t>¿Por </a:t>
            </a:r>
            <a:r>
              <a:rPr lang="en-US" sz="3200" dirty="0" err="1"/>
              <a:t>qué</a:t>
            </a:r>
            <a:r>
              <a:rPr lang="en-US" sz="3200" dirty="0"/>
              <a:t> </a:t>
            </a:r>
            <a:r>
              <a:rPr lang="en-US" sz="3200" dirty="0" err="1"/>
              <a:t>tomamos</a:t>
            </a:r>
            <a:r>
              <a:rPr lang="en-US" sz="3200" dirty="0"/>
              <a:t> </a:t>
            </a:r>
            <a:r>
              <a:rPr lang="en-US" sz="3200" dirty="0" err="1"/>
              <a:t>temperaturas</a:t>
            </a:r>
            <a:r>
              <a:rPr lang="en-US" sz="3200" dirty="0"/>
              <a:t>?
</a:t>
            </a:r>
          </a:p>
        </p:txBody>
      </p:sp>
      <p:sp>
        <p:nvSpPr>
          <p:cNvPr id="96" name="Rectangle 95">
            <a:extLst>
              <a:ext uri="{FF2B5EF4-FFF2-40B4-BE49-F238E27FC236}">
                <a16:creationId xmlns:a16="http://schemas.microsoft.com/office/drawing/2014/main" id="{382409FA-0E6D-49DB-A27D-DE2307FC9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8927" y="647191"/>
            <a:ext cx="4973141" cy="55642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PT - The Safe Food Handler PowerPoint Presentation, free download -  ID:6082135">
            <a:extLst>
              <a:ext uri="{FF2B5EF4-FFF2-40B4-BE49-F238E27FC236}">
                <a16:creationId xmlns:a16="http://schemas.microsoft.com/office/drawing/2014/main" id="{2DBE44EA-BCB3-4D2A-9A66-8EA2E8300C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73" r="21801" b="2"/>
          <a:stretch/>
        </p:blipFill>
        <p:spPr bwMode="auto">
          <a:xfrm>
            <a:off x="6092077" y="1239049"/>
            <a:ext cx="4337796" cy="43829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8" name="Rectangle 97">
            <a:extLst>
              <a:ext uri="{FF2B5EF4-FFF2-40B4-BE49-F238E27FC236}">
                <a16:creationId xmlns:a16="http://schemas.microsoft.com/office/drawing/2014/main" id="{20B9CAE8-E560-4F4B-82B2-0C1EEDBF0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04316" y="884836"/>
            <a:ext cx="4500800" cy="5093736"/>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7EABC378-6819-47AA-9B52-AD5CDBAC4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354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2329" name="Rectangle 12300">
            <a:extLst>
              <a:ext uri="{FF2B5EF4-FFF2-40B4-BE49-F238E27FC236}">
                <a16:creationId xmlns:a16="http://schemas.microsoft.com/office/drawing/2014/main" id="{62C9A412-6D33-4176-9157-E3B99D3AC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30" name="Picture 12302">
            <a:extLst>
              <a:ext uri="{FF2B5EF4-FFF2-40B4-BE49-F238E27FC236}">
                <a16:creationId xmlns:a16="http://schemas.microsoft.com/office/drawing/2014/main" id="{4B943304-F883-42A9-840F-CC318A256D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331" name="Picture 12304">
            <a:extLst>
              <a:ext uri="{FF2B5EF4-FFF2-40B4-BE49-F238E27FC236}">
                <a16:creationId xmlns:a16="http://schemas.microsoft.com/office/drawing/2014/main" id="{1AAFC6A7-C24E-4A7C-9566-DB74CCFEF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332" name="Rectangle 12306">
            <a:extLst>
              <a:ext uri="{FF2B5EF4-FFF2-40B4-BE49-F238E27FC236}">
                <a16:creationId xmlns:a16="http://schemas.microsoft.com/office/drawing/2014/main" id="{F2A188AC-153B-4A00-B5A5-794810FA01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3" name="Rectangle 12308">
            <a:extLst>
              <a:ext uri="{FF2B5EF4-FFF2-40B4-BE49-F238E27FC236}">
                <a16:creationId xmlns:a16="http://schemas.microsoft.com/office/drawing/2014/main" id="{C61FC670-9D36-4874-9280-16FEDEA4C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4" name="Rectangle 12310">
            <a:extLst>
              <a:ext uri="{FF2B5EF4-FFF2-40B4-BE49-F238E27FC236}">
                <a16:creationId xmlns:a16="http://schemas.microsoft.com/office/drawing/2014/main" id="{236FD2F9-5FC0-4B1C-A95A-266B3379CB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3B7F9F-3F19-459B-B9F3-E559B00B423E}"/>
              </a:ext>
            </a:extLst>
          </p:cNvPr>
          <p:cNvSpPr>
            <a:spLocks noGrp="1"/>
          </p:cNvSpPr>
          <p:nvPr>
            <p:ph type="title"/>
          </p:nvPr>
        </p:nvSpPr>
        <p:spPr>
          <a:xfrm>
            <a:off x="1969803" y="808056"/>
            <a:ext cx="8608037" cy="1077229"/>
          </a:xfrm>
        </p:spPr>
        <p:txBody>
          <a:bodyPr>
            <a:normAutofit/>
          </a:bodyPr>
          <a:lstStyle/>
          <a:p>
            <a:pPr algn="l"/>
            <a:r>
              <a:rPr lang="en-US" dirty="0"/>
              <a:t>Control de </a:t>
            </a:r>
            <a:r>
              <a:rPr lang="en-US" dirty="0" err="1"/>
              <a:t>tiempo-temperatura</a:t>
            </a:r>
            <a:r>
              <a:rPr lang="en-US" dirty="0"/>
              <a:t> 
</a:t>
            </a:r>
          </a:p>
        </p:txBody>
      </p:sp>
      <p:pic>
        <p:nvPicPr>
          <p:cNvPr id="12296" name="Picture 8" descr="ServSafe Review Session 2015 YOU WILL REMEMBER EVERYTHING WE HAVE TAUGHT  YOU!!! - ppt download">
            <a:extLst>
              <a:ext uri="{FF2B5EF4-FFF2-40B4-BE49-F238E27FC236}">
                <a16:creationId xmlns:a16="http://schemas.microsoft.com/office/drawing/2014/main" id="{AA9B436F-ED46-47F2-9574-9438EE482E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96" b="4"/>
          <a:stretch/>
        </p:blipFill>
        <p:spPr bwMode="auto">
          <a:xfrm>
            <a:off x="984901" y="1413559"/>
            <a:ext cx="6984614" cy="5274941"/>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50D8DBF7-135D-4655-86AB-887501D111BE}"/>
              </a:ext>
            </a:extLst>
          </p:cNvPr>
          <p:cNvSpPr>
            <a:spLocks noGrp="1"/>
          </p:cNvSpPr>
          <p:nvPr>
            <p:ph idx="1"/>
          </p:nvPr>
        </p:nvSpPr>
        <p:spPr>
          <a:xfrm>
            <a:off x="8179937" y="1718741"/>
            <a:ext cx="3164142" cy="3997828"/>
          </a:xfrm>
        </p:spPr>
        <p:txBody>
          <a:bodyPr>
            <a:normAutofit/>
          </a:bodyPr>
          <a:lstStyle/>
          <a:p>
            <a:r>
              <a:rPr lang="es-ES" sz="1600" dirty="0"/>
              <a:t>Las enfermedades transmitidas por los alimentos ocurren porque se ha abusado del control de tiempo para la seguridad (TCS)
</a:t>
            </a:r>
            <a:endParaRPr lang="en-US" sz="1600" dirty="0"/>
          </a:p>
        </p:txBody>
      </p:sp>
      <p:sp>
        <p:nvSpPr>
          <p:cNvPr id="12335" name="Rectangle 12312">
            <a:extLst>
              <a:ext uri="{FF2B5EF4-FFF2-40B4-BE49-F238E27FC236}">
                <a16:creationId xmlns:a16="http://schemas.microsoft.com/office/drawing/2014/main" id="{8C547AF4-DD54-40F6-9F0C-1D4C014EB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633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2F9A-EF4D-4564-AADE-60157F657D62}"/>
              </a:ext>
            </a:extLst>
          </p:cNvPr>
          <p:cNvSpPr>
            <a:spLocks noGrp="1"/>
          </p:cNvSpPr>
          <p:nvPr>
            <p:ph type="title"/>
          </p:nvPr>
        </p:nvSpPr>
        <p:spPr/>
        <p:txBody>
          <a:bodyPr/>
          <a:lstStyle/>
          <a:p>
            <a:r>
              <a:rPr lang="en-US" dirty="0"/>
              <a:t>Control de </a:t>
            </a:r>
            <a:r>
              <a:rPr lang="en-US" dirty="0" err="1"/>
              <a:t>tiempo-temperatura</a:t>
            </a:r>
            <a:r>
              <a:rPr lang="en-US" dirty="0"/>
              <a:t> 
</a:t>
            </a:r>
          </a:p>
        </p:txBody>
      </p:sp>
      <p:sp>
        <p:nvSpPr>
          <p:cNvPr id="3" name="Content Placeholder 2">
            <a:extLst>
              <a:ext uri="{FF2B5EF4-FFF2-40B4-BE49-F238E27FC236}">
                <a16:creationId xmlns:a16="http://schemas.microsoft.com/office/drawing/2014/main" id="{36E314D6-530E-4CDA-AAAD-AB02C8E828E3}"/>
              </a:ext>
            </a:extLst>
          </p:cNvPr>
          <p:cNvSpPr>
            <a:spLocks noGrp="1"/>
          </p:cNvSpPr>
          <p:nvPr>
            <p:ph idx="1"/>
          </p:nvPr>
        </p:nvSpPr>
        <p:spPr>
          <a:xfrm>
            <a:off x="5008280" y="2566187"/>
            <a:ext cx="6384397" cy="3871935"/>
          </a:xfrm>
        </p:spPr>
        <p:txBody>
          <a:bodyPr>
            <a:normAutofit fontScale="70000" lnSpcReduction="20000"/>
          </a:bodyPr>
          <a:lstStyle/>
          <a:p>
            <a:pPr lvl="1"/>
            <a:r>
              <a:rPr lang="es-ES" dirty="0"/>
              <a:t>TCS </a:t>
            </a:r>
            <a:r>
              <a:rPr lang="es-ES" dirty="0" err="1"/>
              <a:t>Food</a:t>
            </a:r>
            <a:r>
              <a:rPr lang="es-ES" dirty="0"/>
              <a:t> permanece entre 41 ° F y 135 ° F (5 ° C y 57 ° C)
Zona de peligro de temperatura
Los patógenos crecen en este rango
La mayoría de los patógenos crecen mucho más rápido entre 70 ° F y 125 ° F (21 ° C y 52 ° C)
Se abusa de la temperatura de los alimentos de las siguientes maneras:
Cocido a la temperatura interna incorrecta
Se mantiene a la temperatura incorrecta
Cocido o recalentado incorrectamente
Si la comida se mantiene en este rango durante o más horas, tírela
</a:t>
            </a:r>
            <a:endParaRPr lang="en-US" sz="1600" dirty="0"/>
          </a:p>
          <a:p>
            <a:pPr lvl="2"/>
            <a:endParaRPr lang="en-US" sz="1800" dirty="0"/>
          </a:p>
          <a:p>
            <a:endParaRPr lang="en-US" dirty="0"/>
          </a:p>
        </p:txBody>
      </p:sp>
      <p:pic>
        <p:nvPicPr>
          <p:cNvPr id="13314" name="Picture 2" descr="ServSafe® Study Outline Chapter 3">
            <a:extLst>
              <a:ext uri="{FF2B5EF4-FFF2-40B4-BE49-F238E27FC236}">
                <a16:creationId xmlns:a16="http://schemas.microsoft.com/office/drawing/2014/main" id="{80071D14-4440-4DCE-8B15-6AF8D32C6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652" y="675502"/>
            <a:ext cx="4276019" cy="550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994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AF9FE5-A9CC-43B3-A702-2AF68FF135D3}"/>
              </a:ext>
            </a:extLst>
          </p:cNvPr>
          <p:cNvPicPr>
            <a:picLocks noChangeAspect="1"/>
          </p:cNvPicPr>
          <p:nvPr/>
        </p:nvPicPr>
        <p:blipFill>
          <a:blip r:embed="rId2"/>
          <a:stretch>
            <a:fillRect/>
          </a:stretch>
        </p:blipFill>
        <p:spPr>
          <a:xfrm>
            <a:off x="3100858" y="-1"/>
            <a:ext cx="5521934" cy="6934927"/>
          </a:xfrm>
          <a:prstGeom prst="rect">
            <a:avLst/>
          </a:prstGeom>
        </p:spPr>
      </p:pic>
    </p:spTree>
    <p:extLst>
      <p:ext uri="{BB962C8B-B14F-4D97-AF65-F5344CB8AC3E}">
        <p14:creationId xmlns:p14="http://schemas.microsoft.com/office/powerpoint/2010/main" val="2017126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1" name="Picture 10">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24923D72-7E69-464B-94C5-B2530008D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A00CCC86-7A88-4DFF-A0D0-6604606A2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TextBox 20">
            <a:extLst>
              <a:ext uri="{FF2B5EF4-FFF2-40B4-BE49-F238E27FC236}">
                <a16:creationId xmlns:a16="http://schemas.microsoft.com/office/drawing/2014/main" id="{E1F8ABFD-155B-4386-AE33-6E13057CFC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93D02AEE-30DC-4942-A9CA-7A14F8B8E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FD5823F2-909F-442D-BD72-0681CCC140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7" name="Picture 26">
            <a:extLst>
              <a:ext uri="{FF2B5EF4-FFF2-40B4-BE49-F238E27FC236}">
                <a16:creationId xmlns:a16="http://schemas.microsoft.com/office/drawing/2014/main" id="{4231EAF6-FA22-4615-A4D3-D171F7E17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9" name="Rectangle 28">
            <a:extLst>
              <a:ext uri="{FF2B5EF4-FFF2-40B4-BE49-F238E27FC236}">
                <a16:creationId xmlns:a16="http://schemas.microsoft.com/office/drawing/2014/main" id="{F2699857-2714-4E6A-8E11-6BEB9DF7F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46078E7-FDC0-448B-97DE-4EDA7702E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66E038-37B1-43CF-AFE0-B21E9F572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ADD9FDA-27E8-484A-85F9-E97AEF8FCDEE}"/>
              </a:ext>
            </a:extLst>
          </p:cNvPr>
          <p:cNvSpPr txBox="1"/>
          <p:nvPr/>
        </p:nvSpPr>
        <p:spPr>
          <a:xfrm>
            <a:off x="1964444" y="2052116"/>
            <a:ext cx="3319381" cy="3997828"/>
          </a:xfrm>
        </p:spPr>
        <p:txBody>
          <a:bodyPr vert="horz" lIns="91440" tIns="45720" rIns="91440" bIns="45720" rtlCol="0" anchor="ctr">
            <a:normAutofit/>
          </a:bodyPr>
          <a:lstStyle/>
          <a:p>
            <a:pPr defTabSz="914400">
              <a:lnSpc>
                <a:spcPct val="120000"/>
              </a:lnSpc>
              <a:spcAft>
                <a:spcPts val="600"/>
              </a:spcAft>
              <a:buClr>
                <a:schemeClr val="accent6"/>
              </a:buClr>
              <a:buSzPct val="90000"/>
              <a:buFont typeface="Wingdings" panose="05000000000000000000" pitchFamily="2" charset="2"/>
              <a:buChar char="§"/>
            </a:pPr>
            <a:r>
              <a:rPr lang="es-ES" sz="2400" dirty="0"/>
              <a:t>¿Cuál es la temperatura interna de cocción requerida para cada alimento?
</a:t>
            </a:r>
            <a:endParaRPr lang="en-US" sz="2400" dirty="0"/>
          </a:p>
        </p:txBody>
      </p:sp>
      <p:pic>
        <p:nvPicPr>
          <p:cNvPr id="5" name="Picture 4" descr="A bowl of brocollies on a chopping board">
            <a:extLst>
              <a:ext uri="{FF2B5EF4-FFF2-40B4-BE49-F238E27FC236}">
                <a16:creationId xmlns:a16="http://schemas.microsoft.com/office/drawing/2014/main" id="{EB236C32-0B3D-4975-82B7-1476D422A3FE}"/>
              </a:ext>
            </a:extLst>
          </p:cNvPr>
          <p:cNvPicPr>
            <a:picLocks noChangeAspect="1"/>
          </p:cNvPicPr>
          <p:nvPr/>
        </p:nvPicPr>
        <p:blipFill rotWithShape="1">
          <a:blip r:embed="rId5"/>
          <a:srcRect l="19403" r="29123" b="-2"/>
          <a:stretch/>
        </p:blipFill>
        <p:spPr>
          <a:xfrm>
            <a:off x="5131837" y="227"/>
            <a:ext cx="6253083" cy="6858000"/>
          </a:xfrm>
          <a:prstGeom prst="rect">
            <a:avLst/>
          </a:prstGeom>
          <a:ln w="12700">
            <a:solidFill>
              <a:schemeClr val="tx1"/>
            </a:solidFill>
          </a:ln>
        </p:spPr>
      </p:pic>
      <p:sp>
        <p:nvSpPr>
          <p:cNvPr id="35" name="Rectangle 34">
            <a:extLst>
              <a:ext uri="{FF2B5EF4-FFF2-40B4-BE49-F238E27FC236}">
                <a16:creationId xmlns:a16="http://schemas.microsoft.com/office/drawing/2014/main" id="{31E37FC9-ED36-42CE-9877-9EAB50FA8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258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3103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16" name="Freeform: Shape 15">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0" name="Rectangle 19">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Oval 25">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27F77A-4392-4626-8845-D978F04379AE}"/>
              </a:ext>
            </a:extLst>
          </p:cNvPr>
          <p:cNvSpPr>
            <a:spLocks noGrp="1"/>
          </p:cNvSpPr>
          <p:nvPr>
            <p:ph type="title"/>
          </p:nvPr>
        </p:nvSpPr>
        <p:spPr>
          <a:xfrm>
            <a:off x="2188901" y="808056"/>
            <a:ext cx="8381238" cy="1077229"/>
          </a:xfrm>
        </p:spPr>
        <p:txBody>
          <a:bodyPr>
            <a:normAutofit fontScale="90000"/>
          </a:bodyPr>
          <a:lstStyle/>
          <a:p>
            <a:pPr algn="l"/>
            <a:r>
              <a:rPr lang="en-US" sz="4800" dirty="0"/>
              <a:t>ASADO DE CERDO 
</a:t>
            </a:r>
          </a:p>
        </p:txBody>
      </p:sp>
      <p:sp>
        <p:nvSpPr>
          <p:cNvPr id="3" name="Content Placeholder 2">
            <a:extLst>
              <a:ext uri="{FF2B5EF4-FFF2-40B4-BE49-F238E27FC236}">
                <a16:creationId xmlns:a16="http://schemas.microsoft.com/office/drawing/2014/main" id="{5BB947AD-2C41-4188-912E-3C1BEBE0ACAC}"/>
              </a:ext>
            </a:extLst>
          </p:cNvPr>
          <p:cNvSpPr>
            <a:spLocks noGrp="1"/>
          </p:cNvSpPr>
          <p:nvPr>
            <p:ph idx="1"/>
          </p:nvPr>
        </p:nvSpPr>
        <p:spPr>
          <a:xfrm>
            <a:off x="1879195" y="2091511"/>
            <a:ext cx="3839361" cy="601829"/>
          </a:xfrm>
        </p:spPr>
        <p:txBody>
          <a:bodyPr anchor="t">
            <a:noAutofit/>
          </a:bodyPr>
          <a:lstStyle/>
          <a:p>
            <a:pPr marL="0" indent="0">
              <a:buNone/>
            </a:pPr>
            <a:r>
              <a:rPr lang="en-US" sz="4000" dirty="0"/>
              <a:t>a. </a:t>
            </a:r>
            <a:r>
              <a:rPr lang="en-US" sz="4000" dirty="0">
                <a:hlinkClick r:id="rId5" action="ppaction://hlinksldjump"/>
              </a:rPr>
              <a:t>135°F</a:t>
            </a:r>
            <a:endParaRPr lang="en-US" sz="4000" dirty="0"/>
          </a:p>
        </p:txBody>
      </p:sp>
      <p:sp>
        <p:nvSpPr>
          <p:cNvPr id="6" name="TextBox 5">
            <a:extLst>
              <a:ext uri="{FF2B5EF4-FFF2-40B4-BE49-F238E27FC236}">
                <a16:creationId xmlns:a16="http://schemas.microsoft.com/office/drawing/2014/main" id="{59155BF4-74DE-4D16-8800-1F861671BD0F}"/>
              </a:ext>
            </a:extLst>
          </p:cNvPr>
          <p:cNvSpPr txBox="1"/>
          <p:nvPr/>
        </p:nvSpPr>
        <p:spPr>
          <a:xfrm flipH="1">
            <a:off x="1879195" y="2860903"/>
            <a:ext cx="2471588" cy="707886"/>
          </a:xfrm>
          <a:prstGeom prst="rect">
            <a:avLst/>
          </a:prstGeom>
          <a:noFill/>
        </p:spPr>
        <p:txBody>
          <a:bodyPr wrap="square" rtlCol="0">
            <a:spAutoFit/>
          </a:bodyPr>
          <a:lstStyle/>
          <a:p>
            <a:r>
              <a:rPr lang="en-US" sz="4000" dirty="0"/>
              <a:t>b.  </a:t>
            </a:r>
            <a:r>
              <a:rPr lang="en-US" sz="4000" dirty="0">
                <a:hlinkClick r:id="rId6" action="ppaction://hlinksldjump"/>
              </a:rPr>
              <a:t>145°F</a:t>
            </a:r>
            <a:endParaRPr lang="en-US" sz="4000" dirty="0"/>
          </a:p>
        </p:txBody>
      </p:sp>
      <p:sp>
        <p:nvSpPr>
          <p:cNvPr id="41" name="TextBox 40">
            <a:extLst>
              <a:ext uri="{FF2B5EF4-FFF2-40B4-BE49-F238E27FC236}">
                <a16:creationId xmlns:a16="http://schemas.microsoft.com/office/drawing/2014/main" id="{E0F31FCE-1F9B-4711-81DF-FA6845D0BD39}"/>
              </a:ext>
            </a:extLst>
          </p:cNvPr>
          <p:cNvSpPr txBox="1"/>
          <p:nvPr/>
        </p:nvSpPr>
        <p:spPr>
          <a:xfrm>
            <a:off x="1879195" y="3608185"/>
            <a:ext cx="2320413" cy="707886"/>
          </a:xfrm>
          <a:prstGeom prst="rect">
            <a:avLst/>
          </a:prstGeom>
          <a:noFill/>
        </p:spPr>
        <p:txBody>
          <a:bodyPr wrap="square" rtlCol="0">
            <a:spAutoFit/>
          </a:bodyPr>
          <a:lstStyle/>
          <a:p>
            <a:r>
              <a:rPr lang="en-US" sz="4000" dirty="0"/>
              <a:t>c. </a:t>
            </a:r>
            <a:r>
              <a:rPr lang="en-US" sz="4000" dirty="0">
                <a:hlinkClick r:id="rId5" action="ppaction://hlinksldjump"/>
              </a:rPr>
              <a:t>155°F</a:t>
            </a:r>
            <a:endParaRPr lang="en-US" sz="4000" dirty="0"/>
          </a:p>
        </p:txBody>
      </p:sp>
      <p:sp>
        <p:nvSpPr>
          <p:cNvPr id="42" name="TextBox 41">
            <a:extLst>
              <a:ext uri="{FF2B5EF4-FFF2-40B4-BE49-F238E27FC236}">
                <a16:creationId xmlns:a16="http://schemas.microsoft.com/office/drawing/2014/main" id="{E0A1F258-5621-4189-B231-0CF761E7515D}"/>
              </a:ext>
            </a:extLst>
          </p:cNvPr>
          <p:cNvSpPr txBox="1"/>
          <p:nvPr/>
        </p:nvSpPr>
        <p:spPr>
          <a:xfrm>
            <a:off x="1912383" y="4467678"/>
            <a:ext cx="2762856" cy="707886"/>
          </a:xfrm>
          <a:prstGeom prst="rect">
            <a:avLst/>
          </a:prstGeom>
          <a:noFill/>
        </p:spPr>
        <p:txBody>
          <a:bodyPr wrap="square" rtlCol="0">
            <a:spAutoFit/>
          </a:bodyPr>
          <a:lstStyle/>
          <a:p>
            <a:r>
              <a:rPr lang="en-US" sz="4000" dirty="0"/>
              <a:t>d. </a:t>
            </a:r>
            <a:r>
              <a:rPr lang="en-US" sz="4000" dirty="0">
                <a:hlinkClick r:id="rId5" action="ppaction://hlinksldjump"/>
              </a:rPr>
              <a:t>165°F</a:t>
            </a:r>
            <a:endParaRPr lang="en-US" sz="4000" dirty="0"/>
          </a:p>
        </p:txBody>
      </p:sp>
      <p:pic>
        <p:nvPicPr>
          <p:cNvPr id="2050" name="Picture 2" descr="Roasted Boneless Pork Loin Recipe">
            <a:extLst>
              <a:ext uri="{FF2B5EF4-FFF2-40B4-BE49-F238E27FC236}">
                <a16:creationId xmlns:a16="http://schemas.microsoft.com/office/drawing/2014/main" id="{02EC4073-359C-4677-AE66-A1925273AB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1833" y="1898976"/>
            <a:ext cx="6378704" cy="3572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510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BF07-A922-4F48-8A55-6A1DC8F20FAA}"/>
              </a:ext>
            </a:extLst>
          </p:cNvPr>
          <p:cNvSpPr>
            <a:spLocks noGrp="1"/>
          </p:cNvSpPr>
          <p:nvPr>
            <p:ph type="title"/>
          </p:nvPr>
        </p:nvSpPr>
        <p:spPr/>
        <p:txBody>
          <a:bodyPr/>
          <a:lstStyle/>
          <a:p>
            <a:pPr algn="l"/>
            <a:r>
              <a:rPr lang="en-US" dirty="0"/>
              <a:t>Correct!</a:t>
            </a:r>
          </a:p>
        </p:txBody>
      </p:sp>
      <p:sp>
        <p:nvSpPr>
          <p:cNvPr id="4" name="TextBox 3">
            <a:extLst>
              <a:ext uri="{FF2B5EF4-FFF2-40B4-BE49-F238E27FC236}">
                <a16:creationId xmlns:a16="http://schemas.microsoft.com/office/drawing/2014/main" id="{BD355324-4ABA-4B45-AAF0-9EA367025FEC}"/>
              </a:ext>
            </a:extLst>
          </p:cNvPr>
          <p:cNvSpPr txBox="1"/>
          <p:nvPr/>
        </p:nvSpPr>
        <p:spPr>
          <a:xfrm>
            <a:off x="3038168" y="2315497"/>
            <a:ext cx="3598606" cy="707886"/>
          </a:xfrm>
          <a:prstGeom prst="rect">
            <a:avLst/>
          </a:prstGeom>
          <a:noFill/>
        </p:spPr>
        <p:txBody>
          <a:bodyPr wrap="square" rtlCol="0">
            <a:spAutoFit/>
          </a:bodyPr>
          <a:lstStyle/>
          <a:p>
            <a:r>
              <a:rPr lang="en-US" sz="4000" dirty="0">
                <a:hlinkClick r:id="rId2" action="ppaction://hlinksldjump"/>
              </a:rPr>
              <a:t>Let’s</a:t>
            </a:r>
            <a:r>
              <a:rPr lang="en-US" dirty="0">
                <a:hlinkClick r:id="rId2" action="ppaction://hlinksldjump"/>
              </a:rPr>
              <a:t> </a:t>
            </a:r>
            <a:r>
              <a:rPr lang="en-US" sz="4000" dirty="0">
                <a:hlinkClick r:id="rId2" action="ppaction://hlinksldjump"/>
              </a:rPr>
              <a:t>move</a:t>
            </a:r>
            <a:r>
              <a:rPr lang="en-US" dirty="0">
                <a:hlinkClick r:id="rId2" action="ppaction://hlinksldjump"/>
              </a:rPr>
              <a:t> </a:t>
            </a:r>
            <a:r>
              <a:rPr lang="en-US" sz="4000" dirty="0">
                <a:hlinkClick r:id="rId2" action="ppaction://hlinksldjump"/>
              </a:rPr>
              <a:t>on!</a:t>
            </a:r>
            <a:endParaRPr lang="en-US" sz="4000" dirty="0"/>
          </a:p>
        </p:txBody>
      </p:sp>
    </p:spTree>
    <p:extLst>
      <p:ext uri="{BB962C8B-B14F-4D97-AF65-F5344CB8AC3E}">
        <p14:creationId xmlns:p14="http://schemas.microsoft.com/office/powerpoint/2010/main" val="2222707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48D06-9289-438C-B14E-E03486BAAD55}"/>
              </a:ext>
            </a:extLst>
          </p:cNvPr>
          <p:cNvSpPr>
            <a:spLocks noGrp="1"/>
          </p:cNvSpPr>
          <p:nvPr>
            <p:ph type="title"/>
          </p:nvPr>
        </p:nvSpPr>
        <p:spPr/>
        <p:txBody>
          <a:bodyPr/>
          <a:lstStyle/>
          <a:p>
            <a:r>
              <a:rPr lang="en-US" dirty="0"/>
              <a:t>Oops, that’s wrong…</a:t>
            </a:r>
          </a:p>
        </p:txBody>
      </p:sp>
      <p:sp>
        <p:nvSpPr>
          <p:cNvPr id="4" name="TextBox 3">
            <a:extLst>
              <a:ext uri="{FF2B5EF4-FFF2-40B4-BE49-F238E27FC236}">
                <a16:creationId xmlns:a16="http://schemas.microsoft.com/office/drawing/2014/main" id="{41F78062-9ECD-43BB-B310-B4D33EDCF6E0}"/>
              </a:ext>
            </a:extLst>
          </p:cNvPr>
          <p:cNvSpPr txBox="1"/>
          <p:nvPr/>
        </p:nvSpPr>
        <p:spPr>
          <a:xfrm>
            <a:off x="2455605" y="2455606"/>
            <a:ext cx="2529350" cy="707886"/>
          </a:xfrm>
          <a:prstGeom prst="rect">
            <a:avLst/>
          </a:prstGeom>
          <a:noFill/>
        </p:spPr>
        <p:txBody>
          <a:bodyPr wrap="square" rtlCol="0">
            <a:spAutoFit/>
          </a:bodyPr>
          <a:lstStyle/>
          <a:p>
            <a:r>
              <a:rPr lang="en-US" sz="4000" dirty="0">
                <a:hlinkClick r:id="rId2" action="ppaction://hlinksldjump"/>
              </a:rPr>
              <a:t>Try Again </a:t>
            </a:r>
            <a:endParaRPr lang="en-US" sz="4000" dirty="0"/>
          </a:p>
        </p:txBody>
      </p:sp>
    </p:spTree>
    <p:extLst>
      <p:ext uri="{BB962C8B-B14F-4D97-AF65-F5344CB8AC3E}">
        <p14:creationId xmlns:p14="http://schemas.microsoft.com/office/powerpoint/2010/main" val="3619456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02983-070A-4E68-876D-48D4FFAFFA14}"/>
              </a:ext>
            </a:extLst>
          </p:cNvPr>
          <p:cNvSpPr>
            <a:spLocks noGrp="1"/>
          </p:cNvSpPr>
          <p:nvPr>
            <p:ph type="title"/>
          </p:nvPr>
        </p:nvSpPr>
        <p:spPr/>
        <p:txBody>
          <a:bodyPr/>
          <a:lstStyle/>
          <a:p>
            <a:r>
              <a:rPr lang="en-US" dirty="0"/>
              <a:t>OBJETIVOS
</a:t>
            </a:r>
          </a:p>
        </p:txBody>
      </p:sp>
      <p:sp>
        <p:nvSpPr>
          <p:cNvPr id="3" name="Content Placeholder 2">
            <a:extLst>
              <a:ext uri="{FF2B5EF4-FFF2-40B4-BE49-F238E27FC236}">
                <a16:creationId xmlns:a16="http://schemas.microsoft.com/office/drawing/2014/main" id="{88C51AAF-F1B6-41AF-92BF-943E363F17F3}"/>
              </a:ext>
            </a:extLst>
          </p:cNvPr>
          <p:cNvSpPr>
            <a:spLocks noGrp="1"/>
          </p:cNvSpPr>
          <p:nvPr>
            <p:ph idx="1"/>
          </p:nvPr>
        </p:nvSpPr>
        <p:spPr/>
        <p:txBody>
          <a:bodyPr>
            <a:normAutofit fontScale="70000" lnSpcReduction="20000"/>
          </a:bodyPr>
          <a:lstStyle/>
          <a:p>
            <a:r>
              <a:rPr lang="es-ES" dirty="0"/>
              <a:t>El alumno aprenderá habilidades básicas con el cuchillo, incluyendo cómo afilar un cuchillo y sostener un cuchillo.
El alumno aprenderá la temperatura mínima interna de cocción de los alimentos.
El alumno aprenderá a calibrar un termómetro utilizando dos métodos.
El alumno aprenderá sobre los alimentos TCS y la zona de peligro
El alumno aprenderá sobre tablas de cortar
El alumno tendrá los conceptos básicos de HACCP
El alumno aprenderá sobre el etiquetado y las citas. 
El alumno aprenderá a leer la etiqueta de un alimento
</a:t>
            </a:r>
            <a:endParaRPr lang="en-US" dirty="0"/>
          </a:p>
          <a:p>
            <a:endParaRPr lang="en-US" dirty="0"/>
          </a:p>
        </p:txBody>
      </p:sp>
    </p:spTree>
    <p:extLst>
      <p:ext uri="{BB962C8B-B14F-4D97-AF65-F5344CB8AC3E}">
        <p14:creationId xmlns:p14="http://schemas.microsoft.com/office/powerpoint/2010/main" val="830888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7A698-E744-4A8B-8F6A-2EFEE295F3AC}"/>
              </a:ext>
            </a:extLst>
          </p:cNvPr>
          <p:cNvSpPr>
            <a:spLocks noGrp="1"/>
          </p:cNvSpPr>
          <p:nvPr>
            <p:ph type="title"/>
          </p:nvPr>
        </p:nvSpPr>
        <p:spPr>
          <a:xfrm>
            <a:off x="2344994" y="808056"/>
            <a:ext cx="8225145" cy="1077229"/>
          </a:xfrm>
        </p:spPr>
        <p:txBody>
          <a:bodyPr>
            <a:normAutofit fontScale="90000"/>
          </a:bodyPr>
          <a:lstStyle/>
          <a:p>
            <a:r>
              <a:rPr lang="es-ES" dirty="0"/>
              <a:t>Papas asadas que se mantendrán calientes
</a:t>
            </a:r>
            <a:endParaRPr lang="en-US" dirty="0"/>
          </a:p>
        </p:txBody>
      </p:sp>
      <p:sp>
        <p:nvSpPr>
          <p:cNvPr id="5" name="TextBox 4">
            <a:extLst>
              <a:ext uri="{FF2B5EF4-FFF2-40B4-BE49-F238E27FC236}">
                <a16:creationId xmlns:a16="http://schemas.microsoft.com/office/drawing/2014/main" id="{71E0A737-9A21-420E-8C82-2697BC16C9AA}"/>
              </a:ext>
            </a:extLst>
          </p:cNvPr>
          <p:cNvSpPr txBox="1"/>
          <p:nvPr/>
        </p:nvSpPr>
        <p:spPr>
          <a:xfrm>
            <a:off x="2197509" y="2153264"/>
            <a:ext cx="2359743" cy="707886"/>
          </a:xfrm>
          <a:prstGeom prst="rect">
            <a:avLst/>
          </a:prstGeom>
          <a:noFill/>
        </p:spPr>
        <p:txBody>
          <a:bodyPr wrap="square" rtlCol="0">
            <a:spAutoFit/>
          </a:bodyPr>
          <a:lstStyle/>
          <a:p>
            <a:r>
              <a:rPr lang="en-US" sz="4000" dirty="0"/>
              <a:t>a. </a:t>
            </a:r>
            <a:r>
              <a:rPr lang="en-US" sz="4000" dirty="0">
                <a:hlinkClick r:id="rId2" action="ppaction://hlinksldjump"/>
              </a:rPr>
              <a:t>135°F</a:t>
            </a:r>
            <a:endParaRPr lang="en-US" sz="4000" dirty="0"/>
          </a:p>
        </p:txBody>
      </p:sp>
      <p:sp>
        <p:nvSpPr>
          <p:cNvPr id="7" name="TextBox 6">
            <a:extLst>
              <a:ext uri="{FF2B5EF4-FFF2-40B4-BE49-F238E27FC236}">
                <a16:creationId xmlns:a16="http://schemas.microsoft.com/office/drawing/2014/main" id="{FF2880ED-10DF-4820-99D8-02B4181D49B4}"/>
              </a:ext>
            </a:extLst>
          </p:cNvPr>
          <p:cNvSpPr txBox="1"/>
          <p:nvPr/>
        </p:nvSpPr>
        <p:spPr>
          <a:xfrm>
            <a:off x="2249129" y="2882908"/>
            <a:ext cx="3436374" cy="769441"/>
          </a:xfrm>
          <a:prstGeom prst="rect">
            <a:avLst/>
          </a:prstGeom>
          <a:noFill/>
        </p:spPr>
        <p:txBody>
          <a:bodyPr wrap="square" rtlCol="0">
            <a:spAutoFit/>
          </a:bodyPr>
          <a:lstStyle/>
          <a:p>
            <a:r>
              <a:rPr lang="en-US" sz="4400" dirty="0"/>
              <a:t>b. </a:t>
            </a:r>
            <a:r>
              <a:rPr lang="en-US" sz="4400" dirty="0">
                <a:hlinkClick r:id="rId3" action="ppaction://hlinksldjump"/>
              </a:rPr>
              <a:t>145°F</a:t>
            </a:r>
            <a:endParaRPr lang="en-US" sz="4400" dirty="0"/>
          </a:p>
        </p:txBody>
      </p:sp>
      <p:sp>
        <p:nvSpPr>
          <p:cNvPr id="9" name="TextBox 8">
            <a:extLst>
              <a:ext uri="{FF2B5EF4-FFF2-40B4-BE49-F238E27FC236}">
                <a16:creationId xmlns:a16="http://schemas.microsoft.com/office/drawing/2014/main" id="{9E2ABF54-90D9-446E-BE43-3401EABF9ED3}"/>
              </a:ext>
            </a:extLst>
          </p:cNvPr>
          <p:cNvSpPr txBox="1"/>
          <p:nvPr/>
        </p:nvSpPr>
        <p:spPr>
          <a:xfrm>
            <a:off x="2249129" y="3797217"/>
            <a:ext cx="2359742" cy="707886"/>
          </a:xfrm>
          <a:prstGeom prst="rect">
            <a:avLst/>
          </a:prstGeom>
          <a:noFill/>
        </p:spPr>
        <p:txBody>
          <a:bodyPr wrap="square" rtlCol="0">
            <a:spAutoFit/>
          </a:bodyPr>
          <a:lstStyle/>
          <a:p>
            <a:r>
              <a:rPr lang="en-US" sz="4000" dirty="0"/>
              <a:t>c. </a:t>
            </a:r>
            <a:r>
              <a:rPr lang="en-US" sz="4000" dirty="0">
                <a:hlinkClick r:id="rId3" action="ppaction://hlinksldjump"/>
              </a:rPr>
              <a:t>155 °F</a:t>
            </a:r>
            <a:endParaRPr lang="en-US" sz="4000" dirty="0"/>
          </a:p>
        </p:txBody>
      </p:sp>
      <p:sp>
        <p:nvSpPr>
          <p:cNvPr id="10" name="TextBox 9">
            <a:hlinkClick r:id="rId3" action="ppaction://hlinksldjump"/>
            <a:extLst>
              <a:ext uri="{FF2B5EF4-FFF2-40B4-BE49-F238E27FC236}">
                <a16:creationId xmlns:a16="http://schemas.microsoft.com/office/drawing/2014/main" id="{335E90B5-1DA1-46D1-9B13-85551B7DC186}"/>
              </a:ext>
            </a:extLst>
          </p:cNvPr>
          <p:cNvSpPr txBox="1"/>
          <p:nvPr/>
        </p:nvSpPr>
        <p:spPr>
          <a:xfrm>
            <a:off x="2249129" y="4649971"/>
            <a:ext cx="2920180" cy="707886"/>
          </a:xfrm>
          <a:prstGeom prst="rect">
            <a:avLst/>
          </a:prstGeom>
          <a:noFill/>
        </p:spPr>
        <p:txBody>
          <a:bodyPr wrap="square" rtlCol="0">
            <a:spAutoFit/>
          </a:bodyPr>
          <a:lstStyle/>
          <a:p>
            <a:r>
              <a:rPr lang="en-US" sz="4000" dirty="0"/>
              <a:t>d. </a:t>
            </a:r>
            <a:r>
              <a:rPr lang="en-US" sz="4000" dirty="0">
                <a:hlinkClick r:id="rId3" action="ppaction://hlinksldjump"/>
              </a:rPr>
              <a:t>165°F</a:t>
            </a:r>
            <a:endParaRPr lang="en-US" sz="4000" dirty="0"/>
          </a:p>
        </p:txBody>
      </p:sp>
      <p:pic>
        <p:nvPicPr>
          <p:cNvPr id="1026" name="Picture 2" descr="Perfectly Roasted Potatoes Recipe Recipe | Epicurious">
            <a:extLst>
              <a:ext uri="{FF2B5EF4-FFF2-40B4-BE49-F238E27FC236}">
                <a16:creationId xmlns:a16="http://schemas.microsoft.com/office/drawing/2014/main" id="{76B3A691-ECE9-43C8-834B-2F62AFCA4D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3670" y="1864416"/>
            <a:ext cx="4827193" cy="386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185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BF07-A922-4F48-8A55-6A1DC8F20FAA}"/>
              </a:ext>
            </a:extLst>
          </p:cNvPr>
          <p:cNvSpPr>
            <a:spLocks noGrp="1"/>
          </p:cNvSpPr>
          <p:nvPr>
            <p:ph type="title"/>
          </p:nvPr>
        </p:nvSpPr>
        <p:spPr/>
        <p:txBody>
          <a:bodyPr/>
          <a:lstStyle/>
          <a:p>
            <a:pPr algn="l"/>
            <a:r>
              <a:rPr lang="en-US" dirty="0"/>
              <a:t>Correct!</a:t>
            </a:r>
          </a:p>
        </p:txBody>
      </p:sp>
      <p:sp>
        <p:nvSpPr>
          <p:cNvPr id="4" name="TextBox 3">
            <a:extLst>
              <a:ext uri="{FF2B5EF4-FFF2-40B4-BE49-F238E27FC236}">
                <a16:creationId xmlns:a16="http://schemas.microsoft.com/office/drawing/2014/main" id="{BD355324-4ABA-4B45-AAF0-9EA367025FEC}"/>
              </a:ext>
            </a:extLst>
          </p:cNvPr>
          <p:cNvSpPr txBox="1"/>
          <p:nvPr/>
        </p:nvSpPr>
        <p:spPr>
          <a:xfrm>
            <a:off x="3038168" y="2315497"/>
            <a:ext cx="3598606" cy="707886"/>
          </a:xfrm>
          <a:prstGeom prst="rect">
            <a:avLst/>
          </a:prstGeom>
          <a:noFill/>
        </p:spPr>
        <p:txBody>
          <a:bodyPr wrap="square" rtlCol="0">
            <a:spAutoFit/>
          </a:bodyPr>
          <a:lstStyle/>
          <a:p>
            <a:r>
              <a:rPr lang="en-US" sz="4000" dirty="0">
                <a:hlinkClick r:id="rId2" action="ppaction://hlinksldjump"/>
              </a:rPr>
              <a:t>Let’s</a:t>
            </a:r>
            <a:r>
              <a:rPr lang="en-US" dirty="0">
                <a:hlinkClick r:id="rId2" action="ppaction://hlinksldjump"/>
              </a:rPr>
              <a:t> </a:t>
            </a:r>
            <a:r>
              <a:rPr lang="en-US" sz="4000" dirty="0">
                <a:hlinkClick r:id="rId2" action="ppaction://hlinksldjump"/>
              </a:rPr>
              <a:t>move</a:t>
            </a:r>
            <a:r>
              <a:rPr lang="en-US" dirty="0">
                <a:hlinkClick r:id="rId2" action="ppaction://hlinksldjump"/>
              </a:rPr>
              <a:t> </a:t>
            </a:r>
            <a:r>
              <a:rPr lang="en-US" sz="4000" dirty="0">
                <a:hlinkClick r:id="rId2" action="ppaction://hlinksldjump"/>
              </a:rPr>
              <a:t>on!</a:t>
            </a:r>
            <a:endParaRPr lang="en-US" sz="4000" dirty="0"/>
          </a:p>
        </p:txBody>
      </p:sp>
    </p:spTree>
    <p:extLst>
      <p:ext uri="{BB962C8B-B14F-4D97-AF65-F5344CB8AC3E}">
        <p14:creationId xmlns:p14="http://schemas.microsoft.com/office/powerpoint/2010/main" val="244208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48D06-9289-438C-B14E-E03486BAAD55}"/>
              </a:ext>
            </a:extLst>
          </p:cNvPr>
          <p:cNvSpPr>
            <a:spLocks noGrp="1"/>
          </p:cNvSpPr>
          <p:nvPr>
            <p:ph type="title"/>
          </p:nvPr>
        </p:nvSpPr>
        <p:spPr/>
        <p:txBody>
          <a:bodyPr/>
          <a:lstStyle/>
          <a:p>
            <a:r>
              <a:rPr lang="en-US" dirty="0"/>
              <a:t>Oops, that’s wrong…</a:t>
            </a:r>
          </a:p>
        </p:txBody>
      </p:sp>
      <p:sp>
        <p:nvSpPr>
          <p:cNvPr id="4" name="TextBox 3">
            <a:extLst>
              <a:ext uri="{FF2B5EF4-FFF2-40B4-BE49-F238E27FC236}">
                <a16:creationId xmlns:a16="http://schemas.microsoft.com/office/drawing/2014/main" id="{41F78062-9ECD-43BB-B310-B4D33EDCF6E0}"/>
              </a:ext>
            </a:extLst>
          </p:cNvPr>
          <p:cNvSpPr txBox="1"/>
          <p:nvPr/>
        </p:nvSpPr>
        <p:spPr>
          <a:xfrm>
            <a:off x="2455605" y="2455606"/>
            <a:ext cx="2529350" cy="707886"/>
          </a:xfrm>
          <a:prstGeom prst="rect">
            <a:avLst/>
          </a:prstGeom>
          <a:noFill/>
        </p:spPr>
        <p:txBody>
          <a:bodyPr wrap="square" rtlCol="0">
            <a:spAutoFit/>
          </a:bodyPr>
          <a:lstStyle/>
          <a:p>
            <a:r>
              <a:rPr lang="en-US" sz="4000" dirty="0">
                <a:hlinkClick r:id="rId2" action="ppaction://hlinksldjump"/>
              </a:rPr>
              <a:t>Try Again </a:t>
            </a:r>
            <a:endParaRPr lang="en-US" sz="4000" dirty="0"/>
          </a:p>
        </p:txBody>
      </p:sp>
    </p:spTree>
    <p:extLst>
      <p:ext uri="{BB962C8B-B14F-4D97-AF65-F5344CB8AC3E}">
        <p14:creationId xmlns:p14="http://schemas.microsoft.com/office/powerpoint/2010/main" val="2577848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8A2DC-9EE1-4D1F-B320-6957AB1E7278}"/>
              </a:ext>
            </a:extLst>
          </p:cNvPr>
          <p:cNvSpPr>
            <a:spLocks noGrp="1"/>
          </p:cNvSpPr>
          <p:nvPr>
            <p:ph type="title"/>
          </p:nvPr>
        </p:nvSpPr>
        <p:spPr>
          <a:xfrm>
            <a:off x="2611808" y="808056"/>
            <a:ext cx="8344214" cy="1077229"/>
          </a:xfrm>
        </p:spPr>
        <p:txBody>
          <a:bodyPr/>
          <a:lstStyle/>
          <a:p>
            <a:pPr algn="l"/>
            <a:r>
              <a:rPr lang="en-US" dirty="0"/>
              <a:t>Chili </a:t>
            </a:r>
            <a:r>
              <a:rPr lang="en-US" dirty="0" err="1"/>
              <a:t>hecho</a:t>
            </a:r>
            <a:r>
              <a:rPr lang="en-US" dirty="0"/>
              <a:t> con pollo </a:t>
            </a:r>
            <a:r>
              <a:rPr lang="en-US" dirty="0" err="1"/>
              <a:t>previamente</a:t>
            </a:r>
            <a:r>
              <a:rPr lang="en-US" dirty="0"/>
              <a:t> cocido
</a:t>
            </a:r>
          </a:p>
        </p:txBody>
      </p:sp>
      <p:sp>
        <p:nvSpPr>
          <p:cNvPr id="3" name="TextBox 2">
            <a:extLst>
              <a:ext uri="{FF2B5EF4-FFF2-40B4-BE49-F238E27FC236}">
                <a16:creationId xmlns:a16="http://schemas.microsoft.com/office/drawing/2014/main" id="{CB17E59C-9753-4D96-B751-05F2186A555B}"/>
              </a:ext>
            </a:extLst>
          </p:cNvPr>
          <p:cNvSpPr txBox="1"/>
          <p:nvPr/>
        </p:nvSpPr>
        <p:spPr>
          <a:xfrm>
            <a:off x="2831794" y="3262852"/>
            <a:ext cx="2462877" cy="707886"/>
          </a:xfrm>
          <a:prstGeom prst="rect">
            <a:avLst/>
          </a:prstGeom>
          <a:noFill/>
        </p:spPr>
        <p:txBody>
          <a:bodyPr wrap="square" rtlCol="0">
            <a:spAutoFit/>
          </a:bodyPr>
          <a:lstStyle/>
          <a:p>
            <a:r>
              <a:rPr lang="en-US" sz="4000" dirty="0"/>
              <a:t>a. </a:t>
            </a:r>
            <a:r>
              <a:rPr lang="en-US" sz="4000" dirty="0">
                <a:hlinkClick r:id="rId3" action="ppaction://hlinksldjump"/>
              </a:rPr>
              <a:t>135°F</a:t>
            </a:r>
            <a:endParaRPr lang="en-US" sz="4000" dirty="0"/>
          </a:p>
        </p:txBody>
      </p:sp>
      <p:sp>
        <p:nvSpPr>
          <p:cNvPr id="5" name="TextBox 4">
            <a:extLst>
              <a:ext uri="{FF2B5EF4-FFF2-40B4-BE49-F238E27FC236}">
                <a16:creationId xmlns:a16="http://schemas.microsoft.com/office/drawing/2014/main" id="{40D5CA2B-5FD3-49CE-B74B-0F01B9A7B132}"/>
              </a:ext>
            </a:extLst>
          </p:cNvPr>
          <p:cNvSpPr txBox="1"/>
          <p:nvPr/>
        </p:nvSpPr>
        <p:spPr>
          <a:xfrm flipH="1">
            <a:off x="2802991" y="4022314"/>
            <a:ext cx="2577715" cy="707886"/>
          </a:xfrm>
          <a:prstGeom prst="rect">
            <a:avLst/>
          </a:prstGeom>
          <a:noFill/>
        </p:spPr>
        <p:txBody>
          <a:bodyPr wrap="square" rtlCol="0">
            <a:spAutoFit/>
          </a:bodyPr>
          <a:lstStyle/>
          <a:p>
            <a:r>
              <a:rPr lang="en-US" sz="4000" dirty="0"/>
              <a:t>b. </a:t>
            </a:r>
            <a:r>
              <a:rPr lang="en-US" sz="4000" dirty="0">
                <a:hlinkClick r:id="rId3" action="ppaction://hlinksldjump"/>
              </a:rPr>
              <a:t>145°F</a:t>
            </a:r>
            <a:endParaRPr lang="en-US" sz="4000" dirty="0"/>
          </a:p>
        </p:txBody>
      </p:sp>
      <p:sp>
        <p:nvSpPr>
          <p:cNvPr id="6" name="TextBox 5">
            <a:extLst>
              <a:ext uri="{FF2B5EF4-FFF2-40B4-BE49-F238E27FC236}">
                <a16:creationId xmlns:a16="http://schemas.microsoft.com/office/drawing/2014/main" id="{89C83808-6082-4CEE-8B03-A5FC6E9DEBB2}"/>
              </a:ext>
            </a:extLst>
          </p:cNvPr>
          <p:cNvSpPr txBox="1"/>
          <p:nvPr/>
        </p:nvSpPr>
        <p:spPr>
          <a:xfrm>
            <a:off x="2813823" y="4675784"/>
            <a:ext cx="2227562" cy="707886"/>
          </a:xfrm>
          <a:prstGeom prst="rect">
            <a:avLst/>
          </a:prstGeom>
          <a:noFill/>
        </p:spPr>
        <p:txBody>
          <a:bodyPr wrap="square" rtlCol="0">
            <a:spAutoFit/>
          </a:bodyPr>
          <a:lstStyle/>
          <a:p>
            <a:r>
              <a:rPr lang="en-US" sz="4000" dirty="0"/>
              <a:t>c. </a:t>
            </a:r>
            <a:r>
              <a:rPr lang="en-US" sz="4000" dirty="0">
                <a:hlinkClick r:id="rId3" action="ppaction://hlinksldjump"/>
              </a:rPr>
              <a:t>155°F</a:t>
            </a:r>
            <a:endParaRPr lang="en-US" sz="4000" dirty="0"/>
          </a:p>
        </p:txBody>
      </p:sp>
      <p:sp>
        <p:nvSpPr>
          <p:cNvPr id="7" name="TextBox 6">
            <a:extLst>
              <a:ext uri="{FF2B5EF4-FFF2-40B4-BE49-F238E27FC236}">
                <a16:creationId xmlns:a16="http://schemas.microsoft.com/office/drawing/2014/main" id="{5FCFC6E0-81E6-4A89-A5AB-D70BA0FC70D2}"/>
              </a:ext>
            </a:extLst>
          </p:cNvPr>
          <p:cNvSpPr txBox="1"/>
          <p:nvPr/>
        </p:nvSpPr>
        <p:spPr>
          <a:xfrm>
            <a:off x="2788207" y="5438798"/>
            <a:ext cx="2465010" cy="707886"/>
          </a:xfrm>
          <a:prstGeom prst="rect">
            <a:avLst/>
          </a:prstGeom>
          <a:noFill/>
        </p:spPr>
        <p:txBody>
          <a:bodyPr wrap="square" rtlCol="0">
            <a:spAutoFit/>
          </a:bodyPr>
          <a:lstStyle/>
          <a:p>
            <a:r>
              <a:rPr lang="en-US" sz="4000" dirty="0"/>
              <a:t>d. </a:t>
            </a:r>
            <a:r>
              <a:rPr lang="en-US" sz="4000" dirty="0">
                <a:hlinkClick r:id="rId4" action="ppaction://hlinksldjump"/>
              </a:rPr>
              <a:t>165°F</a:t>
            </a:r>
            <a:endParaRPr lang="en-US" sz="4000" dirty="0"/>
          </a:p>
        </p:txBody>
      </p:sp>
      <p:pic>
        <p:nvPicPr>
          <p:cNvPr id="3074" name="Picture 2" descr="Fast White Chicken Chili Recipe | Ree Drummond | Food Network">
            <a:extLst>
              <a:ext uri="{FF2B5EF4-FFF2-40B4-BE49-F238E27FC236}">
                <a16:creationId xmlns:a16="http://schemas.microsoft.com/office/drawing/2014/main" id="{DB525D32-AD7C-4FEB-95F6-98C503F271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9549" y="2251929"/>
            <a:ext cx="4589397" cy="3437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333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BF07-A922-4F48-8A55-6A1DC8F20FAA}"/>
              </a:ext>
            </a:extLst>
          </p:cNvPr>
          <p:cNvSpPr>
            <a:spLocks noGrp="1"/>
          </p:cNvSpPr>
          <p:nvPr>
            <p:ph type="title"/>
          </p:nvPr>
        </p:nvSpPr>
        <p:spPr/>
        <p:txBody>
          <a:bodyPr/>
          <a:lstStyle/>
          <a:p>
            <a:pPr algn="l"/>
            <a:r>
              <a:rPr lang="en-US" dirty="0"/>
              <a:t>Correct!</a:t>
            </a:r>
          </a:p>
        </p:txBody>
      </p:sp>
      <p:sp>
        <p:nvSpPr>
          <p:cNvPr id="4" name="TextBox 3">
            <a:extLst>
              <a:ext uri="{FF2B5EF4-FFF2-40B4-BE49-F238E27FC236}">
                <a16:creationId xmlns:a16="http://schemas.microsoft.com/office/drawing/2014/main" id="{BD355324-4ABA-4B45-AAF0-9EA367025FEC}"/>
              </a:ext>
            </a:extLst>
          </p:cNvPr>
          <p:cNvSpPr txBox="1"/>
          <p:nvPr/>
        </p:nvSpPr>
        <p:spPr>
          <a:xfrm>
            <a:off x="3038168" y="2315497"/>
            <a:ext cx="3598606" cy="707886"/>
          </a:xfrm>
          <a:prstGeom prst="rect">
            <a:avLst/>
          </a:prstGeom>
          <a:noFill/>
        </p:spPr>
        <p:txBody>
          <a:bodyPr wrap="square" rtlCol="0">
            <a:spAutoFit/>
          </a:bodyPr>
          <a:lstStyle/>
          <a:p>
            <a:r>
              <a:rPr lang="en-US" sz="4000" dirty="0">
                <a:hlinkClick r:id="rId2" action="ppaction://hlinksldjump"/>
              </a:rPr>
              <a:t>Let’s</a:t>
            </a:r>
            <a:r>
              <a:rPr lang="en-US" dirty="0">
                <a:hlinkClick r:id="rId2" action="ppaction://hlinksldjump"/>
              </a:rPr>
              <a:t> </a:t>
            </a:r>
            <a:r>
              <a:rPr lang="en-US" sz="4000" dirty="0">
                <a:hlinkClick r:id="rId2" action="ppaction://hlinksldjump"/>
              </a:rPr>
              <a:t>move</a:t>
            </a:r>
            <a:r>
              <a:rPr lang="en-US" dirty="0">
                <a:hlinkClick r:id="rId2" action="ppaction://hlinksldjump"/>
              </a:rPr>
              <a:t> </a:t>
            </a:r>
            <a:r>
              <a:rPr lang="en-US" sz="4000" dirty="0">
                <a:hlinkClick r:id="rId2" action="ppaction://hlinksldjump"/>
              </a:rPr>
              <a:t>on!</a:t>
            </a:r>
            <a:endParaRPr lang="en-US" sz="4000" dirty="0"/>
          </a:p>
        </p:txBody>
      </p:sp>
    </p:spTree>
    <p:extLst>
      <p:ext uri="{BB962C8B-B14F-4D97-AF65-F5344CB8AC3E}">
        <p14:creationId xmlns:p14="http://schemas.microsoft.com/office/powerpoint/2010/main" val="248455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48D06-9289-438C-B14E-E03486BAAD55}"/>
              </a:ext>
            </a:extLst>
          </p:cNvPr>
          <p:cNvSpPr>
            <a:spLocks noGrp="1"/>
          </p:cNvSpPr>
          <p:nvPr>
            <p:ph type="title"/>
          </p:nvPr>
        </p:nvSpPr>
        <p:spPr/>
        <p:txBody>
          <a:bodyPr/>
          <a:lstStyle/>
          <a:p>
            <a:r>
              <a:rPr lang="en-US" dirty="0"/>
              <a:t>Oops, that’s wrong…</a:t>
            </a:r>
          </a:p>
        </p:txBody>
      </p:sp>
      <p:sp>
        <p:nvSpPr>
          <p:cNvPr id="4" name="TextBox 3">
            <a:extLst>
              <a:ext uri="{FF2B5EF4-FFF2-40B4-BE49-F238E27FC236}">
                <a16:creationId xmlns:a16="http://schemas.microsoft.com/office/drawing/2014/main" id="{41F78062-9ECD-43BB-B310-B4D33EDCF6E0}"/>
              </a:ext>
            </a:extLst>
          </p:cNvPr>
          <p:cNvSpPr txBox="1"/>
          <p:nvPr/>
        </p:nvSpPr>
        <p:spPr>
          <a:xfrm>
            <a:off x="2455605" y="2455606"/>
            <a:ext cx="2529350" cy="707886"/>
          </a:xfrm>
          <a:prstGeom prst="rect">
            <a:avLst/>
          </a:prstGeom>
          <a:noFill/>
        </p:spPr>
        <p:txBody>
          <a:bodyPr wrap="square" rtlCol="0">
            <a:spAutoFit/>
          </a:bodyPr>
          <a:lstStyle/>
          <a:p>
            <a:r>
              <a:rPr lang="en-US" sz="4000" dirty="0">
                <a:hlinkClick r:id="rId2" action="ppaction://hlinksldjump"/>
              </a:rPr>
              <a:t>Try Again </a:t>
            </a:r>
            <a:endParaRPr lang="en-US" sz="4000" dirty="0"/>
          </a:p>
        </p:txBody>
      </p:sp>
    </p:spTree>
    <p:extLst>
      <p:ext uri="{BB962C8B-B14F-4D97-AF65-F5344CB8AC3E}">
        <p14:creationId xmlns:p14="http://schemas.microsoft.com/office/powerpoint/2010/main" val="2967060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General Preparation Practices Objectives 6 2 l Prevent">
            <a:extLst>
              <a:ext uri="{FF2B5EF4-FFF2-40B4-BE49-F238E27FC236}">
                <a16:creationId xmlns:a16="http://schemas.microsoft.com/office/drawing/2014/main" id="{38D14270-3670-49CB-B528-FC0B4BE98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0084" y="618904"/>
            <a:ext cx="7493588" cy="562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156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F5D53A3-1AF2-46E4-8023-D875D440A5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1693" y="70987"/>
            <a:ext cx="6008614" cy="671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421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Module 13 — Changing Food Temperature">
            <a:hlinkClick r:id="" action="ppaction://media"/>
            <a:extLst>
              <a:ext uri="{FF2B5EF4-FFF2-40B4-BE49-F238E27FC236}">
                <a16:creationId xmlns:a16="http://schemas.microsoft.com/office/drawing/2014/main" id="{6AB194D5-3068-98DA-31D1-55DFAE4AC759}"/>
              </a:ext>
            </a:extLst>
          </p:cNvPr>
          <p:cNvPicPr>
            <a:picLocks noGrp="1" noRot="1" noChangeAspect="1"/>
          </p:cNvPicPr>
          <p:nvPr>
            <p:ph idx="1"/>
            <a:videoFile r:link="rId1"/>
          </p:nvPr>
        </p:nvPicPr>
        <p:blipFill>
          <a:blip r:embed="rId3"/>
          <a:stretch>
            <a:fillRect/>
          </a:stretch>
        </p:blipFill>
        <p:spPr>
          <a:xfrm>
            <a:off x="2063877" y="989743"/>
            <a:ext cx="8635242" cy="4878514"/>
          </a:xfrm>
          <a:prstGeom prst="rect">
            <a:avLst/>
          </a:prstGeom>
        </p:spPr>
      </p:pic>
    </p:spTree>
    <p:extLst>
      <p:ext uri="{BB962C8B-B14F-4D97-AF65-F5344CB8AC3E}">
        <p14:creationId xmlns:p14="http://schemas.microsoft.com/office/powerpoint/2010/main" val="272638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424A1-4DFC-4533-AB65-312BD597C853}"/>
              </a:ext>
            </a:extLst>
          </p:cNvPr>
          <p:cNvSpPr>
            <a:spLocks noGrp="1"/>
          </p:cNvSpPr>
          <p:nvPr>
            <p:ph type="title"/>
          </p:nvPr>
        </p:nvSpPr>
        <p:spPr/>
        <p:txBody>
          <a:bodyPr>
            <a:normAutofit fontScale="90000"/>
          </a:bodyPr>
          <a:lstStyle/>
          <a:p>
            <a:r>
              <a:rPr lang="en-US" dirty="0" err="1"/>
              <a:t>Verdadero</a:t>
            </a:r>
            <a:r>
              <a:rPr lang="en-US" dirty="0"/>
              <a:t> o </a:t>
            </a:r>
            <a:r>
              <a:rPr lang="en-US" dirty="0" err="1"/>
              <a:t>falso</a:t>
            </a:r>
            <a:br>
              <a:rPr lang="en-US" dirty="0"/>
            </a:br>
            <a:r>
              <a:rPr lang="en-US" dirty="0"/>
              <a:t>¿La comida se ha </a:t>
            </a:r>
            <a:r>
              <a:rPr lang="en-US" dirty="0" err="1"/>
              <a:t>enfriado</a:t>
            </a:r>
            <a:r>
              <a:rPr lang="en-US" dirty="0"/>
              <a:t> </a:t>
            </a:r>
            <a:r>
              <a:rPr lang="en-US" dirty="0" err="1"/>
              <a:t>correctamente</a:t>
            </a:r>
            <a:r>
              <a:rPr lang="en-US" dirty="0"/>
              <a:t>?  
</a:t>
            </a:r>
          </a:p>
        </p:txBody>
      </p:sp>
      <p:sp>
        <p:nvSpPr>
          <p:cNvPr id="3" name="Content Placeholder 2">
            <a:extLst>
              <a:ext uri="{FF2B5EF4-FFF2-40B4-BE49-F238E27FC236}">
                <a16:creationId xmlns:a16="http://schemas.microsoft.com/office/drawing/2014/main" id="{3C49935A-437A-4DC3-84D4-92E449D09B68}"/>
              </a:ext>
            </a:extLst>
          </p:cNvPr>
          <p:cNvSpPr>
            <a:spLocks noGrp="1"/>
          </p:cNvSpPr>
          <p:nvPr>
            <p:ph idx="1"/>
          </p:nvPr>
        </p:nvSpPr>
        <p:spPr/>
        <p:txBody>
          <a:bodyPr/>
          <a:lstStyle/>
          <a:p>
            <a:r>
              <a:rPr lang="es-ES" sz="2400" dirty="0"/>
              <a:t>La sopa de cebada de carne se enfrió de 135 ° F a 70 ° F (57 ° C a 21 ° C) en una hora y luego de 70 ° F a 41 ° F (21 ° C a 5 ° C) en cuatro horas. 
</a:t>
            </a:r>
            <a:endParaRPr lang="en-US" sz="2400" dirty="0"/>
          </a:p>
          <a:p>
            <a:endParaRPr lang="en-US" dirty="0"/>
          </a:p>
        </p:txBody>
      </p:sp>
      <p:sp>
        <p:nvSpPr>
          <p:cNvPr id="5" name="TextBox 4">
            <a:extLst>
              <a:ext uri="{FF2B5EF4-FFF2-40B4-BE49-F238E27FC236}">
                <a16:creationId xmlns:a16="http://schemas.microsoft.com/office/drawing/2014/main" id="{E2F4F10D-A6CE-4B88-8A7D-CA859A35BF00}"/>
              </a:ext>
            </a:extLst>
          </p:cNvPr>
          <p:cNvSpPr txBox="1"/>
          <p:nvPr/>
        </p:nvSpPr>
        <p:spPr>
          <a:xfrm flipH="1">
            <a:off x="3828079" y="4432514"/>
            <a:ext cx="1379351" cy="523220"/>
          </a:xfrm>
          <a:prstGeom prst="rect">
            <a:avLst/>
          </a:prstGeom>
          <a:noFill/>
        </p:spPr>
        <p:txBody>
          <a:bodyPr wrap="square" rtlCol="0">
            <a:spAutoFit/>
          </a:bodyPr>
          <a:lstStyle/>
          <a:p>
            <a:r>
              <a:rPr lang="en-US" dirty="0"/>
              <a:t>A. </a:t>
            </a:r>
            <a:r>
              <a:rPr lang="en-US" sz="2800" dirty="0">
                <a:hlinkClick r:id="rId2" action="ppaction://hlinksldjump"/>
              </a:rPr>
              <a:t>True</a:t>
            </a:r>
            <a:r>
              <a:rPr lang="en-US" dirty="0">
                <a:hlinkClick r:id="rId2" action="ppaction://hlinksldjump"/>
              </a:rPr>
              <a:t> </a:t>
            </a:r>
            <a:endParaRPr lang="en-US" dirty="0"/>
          </a:p>
        </p:txBody>
      </p:sp>
      <p:sp>
        <p:nvSpPr>
          <p:cNvPr id="6" name="TextBox 5">
            <a:extLst>
              <a:ext uri="{FF2B5EF4-FFF2-40B4-BE49-F238E27FC236}">
                <a16:creationId xmlns:a16="http://schemas.microsoft.com/office/drawing/2014/main" id="{84E03140-7191-4770-8A52-78D494DE783E}"/>
              </a:ext>
            </a:extLst>
          </p:cNvPr>
          <p:cNvSpPr txBox="1"/>
          <p:nvPr/>
        </p:nvSpPr>
        <p:spPr>
          <a:xfrm>
            <a:off x="3802291" y="4968676"/>
            <a:ext cx="1410964" cy="523220"/>
          </a:xfrm>
          <a:prstGeom prst="rect">
            <a:avLst/>
          </a:prstGeom>
          <a:noFill/>
        </p:spPr>
        <p:txBody>
          <a:bodyPr wrap="none" rtlCol="0">
            <a:spAutoFit/>
          </a:bodyPr>
          <a:lstStyle/>
          <a:p>
            <a:r>
              <a:rPr lang="en-US" dirty="0"/>
              <a:t>B. </a:t>
            </a:r>
            <a:r>
              <a:rPr lang="en-US" sz="2800" dirty="0">
                <a:hlinkClick r:id="rId3" action="ppaction://hlinksldjump"/>
              </a:rPr>
              <a:t>False</a:t>
            </a:r>
            <a:r>
              <a:rPr lang="en-US" dirty="0"/>
              <a:t> </a:t>
            </a:r>
          </a:p>
        </p:txBody>
      </p:sp>
    </p:spTree>
    <p:extLst>
      <p:ext uri="{BB962C8B-B14F-4D97-AF65-F5344CB8AC3E}">
        <p14:creationId xmlns:p14="http://schemas.microsoft.com/office/powerpoint/2010/main" val="1919068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43" name="Picture 14">
            <a:extLst>
              <a:ext uri="{FF2B5EF4-FFF2-40B4-BE49-F238E27FC236}">
                <a16:creationId xmlns:a16="http://schemas.microsoft.com/office/drawing/2014/main" id="{27792309-2D28-41BC-84CF-A61059277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4" name="Picture 16">
            <a:extLst>
              <a:ext uri="{FF2B5EF4-FFF2-40B4-BE49-F238E27FC236}">
                <a16:creationId xmlns:a16="http://schemas.microsoft.com/office/drawing/2014/main" id="{A4A77C25-5F33-4CC5-AAF6-E8103126E9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5" name="Rectangle 18">
            <a:extLst>
              <a:ext uri="{FF2B5EF4-FFF2-40B4-BE49-F238E27FC236}">
                <a16:creationId xmlns:a16="http://schemas.microsoft.com/office/drawing/2014/main" id="{D3777338-BF67-4A6E-A733-9D0E81C8A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20">
            <a:extLst>
              <a:ext uri="{FF2B5EF4-FFF2-40B4-BE49-F238E27FC236}">
                <a16:creationId xmlns:a16="http://schemas.microsoft.com/office/drawing/2014/main" id="{AC70F0F3-B393-4F7C-9317-B73BFE59F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22">
            <a:extLst>
              <a:ext uri="{FF2B5EF4-FFF2-40B4-BE49-F238E27FC236}">
                <a16:creationId xmlns:a16="http://schemas.microsoft.com/office/drawing/2014/main" id="{73DB8348-6507-4338-B113-CE5F57E35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24">
            <a:extLst>
              <a:ext uri="{FF2B5EF4-FFF2-40B4-BE49-F238E27FC236}">
                <a16:creationId xmlns:a16="http://schemas.microsoft.com/office/drawing/2014/main" id="{BC312354-3B2C-43CF-859C-4D81D57AE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TextBox 26">
            <a:extLst>
              <a:ext uri="{FF2B5EF4-FFF2-40B4-BE49-F238E27FC236}">
                <a16:creationId xmlns:a16="http://schemas.microsoft.com/office/drawing/2014/main" id="{F49A7D8C-D069-49B5-BE88-FB96E04ACD7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50" name="Rectangle 28">
            <a:extLst>
              <a:ext uri="{FF2B5EF4-FFF2-40B4-BE49-F238E27FC236}">
                <a16:creationId xmlns:a16="http://schemas.microsoft.com/office/drawing/2014/main" id="{9AF0056A-5373-40EE-8E84-FB7CE7AFF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30">
            <a:extLst>
              <a:ext uri="{FF2B5EF4-FFF2-40B4-BE49-F238E27FC236}">
                <a16:creationId xmlns:a16="http://schemas.microsoft.com/office/drawing/2014/main" id="{83B75FCD-0BF5-4D46-9F1A-DFDA164086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52" name="Picture 32">
            <a:extLst>
              <a:ext uri="{FF2B5EF4-FFF2-40B4-BE49-F238E27FC236}">
                <a16:creationId xmlns:a16="http://schemas.microsoft.com/office/drawing/2014/main" id="{A57B5C5A-716A-47D6-A89B-9004C90C50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53" name="Rectangle 34">
            <a:extLst>
              <a:ext uri="{FF2B5EF4-FFF2-40B4-BE49-F238E27FC236}">
                <a16:creationId xmlns:a16="http://schemas.microsoft.com/office/drawing/2014/main" id="{8C3EB4AA-25D0-4095-968A-B6B6A0F7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36">
            <a:extLst>
              <a:ext uri="{FF2B5EF4-FFF2-40B4-BE49-F238E27FC236}">
                <a16:creationId xmlns:a16="http://schemas.microsoft.com/office/drawing/2014/main" id="{F9D39574-2217-4BF3-A8A6-EBACEEACC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38">
            <a:extLst>
              <a:ext uri="{FF2B5EF4-FFF2-40B4-BE49-F238E27FC236}">
                <a16:creationId xmlns:a16="http://schemas.microsoft.com/office/drawing/2014/main" id="{2ECA767B-2D02-45F0-AC04-F1E907CF5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6ACBA-DCFB-46E7-B089-A03EC3A7F449}"/>
              </a:ext>
            </a:extLst>
          </p:cNvPr>
          <p:cNvSpPr>
            <a:spLocks noGrp="1"/>
          </p:cNvSpPr>
          <p:nvPr>
            <p:ph type="title"/>
          </p:nvPr>
        </p:nvSpPr>
        <p:spPr>
          <a:xfrm>
            <a:off x="1974254" y="5166421"/>
            <a:ext cx="8445357" cy="883524"/>
          </a:xfrm>
        </p:spPr>
        <p:txBody>
          <a:bodyPr vert="horz" lIns="91440" tIns="45720" rIns="91440" bIns="45720" rtlCol="0" anchor="t">
            <a:normAutofit fontScale="90000"/>
          </a:bodyPr>
          <a:lstStyle/>
          <a:p>
            <a:r>
              <a:rPr lang="es-ES" sz="4800" dirty="0"/>
              <a:t>Parte 1: Habilidades con cuchillos 
</a:t>
            </a:r>
            <a:endParaRPr lang="en-US" sz="4800" dirty="0"/>
          </a:p>
        </p:txBody>
      </p:sp>
      <p:pic>
        <p:nvPicPr>
          <p:cNvPr id="10" name="Picture 9" descr="A picture containing indoor, knife, wooden, weapon&#10;&#10;Description automatically generated">
            <a:extLst>
              <a:ext uri="{FF2B5EF4-FFF2-40B4-BE49-F238E27FC236}">
                <a16:creationId xmlns:a16="http://schemas.microsoft.com/office/drawing/2014/main" id="{76C0E606-AEA3-4A40-94BC-D07582ECA65B}"/>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5743" r="17763" b="-1"/>
          <a:stretch/>
        </p:blipFill>
        <p:spPr>
          <a:xfrm>
            <a:off x="1648589" y="647190"/>
            <a:ext cx="2916936" cy="329012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5" name="Content Placeholder 4" descr="A knife with a black handle&#10;&#10;Description automatically generated with medium confidence">
            <a:extLst>
              <a:ext uri="{FF2B5EF4-FFF2-40B4-BE49-F238E27FC236}">
                <a16:creationId xmlns:a16="http://schemas.microsoft.com/office/drawing/2014/main" id="{82D7648E-1F9C-404D-AF7C-654A613C6075}"/>
              </a:ext>
            </a:extLst>
          </p:cNvPr>
          <p:cNvPicPr>
            <a:picLocks noGrp="1" noChangeAspect="1"/>
          </p:cNvPicPr>
          <p:nvPr>
            <p:ph idx="1"/>
          </p:nvPr>
        </p:nvPicPr>
        <p:blipFill rotWithShape="1">
          <a:blip r:embed="rId7">
            <a:extLst>
              <a:ext uri="{837473B0-CC2E-450A-ABE3-18F120FF3D39}">
                <a1611:picAttrSrcUrl xmlns:a1611="http://schemas.microsoft.com/office/drawing/2016/11/main" r:id="rId8"/>
              </a:ext>
            </a:extLst>
          </a:blip>
          <a:srcRect l="17648" r="23395" b="1"/>
          <a:stretch/>
        </p:blipFill>
        <p:spPr>
          <a:xfrm>
            <a:off x="4738863" y="647190"/>
            <a:ext cx="2916936" cy="329012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7" name="Picture 6" descr="A picture containing weapon, knife&#10;&#10;Description automatically generated">
            <a:extLst>
              <a:ext uri="{FF2B5EF4-FFF2-40B4-BE49-F238E27FC236}">
                <a16:creationId xmlns:a16="http://schemas.microsoft.com/office/drawing/2014/main" id="{A72F4B35-137D-4BCD-A166-D1AF550D82D6}"/>
              </a:ext>
            </a:extLst>
          </p:cNvPr>
          <p:cNvPicPr>
            <a:picLocks noChangeAspect="1"/>
          </p:cNvPicPr>
          <p:nvPr/>
        </p:nvPicPr>
        <p:blipFill rotWithShape="1">
          <a:blip r:embed="rId9">
            <a:extLst>
              <a:ext uri="{837473B0-CC2E-450A-ABE3-18F120FF3D39}">
                <a1611:picAttrSrcUrl xmlns:a1611="http://schemas.microsoft.com/office/drawing/2016/11/main" r:id="rId10"/>
              </a:ext>
            </a:extLst>
          </a:blip>
          <a:srcRect l="7163" r="25234" b="-3"/>
          <a:stretch/>
        </p:blipFill>
        <p:spPr>
          <a:xfrm>
            <a:off x="7825133" y="647191"/>
            <a:ext cx="2916936" cy="329012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56" name="Rectangle 40">
            <a:extLst>
              <a:ext uri="{FF2B5EF4-FFF2-40B4-BE49-F238E27FC236}">
                <a16:creationId xmlns:a16="http://schemas.microsoft.com/office/drawing/2014/main" id="{B36C1C1C-5392-436F-A7AC-938D7521B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526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BF07-A922-4F48-8A55-6A1DC8F20FAA}"/>
              </a:ext>
            </a:extLst>
          </p:cNvPr>
          <p:cNvSpPr>
            <a:spLocks noGrp="1"/>
          </p:cNvSpPr>
          <p:nvPr>
            <p:ph type="title"/>
          </p:nvPr>
        </p:nvSpPr>
        <p:spPr/>
        <p:txBody>
          <a:bodyPr/>
          <a:lstStyle/>
          <a:p>
            <a:pPr algn="l"/>
            <a:r>
              <a:rPr lang="en-US" dirty="0"/>
              <a:t>Correct!</a:t>
            </a:r>
          </a:p>
        </p:txBody>
      </p:sp>
      <p:sp>
        <p:nvSpPr>
          <p:cNvPr id="4" name="TextBox 3">
            <a:extLst>
              <a:ext uri="{FF2B5EF4-FFF2-40B4-BE49-F238E27FC236}">
                <a16:creationId xmlns:a16="http://schemas.microsoft.com/office/drawing/2014/main" id="{BD355324-4ABA-4B45-AAF0-9EA367025FEC}"/>
              </a:ext>
            </a:extLst>
          </p:cNvPr>
          <p:cNvSpPr txBox="1"/>
          <p:nvPr/>
        </p:nvSpPr>
        <p:spPr>
          <a:xfrm>
            <a:off x="3038168" y="2315497"/>
            <a:ext cx="3598606" cy="707886"/>
          </a:xfrm>
          <a:prstGeom prst="rect">
            <a:avLst/>
          </a:prstGeom>
          <a:noFill/>
        </p:spPr>
        <p:txBody>
          <a:bodyPr wrap="square" rtlCol="0">
            <a:spAutoFit/>
          </a:bodyPr>
          <a:lstStyle/>
          <a:p>
            <a:r>
              <a:rPr lang="en-US" sz="4000" dirty="0">
                <a:hlinkClick r:id="rId2" action="ppaction://hlinksldjump"/>
              </a:rPr>
              <a:t>Let’s</a:t>
            </a:r>
            <a:r>
              <a:rPr lang="en-US" dirty="0">
                <a:hlinkClick r:id="rId2" action="ppaction://hlinksldjump"/>
              </a:rPr>
              <a:t> </a:t>
            </a:r>
            <a:r>
              <a:rPr lang="en-US" sz="4000" dirty="0">
                <a:hlinkClick r:id="rId2" action="ppaction://hlinksldjump"/>
              </a:rPr>
              <a:t>move</a:t>
            </a:r>
            <a:r>
              <a:rPr lang="en-US" dirty="0">
                <a:hlinkClick r:id="rId2" action="ppaction://hlinksldjump"/>
              </a:rPr>
              <a:t> </a:t>
            </a:r>
            <a:r>
              <a:rPr lang="en-US" sz="4000" dirty="0">
                <a:hlinkClick r:id="rId2" action="ppaction://hlinksldjump"/>
              </a:rPr>
              <a:t>on!</a:t>
            </a:r>
            <a:endParaRPr lang="en-US" sz="4000" dirty="0"/>
          </a:p>
        </p:txBody>
      </p:sp>
    </p:spTree>
    <p:extLst>
      <p:ext uri="{BB962C8B-B14F-4D97-AF65-F5344CB8AC3E}">
        <p14:creationId xmlns:p14="http://schemas.microsoft.com/office/powerpoint/2010/main" val="4289614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48D06-9289-438C-B14E-E03486BAAD55}"/>
              </a:ext>
            </a:extLst>
          </p:cNvPr>
          <p:cNvSpPr>
            <a:spLocks noGrp="1"/>
          </p:cNvSpPr>
          <p:nvPr>
            <p:ph type="title"/>
          </p:nvPr>
        </p:nvSpPr>
        <p:spPr/>
        <p:txBody>
          <a:bodyPr/>
          <a:lstStyle/>
          <a:p>
            <a:r>
              <a:rPr lang="en-US" dirty="0"/>
              <a:t>Oops, that’s wrong…</a:t>
            </a:r>
          </a:p>
        </p:txBody>
      </p:sp>
      <p:sp>
        <p:nvSpPr>
          <p:cNvPr id="4" name="TextBox 3">
            <a:extLst>
              <a:ext uri="{FF2B5EF4-FFF2-40B4-BE49-F238E27FC236}">
                <a16:creationId xmlns:a16="http://schemas.microsoft.com/office/drawing/2014/main" id="{41F78062-9ECD-43BB-B310-B4D33EDCF6E0}"/>
              </a:ext>
            </a:extLst>
          </p:cNvPr>
          <p:cNvSpPr txBox="1"/>
          <p:nvPr/>
        </p:nvSpPr>
        <p:spPr>
          <a:xfrm>
            <a:off x="2455605" y="2455606"/>
            <a:ext cx="2529350" cy="707886"/>
          </a:xfrm>
          <a:prstGeom prst="rect">
            <a:avLst/>
          </a:prstGeom>
          <a:noFill/>
        </p:spPr>
        <p:txBody>
          <a:bodyPr wrap="square" rtlCol="0">
            <a:spAutoFit/>
          </a:bodyPr>
          <a:lstStyle/>
          <a:p>
            <a:r>
              <a:rPr lang="en-US" sz="4000" dirty="0">
                <a:hlinkClick r:id="rId2" action="ppaction://hlinksldjump"/>
              </a:rPr>
              <a:t>Try Again </a:t>
            </a:r>
            <a:endParaRPr lang="en-US" sz="4000" dirty="0"/>
          </a:p>
        </p:txBody>
      </p:sp>
    </p:spTree>
    <p:extLst>
      <p:ext uri="{BB962C8B-B14F-4D97-AF65-F5344CB8AC3E}">
        <p14:creationId xmlns:p14="http://schemas.microsoft.com/office/powerpoint/2010/main" val="1612609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61DB4-2E17-4AAF-B36C-B25AE47DA994}"/>
              </a:ext>
            </a:extLst>
          </p:cNvPr>
          <p:cNvSpPr>
            <a:spLocks noGrp="1"/>
          </p:cNvSpPr>
          <p:nvPr>
            <p:ph idx="1"/>
          </p:nvPr>
        </p:nvSpPr>
        <p:spPr/>
        <p:txBody>
          <a:bodyPr/>
          <a:lstStyle/>
          <a:p>
            <a:pPr marL="0" indent="0">
              <a:buNone/>
            </a:pPr>
            <a:r>
              <a:rPr lang="es-ES" sz="2800" dirty="0"/>
              <a:t>El puré de papas se enfrió de 135 ° F a 70 ° F (57 ° C a 21 ° C) en tres horas y luego de 70 ° F a 41 ° F (21 ° C a 5 ° C) en dos horas 
</a:t>
            </a:r>
            <a:endParaRPr lang="en-US" dirty="0"/>
          </a:p>
        </p:txBody>
      </p:sp>
      <p:sp>
        <p:nvSpPr>
          <p:cNvPr id="4" name="Title 1">
            <a:extLst>
              <a:ext uri="{FF2B5EF4-FFF2-40B4-BE49-F238E27FC236}">
                <a16:creationId xmlns:a16="http://schemas.microsoft.com/office/drawing/2014/main" id="{B3EBC0F0-FDBD-4F81-9287-65B81A967A5C}"/>
              </a:ext>
            </a:extLst>
          </p:cNvPr>
          <p:cNvSpPr>
            <a:spLocks noGrp="1"/>
          </p:cNvSpPr>
          <p:nvPr>
            <p:ph type="title"/>
          </p:nvPr>
        </p:nvSpPr>
        <p:spPr>
          <a:xfrm>
            <a:off x="2611438" y="808038"/>
            <a:ext cx="7958137" cy="1077912"/>
          </a:xfrm>
        </p:spPr>
        <p:txBody>
          <a:bodyPr>
            <a:normAutofit fontScale="90000"/>
          </a:bodyPr>
          <a:lstStyle/>
          <a:p>
            <a:r>
              <a:rPr lang="en-US" dirty="0" err="1"/>
              <a:t>Verdadero</a:t>
            </a:r>
            <a:r>
              <a:rPr lang="en-US" dirty="0"/>
              <a:t> o </a:t>
            </a:r>
            <a:r>
              <a:rPr lang="en-US" dirty="0" err="1"/>
              <a:t>falso</a:t>
            </a:r>
            <a:br>
              <a:rPr lang="en-US" dirty="0"/>
            </a:br>
            <a:r>
              <a:rPr lang="en-US" dirty="0"/>
              <a:t>¿Se ha </a:t>
            </a:r>
            <a:r>
              <a:rPr lang="en-US" dirty="0" err="1"/>
              <a:t>enfriado</a:t>
            </a:r>
            <a:r>
              <a:rPr lang="en-US" dirty="0"/>
              <a:t> </a:t>
            </a:r>
            <a:r>
              <a:rPr lang="en-US" dirty="0" err="1"/>
              <a:t>correctamente</a:t>
            </a:r>
            <a:r>
              <a:rPr lang="en-US" dirty="0"/>
              <a:t> la comida??  </a:t>
            </a:r>
          </a:p>
        </p:txBody>
      </p:sp>
      <p:sp>
        <p:nvSpPr>
          <p:cNvPr id="5" name="TextBox 4">
            <a:extLst>
              <a:ext uri="{FF2B5EF4-FFF2-40B4-BE49-F238E27FC236}">
                <a16:creationId xmlns:a16="http://schemas.microsoft.com/office/drawing/2014/main" id="{C2780E67-974D-4BA6-BDDD-DBD52EB097AA}"/>
              </a:ext>
            </a:extLst>
          </p:cNvPr>
          <p:cNvSpPr txBox="1"/>
          <p:nvPr/>
        </p:nvSpPr>
        <p:spPr>
          <a:xfrm flipH="1">
            <a:off x="5211155" y="4707066"/>
            <a:ext cx="1379351" cy="523220"/>
          </a:xfrm>
          <a:prstGeom prst="rect">
            <a:avLst/>
          </a:prstGeom>
          <a:noFill/>
        </p:spPr>
        <p:txBody>
          <a:bodyPr wrap="square" rtlCol="0">
            <a:spAutoFit/>
          </a:bodyPr>
          <a:lstStyle/>
          <a:p>
            <a:r>
              <a:rPr lang="en-US" dirty="0"/>
              <a:t>A. </a:t>
            </a:r>
            <a:r>
              <a:rPr lang="en-US" sz="2800" dirty="0">
                <a:hlinkClick r:id="rId2" action="ppaction://hlinksldjump"/>
              </a:rPr>
              <a:t>True</a:t>
            </a:r>
            <a:r>
              <a:rPr lang="en-US" dirty="0">
                <a:hlinkClick r:id="rId2" action="ppaction://hlinksldjump"/>
              </a:rPr>
              <a:t> </a:t>
            </a:r>
            <a:endParaRPr lang="en-US" dirty="0"/>
          </a:p>
        </p:txBody>
      </p:sp>
      <p:sp>
        <p:nvSpPr>
          <p:cNvPr id="6" name="TextBox 5">
            <a:extLst>
              <a:ext uri="{FF2B5EF4-FFF2-40B4-BE49-F238E27FC236}">
                <a16:creationId xmlns:a16="http://schemas.microsoft.com/office/drawing/2014/main" id="{372D96E0-C9FE-43F1-9EEB-E08BD05EA0CB}"/>
              </a:ext>
            </a:extLst>
          </p:cNvPr>
          <p:cNvSpPr txBox="1"/>
          <p:nvPr/>
        </p:nvSpPr>
        <p:spPr>
          <a:xfrm>
            <a:off x="5211155" y="5378505"/>
            <a:ext cx="1410964" cy="523220"/>
          </a:xfrm>
          <a:prstGeom prst="rect">
            <a:avLst/>
          </a:prstGeom>
          <a:noFill/>
        </p:spPr>
        <p:txBody>
          <a:bodyPr wrap="none" rtlCol="0">
            <a:spAutoFit/>
          </a:bodyPr>
          <a:lstStyle/>
          <a:p>
            <a:r>
              <a:rPr lang="en-US" dirty="0"/>
              <a:t>B</a:t>
            </a:r>
            <a:r>
              <a:rPr lang="en-US" dirty="0">
                <a:hlinkClick r:id="rId3" action="ppaction://hlinksldjump"/>
              </a:rPr>
              <a:t>. </a:t>
            </a:r>
            <a:r>
              <a:rPr lang="en-US" sz="2800" dirty="0">
                <a:hlinkClick r:id="rId4" action="ppaction://hlinksldjump"/>
              </a:rPr>
              <a:t>False</a:t>
            </a:r>
            <a:r>
              <a:rPr lang="en-US" dirty="0">
                <a:hlinkClick r:id="rId4" action="ppaction://hlinksldjump"/>
              </a:rPr>
              <a:t> </a:t>
            </a:r>
            <a:endParaRPr lang="en-US" dirty="0"/>
          </a:p>
        </p:txBody>
      </p:sp>
    </p:spTree>
    <p:extLst>
      <p:ext uri="{BB962C8B-B14F-4D97-AF65-F5344CB8AC3E}">
        <p14:creationId xmlns:p14="http://schemas.microsoft.com/office/powerpoint/2010/main" val="3053925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48D06-9289-438C-B14E-E03486BAAD55}"/>
              </a:ext>
            </a:extLst>
          </p:cNvPr>
          <p:cNvSpPr>
            <a:spLocks noGrp="1"/>
          </p:cNvSpPr>
          <p:nvPr>
            <p:ph type="title"/>
          </p:nvPr>
        </p:nvSpPr>
        <p:spPr/>
        <p:txBody>
          <a:bodyPr/>
          <a:lstStyle/>
          <a:p>
            <a:r>
              <a:rPr lang="en-US" dirty="0"/>
              <a:t>Oops, that’s wrong…</a:t>
            </a:r>
          </a:p>
        </p:txBody>
      </p:sp>
      <p:sp>
        <p:nvSpPr>
          <p:cNvPr id="4" name="TextBox 3">
            <a:extLst>
              <a:ext uri="{FF2B5EF4-FFF2-40B4-BE49-F238E27FC236}">
                <a16:creationId xmlns:a16="http://schemas.microsoft.com/office/drawing/2014/main" id="{41F78062-9ECD-43BB-B310-B4D33EDCF6E0}"/>
              </a:ext>
            </a:extLst>
          </p:cNvPr>
          <p:cNvSpPr txBox="1"/>
          <p:nvPr/>
        </p:nvSpPr>
        <p:spPr>
          <a:xfrm>
            <a:off x="2455605" y="2455606"/>
            <a:ext cx="2529350" cy="707886"/>
          </a:xfrm>
          <a:prstGeom prst="rect">
            <a:avLst/>
          </a:prstGeom>
          <a:noFill/>
        </p:spPr>
        <p:txBody>
          <a:bodyPr wrap="square" rtlCol="0">
            <a:spAutoFit/>
          </a:bodyPr>
          <a:lstStyle/>
          <a:p>
            <a:r>
              <a:rPr lang="en-US" sz="4000" dirty="0">
                <a:hlinkClick r:id="rId2" action="ppaction://hlinksldjump"/>
              </a:rPr>
              <a:t>Try Again </a:t>
            </a:r>
            <a:endParaRPr lang="en-US" sz="4000" dirty="0"/>
          </a:p>
        </p:txBody>
      </p:sp>
    </p:spTree>
    <p:extLst>
      <p:ext uri="{BB962C8B-B14F-4D97-AF65-F5344CB8AC3E}">
        <p14:creationId xmlns:p14="http://schemas.microsoft.com/office/powerpoint/2010/main" val="1696529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BF07-A922-4F48-8A55-6A1DC8F20FAA}"/>
              </a:ext>
            </a:extLst>
          </p:cNvPr>
          <p:cNvSpPr>
            <a:spLocks noGrp="1"/>
          </p:cNvSpPr>
          <p:nvPr>
            <p:ph type="title"/>
          </p:nvPr>
        </p:nvSpPr>
        <p:spPr/>
        <p:txBody>
          <a:bodyPr/>
          <a:lstStyle/>
          <a:p>
            <a:pPr algn="l"/>
            <a:r>
              <a:rPr lang="en-US" dirty="0"/>
              <a:t>Correct!</a:t>
            </a:r>
          </a:p>
        </p:txBody>
      </p:sp>
      <p:sp>
        <p:nvSpPr>
          <p:cNvPr id="4" name="TextBox 3">
            <a:extLst>
              <a:ext uri="{FF2B5EF4-FFF2-40B4-BE49-F238E27FC236}">
                <a16:creationId xmlns:a16="http://schemas.microsoft.com/office/drawing/2014/main" id="{BD355324-4ABA-4B45-AAF0-9EA367025FEC}"/>
              </a:ext>
            </a:extLst>
          </p:cNvPr>
          <p:cNvSpPr txBox="1"/>
          <p:nvPr/>
        </p:nvSpPr>
        <p:spPr>
          <a:xfrm>
            <a:off x="3038168" y="2315497"/>
            <a:ext cx="3598606" cy="707886"/>
          </a:xfrm>
          <a:prstGeom prst="rect">
            <a:avLst/>
          </a:prstGeom>
          <a:noFill/>
        </p:spPr>
        <p:txBody>
          <a:bodyPr wrap="square" rtlCol="0">
            <a:spAutoFit/>
          </a:bodyPr>
          <a:lstStyle/>
          <a:p>
            <a:r>
              <a:rPr lang="en-US" sz="4000" dirty="0">
                <a:hlinkClick r:id="rId2" action="ppaction://hlinksldjump"/>
              </a:rPr>
              <a:t>Let’s</a:t>
            </a:r>
            <a:r>
              <a:rPr lang="en-US" dirty="0">
                <a:hlinkClick r:id="rId2" action="ppaction://hlinksldjump"/>
              </a:rPr>
              <a:t> </a:t>
            </a:r>
            <a:r>
              <a:rPr lang="en-US" sz="4000" dirty="0">
                <a:hlinkClick r:id="rId2" action="ppaction://hlinksldjump"/>
              </a:rPr>
              <a:t>move</a:t>
            </a:r>
            <a:r>
              <a:rPr lang="en-US" dirty="0">
                <a:hlinkClick r:id="rId2" action="ppaction://hlinksldjump"/>
              </a:rPr>
              <a:t> </a:t>
            </a:r>
            <a:r>
              <a:rPr lang="en-US" sz="4000" dirty="0">
                <a:hlinkClick r:id="rId2" action="ppaction://hlinksldjump"/>
              </a:rPr>
              <a:t>on!</a:t>
            </a:r>
            <a:endParaRPr lang="en-US" sz="4000" dirty="0"/>
          </a:p>
        </p:txBody>
      </p:sp>
    </p:spTree>
    <p:extLst>
      <p:ext uri="{BB962C8B-B14F-4D97-AF65-F5344CB8AC3E}">
        <p14:creationId xmlns:p14="http://schemas.microsoft.com/office/powerpoint/2010/main" val="998267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2297" name="Picture 12296">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299" name="Picture 12298">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301" name="Rectangle 12300">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03" name="Rectangle 12302">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05" name="Rectangle 12304">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07" name="Rectangle 12306">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09" name="TextBox 12308">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12311" name="Rectangle 12310">
            <a:extLst>
              <a:ext uri="{FF2B5EF4-FFF2-40B4-BE49-F238E27FC236}">
                <a16:creationId xmlns:a16="http://schemas.microsoft.com/office/drawing/2014/main" id="{662F7B5F-69B9-41D9-BD9A-2A7F1118B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13" name="Picture 12312">
            <a:extLst>
              <a:ext uri="{FF2B5EF4-FFF2-40B4-BE49-F238E27FC236}">
                <a16:creationId xmlns:a16="http://schemas.microsoft.com/office/drawing/2014/main" id="{B484EE50-7D13-4A99-9152-609AE84ACF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315" name="Picture 12314">
            <a:extLst>
              <a:ext uri="{FF2B5EF4-FFF2-40B4-BE49-F238E27FC236}">
                <a16:creationId xmlns:a16="http://schemas.microsoft.com/office/drawing/2014/main" id="{8F607DBD-3FFF-424E-80D2-8061AC5FE7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317" name="Rectangle 12316">
            <a:extLst>
              <a:ext uri="{FF2B5EF4-FFF2-40B4-BE49-F238E27FC236}">
                <a16:creationId xmlns:a16="http://schemas.microsoft.com/office/drawing/2014/main" id="{0CA1AF17-15FE-4FB8-A4CB-942AC134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9" name="Rectangle 12318">
            <a:extLst>
              <a:ext uri="{FF2B5EF4-FFF2-40B4-BE49-F238E27FC236}">
                <a16:creationId xmlns:a16="http://schemas.microsoft.com/office/drawing/2014/main" id="{D901EDCD-40E3-40D5-BCE4-803F7A4D6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1" name="Rectangle 12320">
            <a:extLst>
              <a:ext uri="{FF2B5EF4-FFF2-40B4-BE49-F238E27FC236}">
                <a16:creationId xmlns:a16="http://schemas.microsoft.com/office/drawing/2014/main" id="{36E840EA-C6A5-48DA-A3B5-BE430C89C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65CD27-0F6F-1C4A-0CBF-8AE5C33F6ACF}"/>
              </a:ext>
            </a:extLst>
          </p:cNvPr>
          <p:cNvSpPr>
            <a:spLocks noGrp="1"/>
          </p:cNvSpPr>
          <p:nvPr>
            <p:ph type="title"/>
          </p:nvPr>
        </p:nvSpPr>
        <p:spPr>
          <a:xfrm>
            <a:off x="1969804" y="3428998"/>
            <a:ext cx="2819723" cy="2782477"/>
          </a:xfrm>
        </p:spPr>
        <p:txBody>
          <a:bodyPr vert="horz" lIns="91440" tIns="45720" rIns="91440" bIns="45720" rtlCol="0" anchor="t">
            <a:normAutofit fontScale="90000"/>
          </a:bodyPr>
          <a:lstStyle/>
          <a:p>
            <a:r>
              <a:rPr lang="en-US" sz="3600" dirty="0" err="1"/>
              <a:t>Parte</a:t>
            </a:r>
            <a:r>
              <a:rPr lang="en-US" sz="3600" dirty="0"/>
              <a:t> 3: </a:t>
            </a:r>
            <a:r>
              <a:rPr lang="en-US" sz="3600" dirty="0" err="1"/>
              <a:t>Recibir</a:t>
            </a:r>
            <a:r>
              <a:rPr lang="en-US" sz="3600" dirty="0"/>
              <a:t>, </a:t>
            </a:r>
            <a:r>
              <a:rPr lang="en-US" sz="3600" dirty="0" err="1"/>
              <a:t>almacenar</a:t>
            </a:r>
            <a:r>
              <a:rPr lang="en-US" sz="3600" dirty="0"/>
              <a:t> </a:t>
            </a:r>
            <a:r>
              <a:rPr lang="en-US" sz="3600" dirty="0" err="1"/>
              <a:t>alimentos</a:t>
            </a:r>
            <a:r>
              <a:rPr lang="en-US" sz="3600" dirty="0"/>
              <a:t> </a:t>
            </a:r>
            <a:r>
              <a:rPr lang="en-US" sz="3600" dirty="0" err="1"/>
              <a:t>preparados</a:t>
            </a:r>
            <a:r>
              <a:rPr lang="en-US" sz="3600" dirty="0"/>
              <a:t>
</a:t>
            </a:r>
          </a:p>
        </p:txBody>
      </p:sp>
      <p:pic>
        <p:nvPicPr>
          <p:cNvPr id="12292" name="Picture 4" descr="What Happens in Receiving Isn't Always Well-Received - the CAMBRO blog">
            <a:extLst>
              <a:ext uri="{FF2B5EF4-FFF2-40B4-BE49-F238E27FC236}">
                <a16:creationId xmlns:a16="http://schemas.microsoft.com/office/drawing/2014/main" id="{C60FC34C-5B7A-1B25-BD1E-FD067FB2AA26}"/>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r="2" b="5728"/>
          <a:stretch/>
        </p:blipFill>
        <p:spPr bwMode="auto">
          <a:xfrm>
            <a:off x="5444747" y="647191"/>
            <a:ext cx="5297322" cy="5564284"/>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12323" name="Rectangle 12322">
            <a:extLst>
              <a:ext uri="{FF2B5EF4-FFF2-40B4-BE49-F238E27FC236}">
                <a16:creationId xmlns:a16="http://schemas.microsoft.com/office/drawing/2014/main" id="{84AC7A41-04AF-4CF9-A478-43411F9B5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0232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3F7C0-9CC8-3E16-2F4A-B782F6401005}"/>
              </a:ext>
            </a:extLst>
          </p:cNvPr>
          <p:cNvSpPr>
            <a:spLocks noGrp="1"/>
          </p:cNvSpPr>
          <p:nvPr>
            <p:ph type="title"/>
          </p:nvPr>
        </p:nvSpPr>
        <p:spPr/>
        <p:txBody>
          <a:bodyPr/>
          <a:lstStyle/>
          <a:p>
            <a:r>
              <a:rPr lang="en-US" dirty="0" err="1"/>
              <a:t>Recibir</a:t>
            </a:r>
            <a:r>
              <a:rPr lang="en-US" dirty="0"/>
              <a:t> </a:t>
            </a:r>
            <a:r>
              <a:rPr lang="en-US" dirty="0" err="1"/>
              <a:t>alimentos</a:t>
            </a:r>
            <a:r>
              <a:rPr lang="en-US" dirty="0"/>
              <a:t>
</a:t>
            </a:r>
          </a:p>
        </p:txBody>
      </p:sp>
      <p:sp>
        <p:nvSpPr>
          <p:cNvPr id="3" name="Content Placeholder 2">
            <a:extLst>
              <a:ext uri="{FF2B5EF4-FFF2-40B4-BE49-F238E27FC236}">
                <a16:creationId xmlns:a16="http://schemas.microsoft.com/office/drawing/2014/main" id="{1644E8B5-C200-245E-B867-8E0A7157124C}"/>
              </a:ext>
            </a:extLst>
          </p:cNvPr>
          <p:cNvSpPr>
            <a:spLocks noGrp="1"/>
          </p:cNvSpPr>
          <p:nvPr>
            <p:ph idx="1"/>
          </p:nvPr>
        </p:nvSpPr>
        <p:spPr/>
        <p:txBody>
          <a:bodyPr/>
          <a:lstStyle/>
          <a:p>
            <a:r>
              <a:rPr lang="es-ES" dirty="0"/>
              <a:t>Utilice la aprobación inspeccionada por el proveedor y cumpla con todas las leyes locales, estatales y federales aplicables
</a:t>
            </a:r>
            <a:endParaRPr lang="en-US" dirty="0"/>
          </a:p>
        </p:txBody>
      </p:sp>
      <p:pic>
        <p:nvPicPr>
          <p:cNvPr id="2050" name="Picture 2" descr="Stand-Up Training: Receiving a Food Delivery">
            <a:extLst>
              <a:ext uri="{FF2B5EF4-FFF2-40B4-BE49-F238E27FC236}">
                <a16:creationId xmlns:a16="http://schemas.microsoft.com/office/drawing/2014/main" id="{9F092B41-F8B6-708E-CC78-3315DAC2D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2266" y="4533765"/>
            <a:ext cx="3950640" cy="2057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294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6" name="Rectangle 73">
            <a:extLst>
              <a:ext uri="{FF2B5EF4-FFF2-40B4-BE49-F238E27FC236}">
                <a16:creationId xmlns:a16="http://schemas.microsoft.com/office/drawing/2014/main" id="{CEF43F25-3F1B-4633-965B-1C70B06E0C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75">
            <a:extLst>
              <a:ext uri="{FF2B5EF4-FFF2-40B4-BE49-F238E27FC236}">
                <a16:creationId xmlns:a16="http://schemas.microsoft.com/office/drawing/2014/main" id="{D0D07EC4-9216-467D-867B-377ED24E40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98" name="Picture 77">
            <a:extLst>
              <a:ext uri="{FF2B5EF4-FFF2-40B4-BE49-F238E27FC236}">
                <a16:creationId xmlns:a16="http://schemas.microsoft.com/office/drawing/2014/main" id="{B4E6DF90-6C31-4858-95A6-AADB5BA090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99" name="Rectangle 79">
            <a:extLst>
              <a:ext uri="{FF2B5EF4-FFF2-40B4-BE49-F238E27FC236}">
                <a16:creationId xmlns:a16="http://schemas.microsoft.com/office/drawing/2014/main" id="{E49E0580-60FE-4CFC-B3E0-7FF65AC6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81">
            <a:extLst>
              <a:ext uri="{FF2B5EF4-FFF2-40B4-BE49-F238E27FC236}">
                <a16:creationId xmlns:a16="http://schemas.microsoft.com/office/drawing/2014/main" id="{D5186DD6-3FF0-48CB-8800-B058514731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83">
            <a:extLst>
              <a:ext uri="{FF2B5EF4-FFF2-40B4-BE49-F238E27FC236}">
                <a16:creationId xmlns:a16="http://schemas.microsoft.com/office/drawing/2014/main" id="{B3D07173-FFBA-40D1-8E7A-0DBBF7605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969ADC-EFC9-4F4B-843B-555E5ABF6B1C}"/>
              </a:ext>
            </a:extLst>
          </p:cNvPr>
          <p:cNvSpPr>
            <a:spLocks noGrp="1"/>
          </p:cNvSpPr>
          <p:nvPr>
            <p:ph type="title"/>
          </p:nvPr>
        </p:nvSpPr>
        <p:spPr>
          <a:xfrm>
            <a:off x="2287850" y="808056"/>
            <a:ext cx="4567985" cy="1077229"/>
          </a:xfrm>
        </p:spPr>
        <p:txBody>
          <a:bodyPr>
            <a:normAutofit fontScale="90000"/>
          </a:bodyPr>
          <a:lstStyle/>
          <a:p>
            <a:pPr algn="l">
              <a:defRPr/>
            </a:pPr>
            <a:r>
              <a:rPr lang="es-ES" sz="2100" dirty="0">
                <a:latin typeface="Arial Narrow" charset="0"/>
                <a:cs typeface="+mn-cs"/>
              </a:rPr>
              <a:t>Criterios de temperatura para las entregas:</a:t>
            </a:r>
            <a:br>
              <a:rPr lang="es-ES" sz="2100" dirty="0">
                <a:latin typeface="Arial Narrow" charset="0"/>
                <a:cs typeface="+mn-cs"/>
              </a:rPr>
            </a:br>
            <a:br>
              <a:rPr lang="es-ES" sz="2100" dirty="0">
                <a:latin typeface="Arial Narrow" charset="0"/>
                <a:cs typeface="+mn-cs"/>
              </a:rPr>
            </a:br>
            <a:r>
              <a:rPr lang="es-ES" sz="2100" dirty="0">
                <a:latin typeface="Arial Narrow" charset="0"/>
                <a:cs typeface="+mn-cs"/>
              </a:rPr>
              <a:t>
</a:t>
            </a:r>
            <a:endParaRPr lang="en-US" sz="2100" dirty="0"/>
          </a:p>
        </p:txBody>
      </p:sp>
      <p:sp>
        <p:nvSpPr>
          <p:cNvPr id="3" name="Content Placeholder 2">
            <a:extLst>
              <a:ext uri="{FF2B5EF4-FFF2-40B4-BE49-F238E27FC236}">
                <a16:creationId xmlns:a16="http://schemas.microsoft.com/office/drawing/2014/main" id="{0E1BA8CA-D2B9-457F-A25A-92236EBDEA82}"/>
              </a:ext>
            </a:extLst>
          </p:cNvPr>
          <p:cNvSpPr>
            <a:spLocks noGrp="1"/>
          </p:cNvSpPr>
          <p:nvPr>
            <p:ph idx="1"/>
          </p:nvPr>
        </p:nvSpPr>
        <p:spPr>
          <a:xfrm>
            <a:off x="2287850" y="2052116"/>
            <a:ext cx="4537179" cy="3997828"/>
          </a:xfrm>
        </p:spPr>
        <p:txBody>
          <a:bodyPr>
            <a:normAutofit fontScale="92500"/>
          </a:bodyPr>
          <a:lstStyle/>
          <a:p>
            <a:pPr>
              <a:lnSpc>
                <a:spcPct val="110000"/>
              </a:lnSpc>
            </a:pPr>
            <a:r>
              <a:rPr lang="es-ES" sz="1800" b="1" dirty="0">
                <a:latin typeface="Arial Narrow" charset="0"/>
              </a:rPr>
              <a:t>Alimentos TCS fríos: Reciba a 41°F (5°C) o menos, a menos que se especifique lo contrario</a:t>
            </a:r>
            <a:br>
              <a:rPr lang="es-ES" sz="1800" b="1" dirty="0">
                <a:latin typeface="Arial Narrow" charset="0"/>
              </a:rPr>
            </a:br>
            <a:r>
              <a:rPr lang="es-ES" sz="1800" b="1" dirty="0">
                <a:latin typeface="Arial Narrow" charset="0"/>
              </a:rPr>
              <a:t>Mariscos vivos: Reciba ostras, mejillones, almejas y vieiras a una temperatura del aire de 45 ° F (7 ° C) y una temperatura interna no superior a 50 ° F (10 ° C)</a:t>
            </a:r>
            <a:br>
              <a:rPr lang="es-ES" sz="1800" b="1" dirty="0">
                <a:latin typeface="Arial Narrow" charset="0"/>
              </a:rPr>
            </a:br>
            <a:r>
              <a:rPr lang="es-ES" sz="1800" b="1" dirty="0">
                <a:latin typeface="Arial Narrow" charset="0"/>
              </a:rPr>
              <a:t>Una vez recibido, los mariscos deben enfriarse a 41 ° F (5 ° C) o menos en cuatro horas.</a:t>
            </a:r>
            <a:br>
              <a:rPr lang="es-ES" sz="1800" b="1" dirty="0">
                <a:latin typeface="Arial Narrow" charset="0"/>
              </a:rPr>
            </a:br>
            <a:r>
              <a:rPr lang="es-ES" sz="1800" b="1" dirty="0">
                <a:latin typeface="Arial Narrow" charset="0"/>
              </a:rPr>
              <a:t>Mariscos desmenuzados: Recibir a 45°F (7°C) o menos Enfríe los mariscos a 41°F (5°F) o menos en cuatro horas
</a:t>
            </a:r>
            <a:endParaRPr lang="en-US" sz="1800" dirty="0"/>
          </a:p>
        </p:txBody>
      </p:sp>
      <p:sp>
        <p:nvSpPr>
          <p:cNvPr id="102" name="Rectangle 85">
            <a:extLst>
              <a:ext uri="{FF2B5EF4-FFF2-40B4-BE49-F238E27FC236}">
                <a16:creationId xmlns:a16="http://schemas.microsoft.com/office/drawing/2014/main" id="{F72507E0-79C9-402C-9361-4F1FD9A0A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0604" y="641224"/>
            <a:ext cx="3120416" cy="55780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Graphic 6" descr="Low Temperature">
            <a:extLst>
              <a:ext uri="{FF2B5EF4-FFF2-40B4-BE49-F238E27FC236}">
                <a16:creationId xmlns:a16="http://schemas.microsoft.com/office/drawing/2014/main" id="{B98E97A0-B274-4E84-9EEB-8BB852F377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60208" y="2195019"/>
            <a:ext cx="2469200" cy="2469200"/>
          </a:xfrm>
          <a:prstGeom prst="rect">
            <a:avLst/>
          </a:prstGeom>
          <a:ln>
            <a:noFill/>
          </a:ln>
        </p:spPr>
      </p:pic>
      <p:sp>
        <p:nvSpPr>
          <p:cNvPr id="103" name="Rectangle 87">
            <a:extLst>
              <a:ext uri="{FF2B5EF4-FFF2-40B4-BE49-F238E27FC236}">
                <a16:creationId xmlns:a16="http://schemas.microsoft.com/office/drawing/2014/main" id="{CAB3F863-EDBB-484D-84DE-9180F8BE2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0199" y="890907"/>
            <a:ext cx="2623652" cy="5077948"/>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89">
            <a:extLst>
              <a:ext uri="{FF2B5EF4-FFF2-40B4-BE49-F238E27FC236}">
                <a16:creationId xmlns:a16="http://schemas.microsoft.com/office/drawing/2014/main" id="{50F859FC-1669-4A5D-A4BC-E630FB6A6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937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B3BA-FFF1-72AE-BBF9-58A0EE395B82}"/>
              </a:ext>
            </a:extLst>
          </p:cNvPr>
          <p:cNvSpPr>
            <a:spLocks noGrp="1"/>
          </p:cNvSpPr>
          <p:nvPr>
            <p:ph type="title"/>
          </p:nvPr>
        </p:nvSpPr>
        <p:spPr/>
        <p:txBody>
          <a:bodyPr/>
          <a:lstStyle/>
          <a:p>
            <a:r>
              <a:rPr lang="en-US" dirty="0" err="1"/>
              <a:t>Recibir</a:t>
            </a:r>
            <a:r>
              <a:rPr lang="en-US" dirty="0"/>
              <a:t>
</a:t>
            </a:r>
          </a:p>
        </p:txBody>
      </p:sp>
      <p:sp>
        <p:nvSpPr>
          <p:cNvPr id="3" name="Content Placeholder 2">
            <a:extLst>
              <a:ext uri="{FF2B5EF4-FFF2-40B4-BE49-F238E27FC236}">
                <a16:creationId xmlns:a16="http://schemas.microsoft.com/office/drawing/2014/main" id="{15E67451-6CA8-6CCB-3254-8C7A8DBC5FCE}"/>
              </a:ext>
            </a:extLst>
          </p:cNvPr>
          <p:cNvSpPr>
            <a:spLocks noGrp="1"/>
          </p:cNvSpPr>
          <p:nvPr>
            <p:ph idx="1"/>
          </p:nvPr>
        </p:nvSpPr>
        <p:spPr/>
        <p:txBody>
          <a:bodyPr>
            <a:normAutofit lnSpcReduction="10000"/>
          </a:bodyPr>
          <a:lstStyle/>
          <a:p>
            <a:r>
              <a:rPr lang="es-ES" dirty="0"/>
              <a:t>Los operadores deben planificar su entrega para que los productos puedan manipularse de manera rápida y correcta.
Los empleados asignados para recibir entregas deben estar capacitados para inspeccionar los alimentos adecuadamente. 
Ser capaz de distinguir entre los productos que son aceptables y los que no lo son
El embalaje debe estar libre de daños, limpio, de uso por fechas actuales y no mostrar signos de mal manejo.
</a:t>
            </a:r>
            <a:endParaRPr lang="en-US" dirty="0"/>
          </a:p>
        </p:txBody>
      </p:sp>
    </p:spTree>
    <p:extLst>
      <p:ext uri="{BB962C8B-B14F-4D97-AF65-F5344CB8AC3E}">
        <p14:creationId xmlns:p14="http://schemas.microsoft.com/office/powerpoint/2010/main" val="309998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F91A4-0DF8-5C2E-5374-65BF4E3FB65E}"/>
              </a:ext>
            </a:extLst>
          </p:cNvPr>
          <p:cNvSpPr>
            <a:spLocks noGrp="1"/>
          </p:cNvSpPr>
          <p:nvPr>
            <p:ph type="title"/>
          </p:nvPr>
        </p:nvSpPr>
        <p:spPr/>
        <p:txBody>
          <a:bodyPr>
            <a:normAutofit fontScale="90000"/>
          </a:bodyPr>
          <a:lstStyle/>
          <a:p>
            <a:r>
              <a:rPr lang="es-ES" dirty="0"/>
              <a:t>Los productos deben entregarse a las temperaturas adecuadas
</a:t>
            </a:r>
            <a:endParaRPr lang="en-US" dirty="0"/>
          </a:p>
        </p:txBody>
      </p:sp>
      <p:sp>
        <p:nvSpPr>
          <p:cNvPr id="3" name="Content Placeholder 2">
            <a:extLst>
              <a:ext uri="{FF2B5EF4-FFF2-40B4-BE49-F238E27FC236}">
                <a16:creationId xmlns:a16="http://schemas.microsoft.com/office/drawing/2014/main" id="{1C136498-06E3-C8FE-1638-692FAED7389A}"/>
              </a:ext>
            </a:extLst>
          </p:cNvPr>
          <p:cNvSpPr>
            <a:spLocks noGrp="1"/>
          </p:cNvSpPr>
          <p:nvPr>
            <p:ph idx="1"/>
          </p:nvPr>
        </p:nvSpPr>
        <p:spPr/>
        <p:txBody>
          <a:bodyPr/>
          <a:lstStyle/>
          <a:p>
            <a:r>
              <a:rPr lang="es-ES" dirty="0"/>
              <a:t>Comida TCS fría: 41 ° F o menos
Mariscos vivos y huevos con cáscara: 45 ° o menos
Alimentos TCS calientes: 135 ° F o más
Sólido congelado y congelado, sin manchas de fluido ni grandes cristales de hielo
</a:t>
            </a:r>
            <a:endParaRPr lang="en-US" dirty="0"/>
          </a:p>
        </p:txBody>
      </p:sp>
    </p:spTree>
    <p:extLst>
      <p:ext uri="{BB962C8B-B14F-4D97-AF65-F5344CB8AC3E}">
        <p14:creationId xmlns:p14="http://schemas.microsoft.com/office/powerpoint/2010/main" val="153409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4B437-341B-4EDD-9711-30B4658D3D72}"/>
              </a:ext>
            </a:extLst>
          </p:cNvPr>
          <p:cNvSpPr>
            <a:spLocks noGrp="1"/>
          </p:cNvSpPr>
          <p:nvPr>
            <p:ph type="title"/>
          </p:nvPr>
        </p:nvSpPr>
        <p:spPr/>
        <p:txBody>
          <a:bodyPr/>
          <a:lstStyle/>
          <a:p>
            <a:r>
              <a:rPr lang="en-US" dirty="0" err="1"/>
              <a:t>Partes</a:t>
            </a:r>
            <a:r>
              <a:rPr lang="en-US" dirty="0"/>
              <a:t> de un </a:t>
            </a:r>
            <a:r>
              <a:rPr lang="en-US" dirty="0" err="1"/>
              <a:t>cuchillo</a:t>
            </a:r>
            <a:r>
              <a:rPr lang="en-US" dirty="0"/>
              <a:t> 
</a:t>
            </a:r>
          </a:p>
        </p:txBody>
      </p:sp>
      <p:pic>
        <p:nvPicPr>
          <p:cNvPr id="1026" name="Picture 2" descr="The Parts of a Knife — The Anatomy of Kitchen and BBQ Knives">
            <a:extLst>
              <a:ext uri="{FF2B5EF4-FFF2-40B4-BE49-F238E27FC236}">
                <a16:creationId xmlns:a16="http://schemas.microsoft.com/office/drawing/2014/main" id="{52280EF2-7732-4497-83AE-8CE84DC42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808" y="1718280"/>
            <a:ext cx="7820025" cy="47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527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59CD79B-13FF-4DE6-AF06-77B560C628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402D77BF-B8EB-4AFE-AC21-08C836EF16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 name="Title 1">
            <a:extLst>
              <a:ext uri="{FF2B5EF4-FFF2-40B4-BE49-F238E27FC236}">
                <a16:creationId xmlns:a16="http://schemas.microsoft.com/office/drawing/2014/main" id="{B227E89C-58F3-4D3B-9863-E822831478CA}"/>
              </a:ext>
            </a:extLst>
          </p:cNvPr>
          <p:cNvSpPr>
            <a:spLocks noGrp="1"/>
          </p:cNvSpPr>
          <p:nvPr>
            <p:ph type="title"/>
          </p:nvPr>
        </p:nvSpPr>
        <p:spPr>
          <a:xfrm>
            <a:off x="2611808" y="808056"/>
            <a:ext cx="7958331" cy="1077229"/>
          </a:xfrm>
        </p:spPr>
        <p:txBody>
          <a:bodyPr>
            <a:normAutofit fontScale="90000"/>
          </a:bodyPr>
          <a:lstStyle/>
          <a:p>
            <a:pPr lvl="1" algn="l" eaLnBrk="1" hangingPunct="1">
              <a:defRPr/>
            </a:pPr>
            <a:r>
              <a:rPr lang="es-ES" sz="4400" dirty="0">
                <a:solidFill>
                  <a:schemeClr val="tx1"/>
                </a:solidFill>
                <a:latin typeface="Arial Narrow" charset="0"/>
                <a:cs typeface="+mn-cs"/>
              </a:rPr>
              <a:t>Criterios de temperatura para las entregas</a:t>
            </a:r>
            <a:r>
              <a:rPr lang="en-US" sz="4400" dirty="0">
                <a:solidFill>
                  <a:schemeClr val="tx1"/>
                </a:solidFill>
                <a:latin typeface="Arial Narrow" charset="0"/>
                <a:cs typeface="+mn-cs"/>
              </a:rPr>
              <a:t>:</a:t>
            </a:r>
            <a:endParaRPr lang="en-US" sz="4400" dirty="0">
              <a:solidFill>
                <a:schemeClr val="tx1"/>
              </a:solidFill>
            </a:endParaRPr>
          </a:p>
        </p:txBody>
      </p:sp>
      <p:graphicFrame>
        <p:nvGraphicFramePr>
          <p:cNvPr id="5" name="Content Placeholder 2">
            <a:extLst>
              <a:ext uri="{FF2B5EF4-FFF2-40B4-BE49-F238E27FC236}">
                <a16:creationId xmlns:a16="http://schemas.microsoft.com/office/drawing/2014/main" id="{51DBAEA8-DC77-40E7-9CE0-0E40403C5078}"/>
              </a:ext>
            </a:extLst>
          </p:cNvPr>
          <p:cNvGraphicFramePr>
            <a:graphicFrameLocks noGrp="1"/>
          </p:cNvGraphicFramePr>
          <p:nvPr>
            <p:ph idx="1"/>
            <p:extLst>
              <p:ext uri="{D42A27DB-BD31-4B8C-83A1-F6EECF244321}">
                <p14:modId xmlns:p14="http://schemas.microsoft.com/office/powerpoint/2010/main" val="2273516805"/>
              </p:ext>
            </p:extLst>
          </p:nvPr>
        </p:nvGraphicFramePr>
        <p:xfrm>
          <a:off x="2611807" y="2367883"/>
          <a:ext cx="7915667" cy="3366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7535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9B0F3308-12C4-4DD7-ABB4-D0DFAA3C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21" name="Picture 13320">
            <a:extLst>
              <a:ext uri="{FF2B5EF4-FFF2-40B4-BE49-F238E27FC236}">
                <a16:creationId xmlns:a16="http://schemas.microsoft.com/office/drawing/2014/main" id="{6A24046D-AAB6-4470-AC22-6448D576E5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323" name="Picture 13322">
            <a:extLst>
              <a:ext uri="{FF2B5EF4-FFF2-40B4-BE49-F238E27FC236}">
                <a16:creationId xmlns:a16="http://schemas.microsoft.com/office/drawing/2014/main" id="{211A0A85-392D-49DA-B9EC-82262B3B96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325" name="Rectangle 13324">
            <a:extLst>
              <a:ext uri="{FF2B5EF4-FFF2-40B4-BE49-F238E27FC236}">
                <a16:creationId xmlns:a16="http://schemas.microsoft.com/office/drawing/2014/main" id="{73AFD74C-283C-45BD-885B-6E6635E4B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7" name="Rectangle 13326">
            <a:extLst>
              <a:ext uri="{FF2B5EF4-FFF2-40B4-BE49-F238E27FC236}">
                <a16:creationId xmlns:a16="http://schemas.microsoft.com/office/drawing/2014/main" id="{CE3DE725-FEB0-422F-BDBA-A29C95768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9" name="Rectangle 13328">
            <a:extLst>
              <a:ext uri="{FF2B5EF4-FFF2-40B4-BE49-F238E27FC236}">
                <a16:creationId xmlns:a16="http://schemas.microsoft.com/office/drawing/2014/main" id="{05058156-257B-4118-BA50-5869C8AF6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393C64-DCDC-1595-22FE-708645045731}"/>
              </a:ext>
            </a:extLst>
          </p:cNvPr>
          <p:cNvSpPr>
            <a:spLocks noGrp="1"/>
          </p:cNvSpPr>
          <p:nvPr>
            <p:ph type="title"/>
          </p:nvPr>
        </p:nvSpPr>
        <p:spPr>
          <a:xfrm>
            <a:off x="1969803" y="808056"/>
            <a:ext cx="8608037" cy="1077229"/>
          </a:xfrm>
        </p:spPr>
        <p:txBody>
          <a:bodyPr>
            <a:normAutofit fontScale="90000"/>
          </a:bodyPr>
          <a:lstStyle/>
          <a:p>
            <a:pPr algn="l"/>
            <a:r>
              <a:rPr lang="es-ES" sz="2100" dirty="0"/>
              <a:t>FIFO</a:t>
            </a:r>
            <a:br>
              <a:rPr lang="es-ES" sz="2100" dirty="0"/>
            </a:br>
            <a:r>
              <a:rPr lang="es-ES" sz="2100" dirty="0"/>
              <a:t>(PRIMERO EN ENTRAR, PRIMERO EN SALIR)</a:t>
            </a:r>
            <a:br>
              <a:rPr lang="es-ES" sz="2100" dirty="0"/>
            </a:br>
            <a:r>
              <a:rPr lang="es-ES" sz="2100" dirty="0"/>
              <a:t>
</a:t>
            </a:r>
            <a:endParaRPr lang="en-US" sz="2100" dirty="0"/>
          </a:p>
        </p:txBody>
      </p:sp>
      <p:sp>
        <p:nvSpPr>
          <p:cNvPr id="3" name="Content Placeholder 2">
            <a:extLst>
              <a:ext uri="{FF2B5EF4-FFF2-40B4-BE49-F238E27FC236}">
                <a16:creationId xmlns:a16="http://schemas.microsoft.com/office/drawing/2014/main" id="{BF44D363-0E66-A7F9-C626-BF7B1A763EC3}"/>
              </a:ext>
            </a:extLst>
          </p:cNvPr>
          <p:cNvSpPr>
            <a:spLocks noGrp="1"/>
          </p:cNvSpPr>
          <p:nvPr>
            <p:ph idx="1"/>
          </p:nvPr>
        </p:nvSpPr>
        <p:spPr>
          <a:xfrm>
            <a:off x="1975805" y="2052116"/>
            <a:ext cx="2658877" cy="3997828"/>
          </a:xfrm>
        </p:spPr>
        <p:txBody>
          <a:bodyPr>
            <a:normAutofit/>
          </a:bodyPr>
          <a:lstStyle/>
          <a:p>
            <a:r>
              <a:rPr lang="es-ES" sz="1600" dirty="0"/>
              <a:t>Se debe seguir la rotación de existencias
Algunos artículos con fechas de uso anterior en el frente 
Úsalos primero
</a:t>
            </a:r>
            <a:endParaRPr lang="en-US" sz="1600" dirty="0"/>
          </a:p>
        </p:txBody>
      </p:sp>
      <p:pic>
        <p:nvPicPr>
          <p:cNvPr id="13314" name="Picture 2" descr="17 Ways to Reduce Food Waste in Restaurant - KILOWA - Commercial Kitchen  Design | Laundry | Waste Management">
            <a:extLst>
              <a:ext uri="{FF2B5EF4-FFF2-40B4-BE49-F238E27FC236}">
                <a16:creationId xmlns:a16="http://schemas.microsoft.com/office/drawing/2014/main" id="{0349F362-5809-7412-BBB0-0905F8AE3A8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432992" y="2381769"/>
            <a:ext cx="4818974" cy="3307487"/>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13331" name="Rectangle 13330">
            <a:extLst>
              <a:ext uri="{FF2B5EF4-FFF2-40B4-BE49-F238E27FC236}">
                <a16:creationId xmlns:a16="http://schemas.microsoft.com/office/drawing/2014/main" id="{D23B4D99-FEA8-489A-8436-A2F113BE1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426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FBCD88-9045-3B88-523F-720D81B3954C}"/>
              </a:ext>
            </a:extLst>
          </p:cNvPr>
          <p:cNvSpPr>
            <a:spLocks noGrp="1"/>
          </p:cNvSpPr>
          <p:nvPr>
            <p:ph idx="1"/>
          </p:nvPr>
        </p:nvSpPr>
        <p:spPr/>
        <p:txBody>
          <a:bodyPr/>
          <a:lstStyle/>
          <a:p>
            <a:r>
              <a:rPr lang="es-ES" dirty="0"/>
              <a:t>Los artículos deben almacenarse en el embalaje original
Si se elimina
Envuélvalo en material limpio a prueba de humedad o colóquelo en un recipiente desinfectado magro con tapa ajustada
Todos los envases y recipientes deben estar etiquetados con NOMBRE DEL ALIMENTO y FECHA DE CADUCIDAD
</a:t>
            </a:r>
            <a:endParaRPr lang="en-US" dirty="0"/>
          </a:p>
        </p:txBody>
      </p:sp>
    </p:spTree>
    <p:extLst>
      <p:ext uri="{BB962C8B-B14F-4D97-AF65-F5344CB8AC3E}">
        <p14:creationId xmlns:p14="http://schemas.microsoft.com/office/powerpoint/2010/main" val="4229411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48" name="Rectangle 1047">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ectangle 1049">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Rectangle 1051">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53">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D11A1-F6AB-FD11-1E66-8F61FBBCDE71}"/>
              </a:ext>
            </a:extLst>
          </p:cNvPr>
          <p:cNvSpPr>
            <a:spLocks noGrp="1"/>
          </p:cNvSpPr>
          <p:nvPr>
            <p:ph type="title"/>
          </p:nvPr>
        </p:nvSpPr>
        <p:spPr>
          <a:xfrm>
            <a:off x="1974738" y="808056"/>
            <a:ext cx="4986954" cy="1077229"/>
          </a:xfrm>
        </p:spPr>
        <p:txBody>
          <a:bodyPr>
            <a:normAutofit/>
          </a:bodyPr>
          <a:lstStyle/>
          <a:p>
            <a:pPr algn="l"/>
            <a:r>
              <a:rPr lang="es-ES" sz="2100" dirty="0"/>
              <a:t>ALIMENTOS TCS PREPARADOS EN EL SITIO</a:t>
            </a:r>
            <a:br>
              <a:rPr lang="en-US" sz="2100" dirty="0"/>
            </a:br>
            <a:endParaRPr lang="en-US" sz="2100" dirty="0"/>
          </a:p>
        </p:txBody>
      </p:sp>
      <p:sp>
        <p:nvSpPr>
          <p:cNvPr id="3" name="Content Placeholder 2">
            <a:extLst>
              <a:ext uri="{FF2B5EF4-FFF2-40B4-BE49-F238E27FC236}">
                <a16:creationId xmlns:a16="http://schemas.microsoft.com/office/drawing/2014/main" id="{A9D1A34E-81ED-C25C-7373-33A609117C2A}"/>
              </a:ext>
            </a:extLst>
          </p:cNvPr>
          <p:cNvSpPr>
            <a:spLocks noGrp="1"/>
          </p:cNvSpPr>
          <p:nvPr>
            <p:ph idx="1"/>
          </p:nvPr>
        </p:nvSpPr>
        <p:spPr>
          <a:xfrm>
            <a:off x="1974739" y="2052116"/>
            <a:ext cx="4901548" cy="3997828"/>
          </a:xfrm>
        </p:spPr>
        <p:txBody>
          <a:bodyPr>
            <a:normAutofit fontScale="92500" lnSpcReduction="10000"/>
          </a:bodyPr>
          <a:lstStyle/>
          <a:p>
            <a:r>
              <a:rPr lang="es-ES" sz="1800" dirty="0"/>
              <a:t>Debe estar etiquetado
Nombre del alimento
El dátil debe ser vendido, consumido o desechado
Se puede almacenar a un máximo de SIETE DÍAS a 41 ° F o menos antes de desecharlo.
DESECHE TODOS LOS ALIMENTOS QUE HAYAN PASADO LA FECHA DE VENCIMIENTO DEL FABRICANTE
</a:t>
            </a:r>
            <a:endParaRPr lang="en-US" dirty="0"/>
          </a:p>
        </p:txBody>
      </p:sp>
      <p:sp>
        <p:nvSpPr>
          <p:cNvPr id="1056" name="Rectangle 1055">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ambro&amp;#174; Biodegradable Food Rotation Label, 2&amp;quot;L x 1-1/4&amp;quot;W, White">
            <a:extLst>
              <a:ext uri="{FF2B5EF4-FFF2-40B4-BE49-F238E27FC236}">
                <a16:creationId xmlns:a16="http://schemas.microsoft.com/office/drawing/2014/main" id="{71D0FC0A-90AC-910D-3540-E71456AD0C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79" r="16115"/>
          <a:stretch/>
        </p:blipFill>
        <p:spPr bwMode="auto">
          <a:xfrm>
            <a:off x="7534656" y="227"/>
            <a:ext cx="465703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1057">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24456188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A53581F1-58F0-4AB7-A8A0-209066727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Getting ready to reopen your restaurant? Reorganize your walk-in first |  National Restaurant Association">
            <a:extLst>
              <a:ext uri="{FF2B5EF4-FFF2-40B4-BE49-F238E27FC236}">
                <a16:creationId xmlns:a16="http://schemas.microsoft.com/office/drawing/2014/main" id="{D80AF3CA-D398-EC13-08F2-43AF86934D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912" r="8526" b="1"/>
          <a:stretch/>
        </p:blipFill>
        <p:spPr bwMode="auto">
          <a:xfrm>
            <a:off x="20" y="227"/>
            <a:ext cx="121916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14344">
            <a:extLst>
              <a:ext uri="{FF2B5EF4-FFF2-40B4-BE49-F238E27FC236}">
                <a16:creationId xmlns:a16="http://schemas.microsoft.com/office/drawing/2014/main" id="{7F805E00-AB38-4A7C-BECE-0DED0DECE73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347" name="Picture 14346">
            <a:extLst>
              <a:ext uri="{FF2B5EF4-FFF2-40B4-BE49-F238E27FC236}">
                <a16:creationId xmlns:a16="http://schemas.microsoft.com/office/drawing/2014/main" id="{86805C35-00DC-4889-A7FD-065BDE84CE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349" name="Rectangle 14348">
            <a:extLst>
              <a:ext uri="{FF2B5EF4-FFF2-40B4-BE49-F238E27FC236}">
                <a16:creationId xmlns:a16="http://schemas.microsoft.com/office/drawing/2014/main" id="{F4E6F7CC-42A8-4DCA-B793-34EE7A20C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1" name="Rectangle 14350">
            <a:extLst>
              <a:ext uri="{FF2B5EF4-FFF2-40B4-BE49-F238E27FC236}">
                <a16:creationId xmlns:a16="http://schemas.microsoft.com/office/drawing/2014/main" id="{349DF81A-9E35-48CB-A13A-0F3044872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3" name="Rectangle 14352">
            <a:extLst>
              <a:ext uri="{FF2B5EF4-FFF2-40B4-BE49-F238E27FC236}">
                <a16:creationId xmlns:a16="http://schemas.microsoft.com/office/drawing/2014/main" id="{DBF782AB-FEB4-4E4B-B045-C02BC6558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4" y="0"/>
            <a:ext cx="7925404"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52437B-3657-3531-B0BB-8ABBEE73FFB7}"/>
              </a:ext>
            </a:extLst>
          </p:cNvPr>
          <p:cNvSpPr>
            <a:spLocks noGrp="1"/>
          </p:cNvSpPr>
          <p:nvPr>
            <p:ph type="title"/>
          </p:nvPr>
        </p:nvSpPr>
        <p:spPr>
          <a:xfrm>
            <a:off x="2611809" y="808056"/>
            <a:ext cx="5516236" cy="1077229"/>
          </a:xfrm>
        </p:spPr>
        <p:txBody>
          <a:bodyPr>
            <a:normAutofit/>
          </a:bodyPr>
          <a:lstStyle/>
          <a:p>
            <a:pPr algn="l"/>
            <a:r>
              <a:rPr lang="en-US" dirty="0" err="1"/>
              <a:t>Refrigeradores</a:t>
            </a:r>
            <a:r>
              <a:rPr lang="en-US" dirty="0"/>
              <a:t>
</a:t>
            </a:r>
          </a:p>
        </p:txBody>
      </p:sp>
      <p:sp>
        <p:nvSpPr>
          <p:cNvPr id="3" name="Content Placeholder 2">
            <a:extLst>
              <a:ext uri="{FF2B5EF4-FFF2-40B4-BE49-F238E27FC236}">
                <a16:creationId xmlns:a16="http://schemas.microsoft.com/office/drawing/2014/main" id="{37C396AF-88B2-14AB-ABE9-A682F4A2ABF1}"/>
              </a:ext>
            </a:extLst>
          </p:cNvPr>
          <p:cNvSpPr>
            <a:spLocks noGrp="1"/>
          </p:cNvSpPr>
          <p:nvPr>
            <p:ph idx="1"/>
          </p:nvPr>
        </p:nvSpPr>
        <p:spPr>
          <a:xfrm>
            <a:off x="2610579" y="2052116"/>
            <a:ext cx="5518026" cy="3997828"/>
          </a:xfrm>
        </p:spPr>
        <p:txBody>
          <a:bodyPr>
            <a:normAutofit fontScale="85000" lnSpcReduction="20000"/>
          </a:bodyPr>
          <a:lstStyle/>
          <a:p>
            <a:pPr>
              <a:lnSpc>
                <a:spcPct val="110000"/>
              </a:lnSpc>
            </a:pPr>
            <a:r>
              <a:rPr lang="es-ES" dirty="0"/>
              <a:t>Ajuste a 39 ° F o menos
Nunca coloque alimentos calientes en refrigeradores, ya que podrían elevar la temperatura en el interior
Enfríe los alimentos a 70°F antes de colocarlos en el refrigerador
No cubra los estantes del refrigerador, sobrecargue las unidades ni abra las puertas con demasiada frecuencia
Se deben mantener los termómetros internos y externos
</a:t>
            </a:r>
            <a:endParaRPr lang="en-US" dirty="0"/>
          </a:p>
        </p:txBody>
      </p:sp>
      <p:sp>
        <p:nvSpPr>
          <p:cNvPr id="14355" name="Rectangle 14354">
            <a:extLst>
              <a:ext uri="{FF2B5EF4-FFF2-40B4-BE49-F238E27FC236}">
                <a16:creationId xmlns:a16="http://schemas.microsoft.com/office/drawing/2014/main" id="{F4E9FDCC-E070-4D2E-9AE6-67D4AE6C0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937"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568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9" name="Rectangle 15368">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1" name="Rectangle 15370">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3" name="Rectangle 15372">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D45236-59AF-57D7-7916-72401C7F64F7}"/>
              </a:ext>
            </a:extLst>
          </p:cNvPr>
          <p:cNvSpPr>
            <a:spLocks noGrp="1"/>
          </p:cNvSpPr>
          <p:nvPr>
            <p:ph type="title"/>
          </p:nvPr>
        </p:nvSpPr>
        <p:spPr>
          <a:xfrm>
            <a:off x="1974738" y="808056"/>
            <a:ext cx="4986954" cy="1077229"/>
          </a:xfrm>
        </p:spPr>
        <p:txBody>
          <a:bodyPr>
            <a:normAutofit fontScale="90000"/>
          </a:bodyPr>
          <a:lstStyle/>
          <a:p>
            <a:pPr algn="l"/>
            <a:r>
              <a:rPr lang="en-US" dirty="0" err="1"/>
              <a:t>Almacenamiento</a:t>
            </a:r>
            <a:r>
              <a:rPr lang="en-US" dirty="0"/>
              <a:t> </a:t>
            </a:r>
            <a:r>
              <a:rPr lang="en-US" dirty="0" err="1"/>
              <a:t>en</a:t>
            </a:r>
            <a:r>
              <a:rPr lang="en-US" dirty="0"/>
              <a:t> seco
</a:t>
            </a:r>
          </a:p>
        </p:txBody>
      </p:sp>
      <p:sp>
        <p:nvSpPr>
          <p:cNvPr id="3" name="Content Placeholder 2">
            <a:extLst>
              <a:ext uri="{FF2B5EF4-FFF2-40B4-BE49-F238E27FC236}">
                <a16:creationId xmlns:a16="http://schemas.microsoft.com/office/drawing/2014/main" id="{28D2239A-F9C6-E980-4097-58C89CE96176}"/>
              </a:ext>
            </a:extLst>
          </p:cNvPr>
          <p:cNvSpPr>
            <a:spLocks noGrp="1"/>
          </p:cNvSpPr>
          <p:nvPr>
            <p:ph idx="1"/>
          </p:nvPr>
        </p:nvSpPr>
        <p:spPr>
          <a:xfrm>
            <a:off x="1974739" y="2052116"/>
            <a:ext cx="4901548" cy="3997828"/>
          </a:xfrm>
        </p:spPr>
        <p:txBody>
          <a:bodyPr>
            <a:normAutofit lnSpcReduction="10000"/>
          </a:bodyPr>
          <a:lstStyle/>
          <a:p>
            <a:pPr>
              <a:lnSpc>
                <a:spcPct val="110000"/>
              </a:lnSpc>
            </a:pPr>
            <a:r>
              <a:rPr lang="es-ES" sz="1500" dirty="0"/>
              <a:t>Las áreas deben mantenerse a la temperatura adecuada, entre 50 ° F y 70 ° F con una humedad relativa de 50-60%
Debe estar limpio y bien ventilado para mantener la calidad de los alimentos
Los alimentos deben estar a 6 pulgadas del piso
No almacene productos alimenticios cerca de productos químicos o productos de limpieza, ya que los alimentos pueden contaminarse fácilmente
Los alimentos secos abiertos deben etiquetarse y almacenarse en un recipiente sellado. 
</a:t>
            </a:r>
            <a:endParaRPr lang="en-US" sz="1500" dirty="0"/>
          </a:p>
        </p:txBody>
      </p:sp>
      <p:sp>
        <p:nvSpPr>
          <p:cNvPr id="15375" name="Rectangle 15374">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Restaurant shelving, Restaurant kitchen design, Small space storage">
            <a:extLst>
              <a:ext uri="{FF2B5EF4-FFF2-40B4-BE49-F238E27FC236}">
                <a16:creationId xmlns:a16="http://schemas.microsoft.com/office/drawing/2014/main" id="{4BB98FB4-0D82-53BC-F067-3D53E5B560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81" r="37442" b="-2"/>
          <a:stretch/>
        </p:blipFill>
        <p:spPr bwMode="auto">
          <a:xfrm>
            <a:off x="7534656" y="227"/>
            <a:ext cx="465703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77" name="Picture 15376">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3683765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FB944-D827-ED21-7346-86CAFA6E07F7}"/>
              </a:ext>
            </a:extLst>
          </p:cNvPr>
          <p:cNvSpPr>
            <a:spLocks noGrp="1"/>
          </p:cNvSpPr>
          <p:nvPr>
            <p:ph type="title"/>
          </p:nvPr>
        </p:nvSpPr>
        <p:spPr/>
        <p:txBody>
          <a:bodyPr/>
          <a:lstStyle/>
          <a:p>
            <a:r>
              <a:rPr lang="en-US" dirty="0" err="1"/>
              <a:t>Preparación</a:t>
            </a:r>
            <a:r>
              <a:rPr lang="en-US" dirty="0"/>
              <a:t>
</a:t>
            </a:r>
          </a:p>
        </p:txBody>
      </p:sp>
      <p:sp>
        <p:nvSpPr>
          <p:cNvPr id="3" name="Content Placeholder 2">
            <a:extLst>
              <a:ext uri="{FF2B5EF4-FFF2-40B4-BE49-F238E27FC236}">
                <a16:creationId xmlns:a16="http://schemas.microsoft.com/office/drawing/2014/main" id="{85EEA2B4-8D80-435F-AA5B-9B29A056C208}"/>
              </a:ext>
            </a:extLst>
          </p:cNvPr>
          <p:cNvSpPr>
            <a:spLocks noGrp="1"/>
          </p:cNvSpPr>
          <p:nvPr>
            <p:ph idx="1"/>
          </p:nvPr>
        </p:nvSpPr>
        <p:spPr/>
        <p:txBody>
          <a:bodyPr>
            <a:normAutofit lnSpcReduction="10000"/>
          </a:bodyPr>
          <a:lstStyle/>
          <a:p>
            <a:r>
              <a:rPr lang="es-ES" dirty="0"/>
              <a:t>DESCONGELAR los alimentos congelados en el refrigerador, con agua corriente fría, en un horno de microondas o como parte del proceso de cocción
NUNCA DESCONGELE A TEMPERATURA AMBIENTE
Controlar el tiempo y la temperatura
Preparar alimentos en lotes pequeños, utensilios y tazones de ingredientes </a:t>
            </a:r>
            <a:r>
              <a:rPr lang="es-ES" dirty="0" err="1"/>
              <a:t>prerefrigerados</a:t>
            </a:r>
            <a:r>
              <a:rPr lang="es-ES" dirty="0"/>
              <a:t> usados
</a:t>
            </a:r>
            <a:br>
              <a:rPr lang="en-US" dirty="0"/>
            </a:br>
            <a:endParaRPr lang="en-US" dirty="0"/>
          </a:p>
        </p:txBody>
      </p:sp>
      <p:pic>
        <p:nvPicPr>
          <p:cNvPr id="16388" name="Picture 4" descr="Food Safety Script Progress Report #2">
            <a:extLst>
              <a:ext uri="{FF2B5EF4-FFF2-40B4-BE49-F238E27FC236}">
                <a16:creationId xmlns:a16="http://schemas.microsoft.com/office/drawing/2014/main" id="{E22F2A9E-D084-82D5-1BE8-75B742082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088" y="318566"/>
            <a:ext cx="263842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694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7ED2E-3B2E-2341-B258-0EA7DF6F8A67}"/>
              </a:ext>
            </a:extLst>
          </p:cNvPr>
          <p:cNvSpPr>
            <a:spLocks noGrp="1"/>
          </p:cNvSpPr>
          <p:nvPr>
            <p:ph type="title"/>
          </p:nvPr>
        </p:nvSpPr>
        <p:spPr/>
        <p:txBody>
          <a:bodyPr/>
          <a:lstStyle/>
          <a:p>
            <a:r>
              <a:rPr lang="es-ES" dirty="0"/>
              <a:t>HUEVOS Y MEZCLAS DE HUEVOS</a:t>
            </a:r>
            <a:br>
              <a:rPr lang="en-US" dirty="0"/>
            </a:br>
            <a:endParaRPr lang="en-US" dirty="0"/>
          </a:p>
        </p:txBody>
      </p:sp>
      <p:sp>
        <p:nvSpPr>
          <p:cNvPr id="3" name="Content Placeholder 2">
            <a:extLst>
              <a:ext uri="{FF2B5EF4-FFF2-40B4-BE49-F238E27FC236}">
                <a16:creationId xmlns:a16="http://schemas.microsoft.com/office/drawing/2014/main" id="{A12B57A4-7909-987A-9888-C3B41DE36D9A}"/>
              </a:ext>
            </a:extLst>
          </p:cNvPr>
          <p:cNvSpPr>
            <a:spLocks noGrp="1"/>
          </p:cNvSpPr>
          <p:nvPr>
            <p:ph idx="1"/>
          </p:nvPr>
        </p:nvSpPr>
        <p:spPr/>
        <p:txBody>
          <a:bodyPr/>
          <a:lstStyle/>
          <a:p>
            <a:pPr lvl="1"/>
            <a:r>
              <a:rPr lang="es-ES" dirty="0"/>
              <a:t>Los huevos agrupados que se abren y se combinan en un recipiente común deben cocinarse rápidamente o almacenarse a 41 ° F.
Los establecimientos de alto riesgo solo deben servir huevos pasteurizados
</a:t>
            </a:r>
            <a:endParaRPr lang="en-US" dirty="0"/>
          </a:p>
        </p:txBody>
      </p:sp>
      <p:pic>
        <p:nvPicPr>
          <p:cNvPr id="17412" name="Picture 4" descr="Three eggs on a plate isolated on white. | CanStock">
            <a:extLst>
              <a:ext uri="{FF2B5EF4-FFF2-40B4-BE49-F238E27FC236}">
                <a16:creationId xmlns:a16="http://schemas.microsoft.com/office/drawing/2014/main" id="{9A73193E-A565-F36D-5F7A-3F45F744D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513" y="4581525"/>
            <a:ext cx="2543175"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4979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8445" name="Rectangle 18444">
            <a:extLst>
              <a:ext uri="{FF2B5EF4-FFF2-40B4-BE49-F238E27FC236}">
                <a16:creationId xmlns:a16="http://schemas.microsoft.com/office/drawing/2014/main" id="{4769E7C1-A0D2-4A9A-B20B-68131E5EE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47" name="Picture 18446">
            <a:extLst>
              <a:ext uri="{FF2B5EF4-FFF2-40B4-BE49-F238E27FC236}">
                <a16:creationId xmlns:a16="http://schemas.microsoft.com/office/drawing/2014/main" id="{881DA4F5-7FE4-4AAC-86DD-581AB73E71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8449" name="Picture 18448">
            <a:extLst>
              <a:ext uri="{FF2B5EF4-FFF2-40B4-BE49-F238E27FC236}">
                <a16:creationId xmlns:a16="http://schemas.microsoft.com/office/drawing/2014/main" id="{BABD6298-0FA3-4958-92D9-58BB1C35E8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8451" name="Rectangle 18450">
            <a:extLst>
              <a:ext uri="{FF2B5EF4-FFF2-40B4-BE49-F238E27FC236}">
                <a16:creationId xmlns:a16="http://schemas.microsoft.com/office/drawing/2014/main" id="{2A3C34FA-A89F-402A-8C08-206402BEB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53" name="Rectangle 18452">
            <a:extLst>
              <a:ext uri="{FF2B5EF4-FFF2-40B4-BE49-F238E27FC236}">
                <a16:creationId xmlns:a16="http://schemas.microsoft.com/office/drawing/2014/main" id="{E99BD194-5F14-4DCC-8EDD-48B7C99DFC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4CFA2-2A93-937A-B846-A4F2B35D17D9}"/>
              </a:ext>
            </a:extLst>
          </p:cNvPr>
          <p:cNvSpPr>
            <a:spLocks noGrp="1"/>
          </p:cNvSpPr>
          <p:nvPr>
            <p:ph type="title"/>
          </p:nvPr>
        </p:nvSpPr>
        <p:spPr>
          <a:xfrm>
            <a:off x="7548117" y="808056"/>
            <a:ext cx="3024722" cy="1077229"/>
          </a:xfrm>
        </p:spPr>
        <p:txBody>
          <a:bodyPr>
            <a:normAutofit/>
          </a:bodyPr>
          <a:lstStyle/>
          <a:p>
            <a:pPr algn="l"/>
            <a:r>
              <a:rPr lang="en-US" sz="2600" dirty="0" err="1"/>
              <a:t>Productos</a:t>
            </a:r>
            <a:r>
              <a:rPr lang="en-US" sz="2600" dirty="0"/>
              <a:t> y </a:t>
            </a:r>
            <a:r>
              <a:rPr lang="en-US" sz="2600" dirty="0" err="1"/>
              <a:t>frutas</a:t>
            </a:r>
            <a:br>
              <a:rPr lang="en-US" sz="2600" dirty="0"/>
            </a:br>
            <a:endParaRPr lang="en-US" sz="2600" dirty="0"/>
          </a:p>
        </p:txBody>
      </p:sp>
      <p:pic>
        <p:nvPicPr>
          <p:cNvPr id="18440" name="Picture 8" descr="fruit | Food Safety News">
            <a:extLst>
              <a:ext uri="{FF2B5EF4-FFF2-40B4-BE49-F238E27FC236}">
                <a16:creationId xmlns:a16="http://schemas.microsoft.com/office/drawing/2014/main" id="{80529C01-57A3-872C-7631-C33D2F2D240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795" r="28831" b="-3"/>
          <a:stretch/>
        </p:blipFill>
        <p:spPr bwMode="auto">
          <a:xfrm>
            <a:off x="3798815" y="10"/>
            <a:ext cx="2776409" cy="260808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8434" name="Picture 2" descr="Merchandising fresh produce: Shoppers seek more snack-sized and local  options">
            <a:extLst>
              <a:ext uri="{FF2B5EF4-FFF2-40B4-BE49-F238E27FC236}">
                <a16:creationId xmlns:a16="http://schemas.microsoft.com/office/drawing/2014/main" id="{20D01ED6-5276-1257-658C-A50D89E0B02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973" r="16393"/>
          <a:stretch/>
        </p:blipFill>
        <p:spPr bwMode="auto">
          <a:xfrm>
            <a:off x="1000389" y="10"/>
            <a:ext cx="2798425" cy="26118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8438" name="Picture 6" descr="2,406 Man Washing Vegetables Images, Stock Photos &amp; Vectors | Shutterstock">
            <a:extLst>
              <a:ext uri="{FF2B5EF4-FFF2-40B4-BE49-F238E27FC236}">
                <a16:creationId xmlns:a16="http://schemas.microsoft.com/office/drawing/2014/main" id="{02E5EE15-13D6-37E1-3B0E-D5980DA958A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895" r="2" b="2"/>
          <a:stretch/>
        </p:blipFill>
        <p:spPr bwMode="auto">
          <a:xfrm>
            <a:off x="1001716" y="2611819"/>
            <a:ext cx="5573498" cy="42464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8455" name="Rectangle 18454">
            <a:extLst>
              <a:ext uri="{FF2B5EF4-FFF2-40B4-BE49-F238E27FC236}">
                <a16:creationId xmlns:a16="http://schemas.microsoft.com/office/drawing/2014/main" id="{0C2CE016-7426-4D51-9172-45C735FE24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9C0F3B-0CE3-73C7-64E3-CE87DFECAFBA}"/>
              </a:ext>
            </a:extLst>
          </p:cNvPr>
          <p:cNvSpPr>
            <a:spLocks noGrp="1"/>
          </p:cNvSpPr>
          <p:nvPr>
            <p:ph idx="1"/>
          </p:nvPr>
        </p:nvSpPr>
        <p:spPr>
          <a:xfrm>
            <a:off x="7554123" y="2052116"/>
            <a:ext cx="3018716" cy="3997828"/>
          </a:xfrm>
        </p:spPr>
        <p:txBody>
          <a:bodyPr>
            <a:normAutofit/>
          </a:bodyPr>
          <a:lstStyle/>
          <a:p>
            <a:r>
              <a:rPr lang="es-ES" sz="1600" dirty="0"/>
              <a:t>Solo debe lavarse antes de cocinar, pero no mezcle diferentes artículos ni haga varios lotes
Si abre una nueva caja de productos, debe lavarse antes de servir.
</a:t>
            </a:r>
            <a:endParaRPr lang="en-US" sz="1600" dirty="0"/>
          </a:p>
        </p:txBody>
      </p:sp>
      <p:sp>
        <p:nvSpPr>
          <p:cNvPr id="18457" name="Rectangle 18456">
            <a:extLst>
              <a:ext uri="{FF2B5EF4-FFF2-40B4-BE49-F238E27FC236}">
                <a16:creationId xmlns:a16="http://schemas.microsoft.com/office/drawing/2014/main" id="{4B3E0BD3-7E48-45B6-BDF6-8ED6E52DA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9447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9480" name="Rectangle 19479">
            <a:extLst>
              <a:ext uri="{FF2B5EF4-FFF2-40B4-BE49-F238E27FC236}">
                <a16:creationId xmlns:a16="http://schemas.microsoft.com/office/drawing/2014/main" id="{AE1DC627-4ABE-46C9-81E9-5BB1D8CE0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82" name="Picture 19481">
            <a:extLst>
              <a:ext uri="{FF2B5EF4-FFF2-40B4-BE49-F238E27FC236}">
                <a16:creationId xmlns:a16="http://schemas.microsoft.com/office/drawing/2014/main" id="{D1C6DF18-30CC-455D-BEF5-AD8ABBB631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9484" name="Picture 19483">
            <a:extLst>
              <a:ext uri="{FF2B5EF4-FFF2-40B4-BE49-F238E27FC236}">
                <a16:creationId xmlns:a16="http://schemas.microsoft.com/office/drawing/2014/main" id="{4397A168-9964-4557-8B18-18F68C71093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9486" name="Rectangle 19485">
            <a:extLst>
              <a:ext uri="{FF2B5EF4-FFF2-40B4-BE49-F238E27FC236}">
                <a16:creationId xmlns:a16="http://schemas.microsoft.com/office/drawing/2014/main" id="{EB4E0424-26BF-4CAF-B60C-9FA333BA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88" name="Rectangle 19487">
            <a:extLst>
              <a:ext uri="{FF2B5EF4-FFF2-40B4-BE49-F238E27FC236}">
                <a16:creationId xmlns:a16="http://schemas.microsoft.com/office/drawing/2014/main" id="{6F5EAC93-4557-436A-BA08-FC04B4229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90" name="Rectangle 19489">
            <a:extLst>
              <a:ext uri="{FF2B5EF4-FFF2-40B4-BE49-F238E27FC236}">
                <a16:creationId xmlns:a16="http://schemas.microsoft.com/office/drawing/2014/main" id="{A7E12A95-2D51-4F5B-B468-3C7BF914E4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4B043F-BE9E-C5A5-426B-9EF94A8E08A5}"/>
              </a:ext>
            </a:extLst>
          </p:cNvPr>
          <p:cNvSpPr>
            <a:spLocks noGrp="1"/>
          </p:cNvSpPr>
          <p:nvPr>
            <p:ph type="title"/>
          </p:nvPr>
        </p:nvSpPr>
        <p:spPr>
          <a:xfrm>
            <a:off x="7559704" y="808056"/>
            <a:ext cx="3013024" cy="1077229"/>
          </a:xfrm>
        </p:spPr>
        <p:txBody>
          <a:bodyPr>
            <a:normAutofit/>
          </a:bodyPr>
          <a:lstStyle/>
          <a:p>
            <a:pPr algn="l"/>
            <a:r>
              <a:rPr lang="en-US" dirty="0"/>
              <a:t>SERVICIO
</a:t>
            </a:r>
          </a:p>
        </p:txBody>
      </p:sp>
      <p:pic>
        <p:nvPicPr>
          <p:cNvPr id="19460" name="Picture 4" descr="Hot &amp; Cold Holding of Potentially Hazardous Foods - YouTube">
            <a:extLst>
              <a:ext uri="{FF2B5EF4-FFF2-40B4-BE49-F238E27FC236}">
                <a16:creationId xmlns:a16="http://schemas.microsoft.com/office/drawing/2014/main" id="{383B2BBA-8262-193E-151D-8B40B71B0E8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59296" y="1588628"/>
            <a:ext cx="4914867" cy="3681406"/>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8BE0323-5B65-B272-F07C-D0D105F82656}"/>
              </a:ext>
            </a:extLst>
          </p:cNvPr>
          <p:cNvSpPr>
            <a:spLocks noGrp="1"/>
          </p:cNvSpPr>
          <p:nvPr>
            <p:ph idx="1"/>
          </p:nvPr>
        </p:nvSpPr>
        <p:spPr>
          <a:xfrm>
            <a:off x="7556290" y="2052116"/>
            <a:ext cx="3016439" cy="3997828"/>
          </a:xfrm>
        </p:spPr>
        <p:txBody>
          <a:bodyPr>
            <a:normAutofit fontScale="92500" lnSpcReduction="10000"/>
          </a:bodyPr>
          <a:lstStyle/>
          <a:p>
            <a:r>
              <a:rPr lang="es-ES" sz="1600" dirty="0"/>
              <a:t>Sosteniendo alimentos
Verifique la temperatura interna de los alimentos que se mantienen en las leas cada 4 horas y deséchelos si no tienen una temperatura adecuada
Mantenimiento en caliente: 135° o superior
Mantenimiento en frío: 41° o menos
</a:t>
            </a:r>
            <a:endParaRPr lang="en-US" dirty="0"/>
          </a:p>
        </p:txBody>
      </p:sp>
      <p:sp>
        <p:nvSpPr>
          <p:cNvPr id="19492" name="Rectangle 19491">
            <a:extLst>
              <a:ext uri="{FF2B5EF4-FFF2-40B4-BE49-F238E27FC236}">
                <a16:creationId xmlns:a16="http://schemas.microsoft.com/office/drawing/2014/main" id="{451DB18B-281E-4563-841D-F2464BEBDA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6709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4D41-6031-4200-BCBC-4BE7695B244D}"/>
              </a:ext>
            </a:extLst>
          </p:cNvPr>
          <p:cNvSpPr>
            <a:spLocks noGrp="1"/>
          </p:cNvSpPr>
          <p:nvPr>
            <p:ph type="title"/>
          </p:nvPr>
        </p:nvSpPr>
        <p:spPr/>
        <p:txBody>
          <a:bodyPr>
            <a:normAutofit fontScale="90000"/>
          </a:bodyPr>
          <a:lstStyle/>
          <a:p>
            <a:r>
              <a:rPr lang="en-US" dirty="0" err="1"/>
              <a:t>Diferentes</a:t>
            </a:r>
            <a:r>
              <a:rPr lang="en-US" dirty="0"/>
              <a:t> </a:t>
            </a:r>
            <a:r>
              <a:rPr lang="en-US" dirty="0" err="1"/>
              <a:t>técnicas</a:t>
            </a:r>
            <a:r>
              <a:rPr lang="en-US" dirty="0"/>
              <a:t> de </a:t>
            </a:r>
            <a:r>
              <a:rPr lang="en-US" dirty="0" err="1"/>
              <a:t>afilado</a:t>
            </a:r>
            <a:r>
              <a:rPr lang="en-US" dirty="0"/>
              <a:t> de </a:t>
            </a:r>
            <a:r>
              <a:rPr lang="en-US" dirty="0" err="1"/>
              <a:t>cuchillos</a:t>
            </a:r>
            <a:r>
              <a:rPr lang="en-US" dirty="0"/>
              <a:t>  
</a:t>
            </a:r>
          </a:p>
        </p:txBody>
      </p:sp>
      <p:pic>
        <p:nvPicPr>
          <p:cNvPr id="9" name="Online Media 8" title="The Best Way To Sharpen &amp; Clean Knives (And The Worst) | Epicurious">
            <a:hlinkClick r:id="" action="ppaction://media"/>
            <a:extLst>
              <a:ext uri="{FF2B5EF4-FFF2-40B4-BE49-F238E27FC236}">
                <a16:creationId xmlns:a16="http://schemas.microsoft.com/office/drawing/2014/main" id="{637CF93F-4CBA-021D-8F0F-F38CD27343D6}"/>
              </a:ext>
            </a:extLst>
          </p:cNvPr>
          <p:cNvPicPr>
            <a:picLocks noGrp="1" noRot="1" noChangeAspect="1"/>
          </p:cNvPicPr>
          <p:nvPr>
            <p:ph idx="1"/>
            <a:videoFile r:link="rId1"/>
          </p:nvPr>
        </p:nvPicPr>
        <p:blipFill>
          <a:blip r:embed="rId3"/>
          <a:stretch>
            <a:fillRect/>
          </a:stretch>
        </p:blipFill>
        <p:spPr>
          <a:xfrm>
            <a:off x="3133725" y="2052638"/>
            <a:ext cx="7075488" cy="3997325"/>
          </a:xfrm>
          <a:prstGeom prst="rect">
            <a:avLst/>
          </a:prstGeom>
        </p:spPr>
      </p:pic>
    </p:spTree>
    <p:extLst>
      <p:ext uri="{BB962C8B-B14F-4D97-AF65-F5344CB8AC3E}">
        <p14:creationId xmlns:p14="http://schemas.microsoft.com/office/powerpoint/2010/main" val="309393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0487" name="Rectangle 20486">
            <a:extLst>
              <a:ext uri="{FF2B5EF4-FFF2-40B4-BE49-F238E27FC236}">
                <a16:creationId xmlns:a16="http://schemas.microsoft.com/office/drawing/2014/main" id="{A97B08B2-0DA5-4B7F-A47D-5C15ECFB0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Food Delivery Systems - School Nutrition Foundation">
            <a:extLst>
              <a:ext uri="{FF2B5EF4-FFF2-40B4-BE49-F238E27FC236}">
                <a16:creationId xmlns:a16="http://schemas.microsoft.com/office/drawing/2014/main" id="{51A0DBF3-7043-597F-FDAF-A5FDE76FED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99" r="24592" b="1"/>
          <a:stretch/>
        </p:blipFill>
        <p:spPr bwMode="auto">
          <a:xfrm>
            <a:off x="20" y="227"/>
            <a:ext cx="121916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489" name="Picture 20488">
            <a:extLst>
              <a:ext uri="{FF2B5EF4-FFF2-40B4-BE49-F238E27FC236}">
                <a16:creationId xmlns:a16="http://schemas.microsoft.com/office/drawing/2014/main" id="{19C770FC-6D2D-4B73-8219-CFEB0B146F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0491" name="Picture 20490">
            <a:extLst>
              <a:ext uri="{FF2B5EF4-FFF2-40B4-BE49-F238E27FC236}">
                <a16:creationId xmlns:a16="http://schemas.microsoft.com/office/drawing/2014/main" id="{2DD31FDA-BCB5-4B8D-8FB8-8CCF019C9F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0493" name="Rectangle 20492">
            <a:extLst>
              <a:ext uri="{FF2B5EF4-FFF2-40B4-BE49-F238E27FC236}">
                <a16:creationId xmlns:a16="http://schemas.microsoft.com/office/drawing/2014/main" id="{590A298A-601D-412F-9A93-09DCA9DBE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5" name="Rectangle 20494">
            <a:extLst>
              <a:ext uri="{FF2B5EF4-FFF2-40B4-BE49-F238E27FC236}">
                <a16:creationId xmlns:a16="http://schemas.microsoft.com/office/drawing/2014/main" id="{7474A3CD-596C-4FAC-8913-C98848CD23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7" name="Rectangle 20496">
            <a:extLst>
              <a:ext uri="{FF2B5EF4-FFF2-40B4-BE49-F238E27FC236}">
                <a16:creationId xmlns:a16="http://schemas.microsoft.com/office/drawing/2014/main" id="{06A99299-7151-43AF-94CF-2ADA8412B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443147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710A97-CC77-7B2D-0422-6735A894A497}"/>
              </a:ext>
            </a:extLst>
          </p:cNvPr>
          <p:cNvSpPr>
            <a:spLocks noGrp="1"/>
          </p:cNvSpPr>
          <p:nvPr>
            <p:ph type="title"/>
          </p:nvPr>
        </p:nvSpPr>
        <p:spPr>
          <a:xfrm>
            <a:off x="1974738" y="808056"/>
            <a:ext cx="2659944" cy="1225532"/>
          </a:xfrm>
        </p:spPr>
        <p:txBody>
          <a:bodyPr>
            <a:normAutofit fontScale="90000"/>
          </a:bodyPr>
          <a:lstStyle/>
          <a:p>
            <a:pPr algn="l"/>
            <a:r>
              <a:rPr lang="en-US" sz="2600" dirty="0"/>
              <a:t>SERVICIO FUERA DEL SITIO
</a:t>
            </a:r>
          </a:p>
        </p:txBody>
      </p:sp>
      <p:sp>
        <p:nvSpPr>
          <p:cNvPr id="3" name="Content Placeholder 2">
            <a:extLst>
              <a:ext uri="{FF2B5EF4-FFF2-40B4-BE49-F238E27FC236}">
                <a16:creationId xmlns:a16="http://schemas.microsoft.com/office/drawing/2014/main" id="{932B3B5F-7769-50B9-9C10-CD282DEB017D}"/>
              </a:ext>
            </a:extLst>
          </p:cNvPr>
          <p:cNvSpPr>
            <a:spLocks noGrp="1"/>
          </p:cNvSpPr>
          <p:nvPr>
            <p:ph idx="1"/>
          </p:nvPr>
        </p:nvSpPr>
        <p:spPr>
          <a:xfrm>
            <a:off x="1966281" y="2171700"/>
            <a:ext cx="2668401" cy="3878243"/>
          </a:xfrm>
        </p:spPr>
        <p:txBody>
          <a:bodyPr>
            <a:normAutofit/>
          </a:bodyPr>
          <a:lstStyle/>
          <a:p>
            <a:r>
              <a:rPr lang="es-ES" sz="1600" dirty="0"/>
              <a:t>El equipo de entrega debe ser insultado:
 para mantener los alimentos a 135°F si los alimentos están calientes
41° para alimentos fríos</a:t>
            </a:r>
            <a:endParaRPr lang="en-US" sz="1600" dirty="0"/>
          </a:p>
        </p:txBody>
      </p:sp>
      <p:sp>
        <p:nvSpPr>
          <p:cNvPr id="20499" name="Rectangle 20498">
            <a:extLst>
              <a:ext uri="{FF2B5EF4-FFF2-40B4-BE49-F238E27FC236}">
                <a16:creationId xmlns:a16="http://schemas.microsoft.com/office/drawing/2014/main" id="{09BB4655-F250-4A6F-9526-13AFF6118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3755"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2906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1513" name="Rectangle 21512">
            <a:extLst>
              <a:ext uri="{FF2B5EF4-FFF2-40B4-BE49-F238E27FC236}">
                <a16:creationId xmlns:a16="http://schemas.microsoft.com/office/drawing/2014/main" id="{4D7E45EB-2082-42A1-A5FC-6D53F21DB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15" name="Picture 21514">
            <a:extLst>
              <a:ext uri="{FF2B5EF4-FFF2-40B4-BE49-F238E27FC236}">
                <a16:creationId xmlns:a16="http://schemas.microsoft.com/office/drawing/2014/main" id="{A6A5C072-919B-4308-A48B-96DC0CBFBE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1517" name="Picture 21516">
            <a:extLst>
              <a:ext uri="{FF2B5EF4-FFF2-40B4-BE49-F238E27FC236}">
                <a16:creationId xmlns:a16="http://schemas.microsoft.com/office/drawing/2014/main" id="{A8F74E2F-7C51-4D72-96BA-528A507481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1519" name="Rectangle 21518">
            <a:extLst>
              <a:ext uri="{FF2B5EF4-FFF2-40B4-BE49-F238E27FC236}">
                <a16:creationId xmlns:a16="http://schemas.microsoft.com/office/drawing/2014/main" id="{1B61F797-14BD-476F-B569-140E96CB6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1" name="Rectangle 21520">
            <a:extLst>
              <a:ext uri="{FF2B5EF4-FFF2-40B4-BE49-F238E27FC236}">
                <a16:creationId xmlns:a16="http://schemas.microsoft.com/office/drawing/2014/main" id="{9A0235D8-BAC3-4440-8A9B-43D98243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3" name="Rectangle 21522">
            <a:extLst>
              <a:ext uri="{FF2B5EF4-FFF2-40B4-BE49-F238E27FC236}">
                <a16:creationId xmlns:a16="http://schemas.microsoft.com/office/drawing/2014/main" id="{CDF2FD5C-3192-4646-91D2-C907BDC4C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8EB46-A592-E4EC-701F-C0E2144AABFA}"/>
              </a:ext>
            </a:extLst>
          </p:cNvPr>
          <p:cNvSpPr>
            <a:spLocks noGrp="1"/>
          </p:cNvSpPr>
          <p:nvPr>
            <p:ph type="title"/>
          </p:nvPr>
        </p:nvSpPr>
        <p:spPr>
          <a:xfrm>
            <a:off x="1969803" y="808056"/>
            <a:ext cx="8608037" cy="1077229"/>
          </a:xfrm>
        </p:spPr>
        <p:txBody>
          <a:bodyPr>
            <a:normAutofit fontScale="90000"/>
          </a:bodyPr>
          <a:lstStyle/>
          <a:p>
            <a:pPr algn="l"/>
            <a:r>
              <a:rPr lang="es-ES" dirty="0"/>
              <a:t>ANÁLISIS DE PELIGROS Y PUNTOS CRÍTICOS DE CONTROL (HACCP)
</a:t>
            </a:r>
            <a:endParaRPr lang="en-US" dirty="0"/>
          </a:p>
        </p:txBody>
      </p:sp>
      <p:pic>
        <p:nvPicPr>
          <p:cNvPr id="21508" name="Picture 4" descr="Eurogate Logistics Obtain HACCP Certification">
            <a:extLst>
              <a:ext uri="{FF2B5EF4-FFF2-40B4-BE49-F238E27FC236}">
                <a16:creationId xmlns:a16="http://schemas.microsoft.com/office/drawing/2014/main" id="{67949F90-A36C-BD43-4045-C3400E11124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181719" y="2912173"/>
            <a:ext cx="4454381" cy="2268022"/>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5FCF45C-F313-5C3B-6AB0-983980A97B0E}"/>
              </a:ext>
            </a:extLst>
          </p:cNvPr>
          <p:cNvSpPr>
            <a:spLocks noGrp="1"/>
          </p:cNvSpPr>
          <p:nvPr>
            <p:ph idx="1"/>
          </p:nvPr>
        </p:nvSpPr>
        <p:spPr>
          <a:xfrm>
            <a:off x="7286175" y="2052116"/>
            <a:ext cx="3289986" cy="3997828"/>
          </a:xfrm>
        </p:spPr>
        <p:txBody>
          <a:bodyPr>
            <a:normAutofit/>
          </a:bodyPr>
          <a:lstStyle/>
          <a:p>
            <a:r>
              <a:rPr lang="es-ES" sz="1800" dirty="0"/>
              <a:t>El sistema HACCP se centra en identificar puntos específicos donde es esencial prevenir, eliminar o reducir los peligros biológicos, químicos o físicos a un nivel seguro.
</a:t>
            </a:r>
            <a:endParaRPr lang="en-US" sz="1800" dirty="0"/>
          </a:p>
        </p:txBody>
      </p:sp>
      <p:sp>
        <p:nvSpPr>
          <p:cNvPr id="21525" name="Rectangle 21524">
            <a:extLst>
              <a:ext uri="{FF2B5EF4-FFF2-40B4-BE49-F238E27FC236}">
                <a16:creationId xmlns:a16="http://schemas.microsoft.com/office/drawing/2014/main" id="{28564258-BA63-4452-B6A7-27E3497D9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80363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A989E-3B83-0353-005F-BB674870C0DE}"/>
              </a:ext>
            </a:extLst>
          </p:cNvPr>
          <p:cNvSpPr>
            <a:spLocks noGrp="1"/>
          </p:cNvSpPr>
          <p:nvPr>
            <p:ph type="title"/>
          </p:nvPr>
        </p:nvSpPr>
        <p:spPr/>
        <p:txBody>
          <a:bodyPr/>
          <a:lstStyle/>
          <a:p>
            <a:r>
              <a:rPr lang="en-US" dirty="0"/>
              <a:t>Pasos HACCP 
</a:t>
            </a:r>
          </a:p>
        </p:txBody>
      </p:sp>
      <p:sp>
        <p:nvSpPr>
          <p:cNvPr id="3" name="Content Placeholder 2">
            <a:extLst>
              <a:ext uri="{FF2B5EF4-FFF2-40B4-BE49-F238E27FC236}">
                <a16:creationId xmlns:a16="http://schemas.microsoft.com/office/drawing/2014/main" id="{6F6F5C0F-A9C9-F9CA-0D51-072E36D71F43}"/>
              </a:ext>
            </a:extLst>
          </p:cNvPr>
          <p:cNvSpPr>
            <a:spLocks noGrp="1"/>
          </p:cNvSpPr>
          <p:nvPr>
            <p:ph idx="1"/>
          </p:nvPr>
        </p:nvSpPr>
        <p:spPr/>
        <p:txBody>
          <a:bodyPr>
            <a:normAutofit fontScale="77500" lnSpcReduction="20000"/>
          </a:bodyPr>
          <a:lstStyle/>
          <a:p>
            <a:pPr marL="457200" indent="-457200">
              <a:buFont typeface="+mj-lt"/>
              <a:buAutoNum type="arabicPeriod"/>
            </a:pPr>
            <a:r>
              <a:rPr lang="es-ES" dirty="0"/>
              <a:t>Realizar un análisis de peligros
Determinar los puntos de control de caracal donde los peligros pueden prevenirse, eliminarse o reducirse a niveles seguros
Determinar y establecer los límites máximos y mínimos que deben cumplirse para cada Punto Crítico de Control (PCC).
Determinar y establecer procedimientos de monitoreo
Identificar qué acciones correctivas se tomarán cuando no se hayan cumplido los límites críticos
Verifique que su plan esté funcionando
Establecer procedimientos para el mantenimiento de registros y documentación</a:t>
            </a:r>
            <a:endParaRPr lang="en-US" dirty="0"/>
          </a:p>
        </p:txBody>
      </p:sp>
    </p:spTree>
    <p:extLst>
      <p:ext uri="{BB962C8B-B14F-4D97-AF65-F5344CB8AC3E}">
        <p14:creationId xmlns:p14="http://schemas.microsoft.com/office/powerpoint/2010/main" val="29018439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D696D3-0F6E-EEC9-0688-35E71256F5AF}"/>
              </a:ext>
            </a:extLst>
          </p:cNvPr>
          <p:cNvPicPr>
            <a:picLocks noChangeAspect="1"/>
          </p:cNvPicPr>
          <p:nvPr/>
        </p:nvPicPr>
        <p:blipFill>
          <a:blip r:embed="rId2"/>
          <a:stretch>
            <a:fillRect/>
          </a:stretch>
        </p:blipFill>
        <p:spPr>
          <a:xfrm>
            <a:off x="968354" y="0"/>
            <a:ext cx="10255292" cy="6858000"/>
          </a:xfrm>
          <a:prstGeom prst="rect">
            <a:avLst/>
          </a:prstGeom>
        </p:spPr>
      </p:pic>
    </p:spTree>
    <p:extLst>
      <p:ext uri="{BB962C8B-B14F-4D97-AF65-F5344CB8AC3E}">
        <p14:creationId xmlns:p14="http://schemas.microsoft.com/office/powerpoint/2010/main" val="32181740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07750D-6A28-3C59-2305-97BE35EF4940}"/>
              </a:ext>
            </a:extLst>
          </p:cNvPr>
          <p:cNvPicPr>
            <a:picLocks noChangeAspect="1"/>
          </p:cNvPicPr>
          <p:nvPr/>
        </p:nvPicPr>
        <p:blipFill>
          <a:blip r:embed="rId2"/>
          <a:stretch>
            <a:fillRect/>
          </a:stretch>
        </p:blipFill>
        <p:spPr>
          <a:xfrm>
            <a:off x="1700212" y="919162"/>
            <a:ext cx="8791575" cy="5019675"/>
          </a:xfrm>
          <a:prstGeom prst="rect">
            <a:avLst/>
          </a:prstGeom>
        </p:spPr>
      </p:pic>
    </p:spTree>
    <p:extLst>
      <p:ext uri="{BB962C8B-B14F-4D97-AF65-F5344CB8AC3E}">
        <p14:creationId xmlns:p14="http://schemas.microsoft.com/office/powerpoint/2010/main" val="2539588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7D7B55-0820-0D4F-7A39-1FC341D72E22}"/>
              </a:ext>
            </a:extLst>
          </p:cNvPr>
          <p:cNvPicPr>
            <a:picLocks noChangeAspect="1"/>
          </p:cNvPicPr>
          <p:nvPr/>
        </p:nvPicPr>
        <p:blipFill>
          <a:blip r:embed="rId2"/>
          <a:stretch>
            <a:fillRect/>
          </a:stretch>
        </p:blipFill>
        <p:spPr>
          <a:xfrm>
            <a:off x="2300287" y="338137"/>
            <a:ext cx="7591425" cy="6181725"/>
          </a:xfrm>
          <a:prstGeom prst="rect">
            <a:avLst/>
          </a:prstGeom>
        </p:spPr>
      </p:pic>
    </p:spTree>
    <p:extLst>
      <p:ext uri="{BB962C8B-B14F-4D97-AF65-F5344CB8AC3E}">
        <p14:creationId xmlns:p14="http://schemas.microsoft.com/office/powerpoint/2010/main" val="13008529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Module 16 — Cleaning and Sanitizing Equipment">
            <a:hlinkClick r:id="" action="ppaction://media"/>
            <a:extLst>
              <a:ext uri="{FF2B5EF4-FFF2-40B4-BE49-F238E27FC236}">
                <a16:creationId xmlns:a16="http://schemas.microsoft.com/office/drawing/2014/main" id="{15F16941-ACC7-07F0-C794-0F50DA4B5F71}"/>
              </a:ext>
            </a:extLst>
          </p:cNvPr>
          <p:cNvPicPr>
            <a:picLocks noRot="1" noChangeAspect="1"/>
          </p:cNvPicPr>
          <p:nvPr>
            <a:videoFile r:link="rId1"/>
          </p:nvPr>
        </p:nvPicPr>
        <p:blipFill>
          <a:blip r:embed="rId3"/>
          <a:stretch>
            <a:fillRect/>
          </a:stretch>
        </p:blipFill>
        <p:spPr>
          <a:xfrm>
            <a:off x="2087029" y="1105866"/>
            <a:ext cx="8807349" cy="4976152"/>
          </a:xfrm>
          <a:prstGeom prst="rect">
            <a:avLst/>
          </a:prstGeom>
        </p:spPr>
      </p:pic>
    </p:spTree>
    <p:extLst>
      <p:ext uri="{BB962C8B-B14F-4D97-AF65-F5344CB8AC3E}">
        <p14:creationId xmlns:p14="http://schemas.microsoft.com/office/powerpoint/2010/main" val="298040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Module 17 — Cleaning Facilities and Documentation">
            <a:hlinkClick r:id="" action="ppaction://media"/>
            <a:extLst>
              <a:ext uri="{FF2B5EF4-FFF2-40B4-BE49-F238E27FC236}">
                <a16:creationId xmlns:a16="http://schemas.microsoft.com/office/drawing/2014/main" id="{4ACADE81-33AC-EF46-4C92-7ABC302A2268}"/>
              </a:ext>
            </a:extLst>
          </p:cNvPr>
          <p:cNvPicPr>
            <a:picLocks noRot="1" noChangeAspect="1"/>
          </p:cNvPicPr>
          <p:nvPr>
            <a:videoFile r:link="rId1"/>
          </p:nvPr>
        </p:nvPicPr>
        <p:blipFill>
          <a:blip r:embed="rId3"/>
          <a:stretch>
            <a:fillRect/>
          </a:stretch>
        </p:blipFill>
        <p:spPr>
          <a:xfrm>
            <a:off x="2096124" y="1234988"/>
            <a:ext cx="7999752" cy="4519860"/>
          </a:xfrm>
          <a:prstGeom prst="rect">
            <a:avLst/>
          </a:prstGeom>
        </p:spPr>
      </p:pic>
    </p:spTree>
    <p:extLst>
      <p:ext uri="{BB962C8B-B14F-4D97-AF65-F5344CB8AC3E}">
        <p14:creationId xmlns:p14="http://schemas.microsoft.com/office/powerpoint/2010/main" val="231272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A3F0-037E-1B29-D234-565DD3CDC9BF}"/>
              </a:ext>
            </a:extLst>
          </p:cNvPr>
          <p:cNvSpPr>
            <a:spLocks noGrp="1"/>
          </p:cNvSpPr>
          <p:nvPr>
            <p:ph type="title"/>
          </p:nvPr>
        </p:nvSpPr>
        <p:spPr/>
        <p:txBody>
          <a:bodyPr/>
          <a:lstStyle/>
          <a:p>
            <a:r>
              <a:rPr lang="en-US" dirty="0" err="1"/>
              <a:t>Parte</a:t>
            </a:r>
            <a:r>
              <a:rPr lang="en-US" dirty="0"/>
              <a:t> 4: </a:t>
            </a:r>
            <a:r>
              <a:rPr lang="en-US" dirty="0" err="1"/>
              <a:t>Tablas</a:t>
            </a:r>
            <a:r>
              <a:rPr lang="en-US" dirty="0"/>
              <a:t> de </a:t>
            </a:r>
            <a:r>
              <a:rPr lang="en-US" dirty="0" err="1"/>
              <a:t>cortar</a:t>
            </a:r>
            <a:r>
              <a:rPr lang="en-US" dirty="0"/>
              <a:t>
</a:t>
            </a:r>
          </a:p>
        </p:txBody>
      </p:sp>
      <p:pic>
        <p:nvPicPr>
          <p:cNvPr id="9218" name="Picture 2" descr="Testing Small Cutting Boards | Cook's Illustrated">
            <a:extLst>
              <a:ext uri="{FF2B5EF4-FFF2-40B4-BE49-F238E27FC236}">
                <a16:creationId xmlns:a16="http://schemas.microsoft.com/office/drawing/2014/main" id="{B51E54B2-ED76-66C3-968C-C83F6F2FFA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7103" y="1760727"/>
            <a:ext cx="5037138" cy="282079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KitchenWorthy 5 Piece Cutting Board Set">
            <a:extLst>
              <a:ext uri="{FF2B5EF4-FFF2-40B4-BE49-F238E27FC236}">
                <a16:creationId xmlns:a16="http://schemas.microsoft.com/office/drawing/2014/main" id="{5D6FF9DE-8703-B90A-42E1-E4AD89ECB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713" y="2005013"/>
            <a:ext cx="4238625" cy="423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8261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B59CD79B-13FF-4DE6-AF06-77B560C628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3">
            <a:extLst>
              <a:ext uri="{FF2B5EF4-FFF2-40B4-BE49-F238E27FC236}">
                <a16:creationId xmlns:a16="http://schemas.microsoft.com/office/drawing/2014/main" id="{402D77BF-B8EB-4AFE-AC21-08C836EF16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 name="Title 1">
            <a:extLst>
              <a:ext uri="{FF2B5EF4-FFF2-40B4-BE49-F238E27FC236}">
                <a16:creationId xmlns:a16="http://schemas.microsoft.com/office/drawing/2014/main" id="{A36FEB69-AAF0-2150-A1F5-C9F9D3A6C33E}"/>
              </a:ext>
            </a:extLst>
          </p:cNvPr>
          <p:cNvSpPr>
            <a:spLocks noGrp="1"/>
          </p:cNvSpPr>
          <p:nvPr>
            <p:ph type="title"/>
          </p:nvPr>
        </p:nvSpPr>
        <p:spPr>
          <a:xfrm>
            <a:off x="2611808" y="808056"/>
            <a:ext cx="7958331" cy="1077229"/>
          </a:xfrm>
        </p:spPr>
        <p:txBody>
          <a:bodyPr>
            <a:normAutofit/>
          </a:bodyPr>
          <a:lstStyle/>
          <a:p>
            <a:pPr algn="l"/>
            <a:r>
              <a:rPr lang="es-ES" dirty="0"/>
              <a:t>Seguridad de la tabla de cortar
</a:t>
            </a:r>
            <a:endParaRPr lang="en-US" dirty="0"/>
          </a:p>
        </p:txBody>
      </p:sp>
      <p:sp>
        <p:nvSpPr>
          <p:cNvPr id="3" name="Content Placeholder 2">
            <a:extLst>
              <a:ext uri="{FF2B5EF4-FFF2-40B4-BE49-F238E27FC236}">
                <a16:creationId xmlns:a16="http://schemas.microsoft.com/office/drawing/2014/main" id="{CA3CCD99-04E7-3CD4-40A4-1CCD015D61F0}"/>
              </a:ext>
            </a:extLst>
          </p:cNvPr>
          <p:cNvSpPr>
            <a:spLocks noGrp="1"/>
          </p:cNvSpPr>
          <p:nvPr>
            <p:ph idx="1"/>
          </p:nvPr>
        </p:nvSpPr>
        <p:spPr>
          <a:xfrm>
            <a:off x="2928322" y="2367883"/>
            <a:ext cx="6565979" cy="3366834"/>
          </a:xfrm>
        </p:spPr>
        <p:txBody>
          <a:bodyPr/>
          <a:lstStyle/>
          <a:p>
            <a:pPr marL="289370" indent="-289370" defTabSz="768096">
              <a:spcBef>
                <a:spcPts val="840"/>
              </a:spcBef>
              <a:spcAft>
                <a:spcPts val="504"/>
              </a:spcAft>
            </a:pPr>
            <a:r>
              <a:rPr lang="en-US" sz="1680" kern="1200">
                <a:solidFill>
                  <a:schemeClr val="tx1"/>
                </a:solidFill>
                <a:effectLst/>
                <a:latin typeface="Lato" panose="020F0502020204030203" pitchFamily="34" charset="0"/>
                <a:ea typeface="+mn-ea"/>
                <a:cs typeface="+mn-cs"/>
              </a:rPr>
              <a:t> </a:t>
            </a:r>
            <a:endParaRPr lang="en-US"/>
          </a:p>
        </p:txBody>
      </p:sp>
      <p:pic>
        <p:nvPicPr>
          <p:cNvPr id="6146" name="Picture 2" descr="The Towel Under Cutting Board Trick for Kitchen Knife Safety">
            <a:extLst>
              <a:ext uri="{FF2B5EF4-FFF2-40B4-BE49-F238E27FC236}">
                <a16:creationId xmlns:a16="http://schemas.microsoft.com/office/drawing/2014/main" id="{C0BD7888-68EE-D7E4-5020-7A9597B901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0712" y="460761"/>
            <a:ext cx="2789291" cy="18612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148" name="TextBox 6">
            <a:extLst>
              <a:ext uri="{FF2B5EF4-FFF2-40B4-BE49-F238E27FC236}">
                <a16:creationId xmlns:a16="http://schemas.microsoft.com/office/drawing/2014/main" id="{BF93B608-2668-2F31-675A-8A2191F06AD5}"/>
              </a:ext>
            </a:extLst>
          </p:cNvPr>
          <p:cNvGraphicFramePr/>
          <p:nvPr/>
        </p:nvGraphicFramePr>
        <p:xfrm>
          <a:off x="2611808" y="2635069"/>
          <a:ext cx="8572659" cy="38010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38692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4458B-D33E-45F5-A2B7-430E7FD88F71}"/>
              </a:ext>
            </a:extLst>
          </p:cNvPr>
          <p:cNvSpPr>
            <a:spLocks noGrp="1"/>
          </p:cNvSpPr>
          <p:nvPr>
            <p:ph type="title"/>
          </p:nvPr>
        </p:nvSpPr>
        <p:spPr/>
        <p:txBody>
          <a:bodyPr/>
          <a:lstStyle/>
          <a:p>
            <a:r>
              <a:rPr lang="en-US" dirty="0" err="1"/>
              <a:t>Habilidades</a:t>
            </a:r>
            <a:r>
              <a:rPr lang="en-US" dirty="0"/>
              <a:t> </a:t>
            </a:r>
            <a:r>
              <a:rPr lang="en-US" dirty="0" err="1"/>
              <a:t>básicas</a:t>
            </a:r>
            <a:r>
              <a:rPr lang="en-US" dirty="0"/>
              <a:t> de </a:t>
            </a:r>
            <a:r>
              <a:rPr lang="en-US" dirty="0" err="1"/>
              <a:t>cuchillo</a:t>
            </a:r>
            <a:r>
              <a:rPr lang="en-US" dirty="0"/>
              <a:t>
</a:t>
            </a:r>
          </a:p>
        </p:txBody>
      </p:sp>
      <p:pic>
        <p:nvPicPr>
          <p:cNvPr id="6" name="Online Media 5" title="9 Essential Knife Skills To Master | Epicurious 101">
            <a:hlinkClick r:id="" action="ppaction://media"/>
            <a:extLst>
              <a:ext uri="{FF2B5EF4-FFF2-40B4-BE49-F238E27FC236}">
                <a16:creationId xmlns:a16="http://schemas.microsoft.com/office/drawing/2014/main" id="{D635CBCE-87F7-367E-0780-DE1785536235}"/>
              </a:ext>
            </a:extLst>
          </p:cNvPr>
          <p:cNvPicPr>
            <a:picLocks noGrp="1" noRot="1" noChangeAspect="1"/>
          </p:cNvPicPr>
          <p:nvPr>
            <p:ph idx="1"/>
            <a:videoFile r:link="rId1"/>
          </p:nvPr>
        </p:nvPicPr>
        <p:blipFill>
          <a:blip r:embed="rId3"/>
          <a:stretch>
            <a:fillRect/>
          </a:stretch>
        </p:blipFill>
        <p:spPr>
          <a:xfrm>
            <a:off x="3133725" y="2052638"/>
            <a:ext cx="7075488" cy="3997325"/>
          </a:xfrm>
          <a:prstGeom prst="rect">
            <a:avLst/>
          </a:prstGeom>
        </p:spPr>
      </p:pic>
    </p:spTree>
    <p:extLst>
      <p:ext uri="{BB962C8B-B14F-4D97-AF65-F5344CB8AC3E}">
        <p14:creationId xmlns:p14="http://schemas.microsoft.com/office/powerpoint/2010/main" val="14866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CFFEEB-7071-4EAC-848B-847FA7F0985E}"/>
              </a:ext>
            </a:extLst>
          </p:cNvPr>
          <p:cNvSpPr>
            <a:spLocks noGrp="1"/>
          </p:cNvSpPr>
          <p:nvPr>
            <p:ph type="title"/>
          </p:nvPr>
        </p:nvSpPr>
        <p:spPr>
          <a:xfrm>
            <a:off x="1974738" y="808056"/>
            <a:ext cx="4986954" cy="1077229"/>
          </a:xfrm>
        </p:spPr>
        <p:txBody>
          <a:bodyPr>
            <a:normAutofit fontScale="90000"/>
          </a:bodyPr>
          <a:lstStyle/>
          <a:p>
            <a:pPr algn="l"/>
            <a:r>
              <a:rPr lang="es-ES" dirty="0"/>
              <a:t>Seguridad de la tabla de cortar
</a:t>
            </a:r>
            <a:endParaRPr lang="en-US" dirty="0"/>
          </a:p>
        </p:txBody>
      </p:sp>
      <p:sp>
        <p:nvSpPr>
          <p:cNvPr id="31" name="Rectangle 30">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portance of HACCP Colour Coded Cutting Boards - KHA Hospitality">
            <a:extLst>
              <a:ext uri="{FF2B5EF4-FFF2-40B4-BE49-F238E27FC236}">
                <a16:creationId xmlns:a16="http://schemas.microsoft.com/office/drawing/2014/main" id="{9B9C8165-D7C5-1D89-2F4B-5D1279AE45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39" r="18454"/>
          <a:stretch/>
        </p:blipFill>
        <p:spPr bwMode="auto">
          <a:xfrm>
            <a:off x="7534656" y="227"/>
            <a:ext cx="465703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graphicFrame>
        <p:nvGraphicFramePr>
          <p:cNvPr id="18" name="Content Placeholder 2">
            <a:extLst>
              <a:ext uri="{FF2B5EF4-FFF2-40B4-BE49-F238E27FC236}">
                <a16:creationId xmlns:a16="http://schemas.microsoft.com/office/drawing/2014/main" id="{ACBFE244-CF9B-FE45-F781-B70C1E44F52F}"/>
              </a:ext>
            </a:extLst>
          </p:cNvPr>
          <p:cNvGraphicFramePr>
            <a:graphicFrameLocks noGrp="1"/>
          </p:cNvGraphicFramePr>
          <p:nvPr>
            <p:ph idx="1"/>
            <p:extLst>
              <p:ext uri="{D42A27DB-BD31-4B8C-83A1-F6EECF244321}">
                <p14:modId xmlns:p14="http://schemas.microsoft.com/office/powerpoint/2010/main" val="3771827789"/>
              </p:ext>
            </p:extLst>
          </p:nvPr>
        </p:nvGraphicFramePr>
        <p:xfrm>
          <a:off x="1974739" y="2052116"/>
          <a:ext cx="4901548" cy="39978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686077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1045" name="Rectangle 1030">
            <a:extLst>
              <a:ext uri="{FF2B5EF4-FFF2-40B4-BE49-F238E27FC236}">
                <a16:creationId xmlns:a16="http://schemas.microsoft.com/office/drawing/2014/main" id="{8CD557CE-2AB8-44E1-AABA-A21D2274F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6" name="Picture 1032">
            <a:extLst>
              <a:ext uri="{FF2B5EF4-FFF2-40B4-BE49-F238E27FC236}">
                <a16:creationId xmlns:a16="http://schemas.microsoft.com/office/drawing/2014/main" id="{58DCB6E5-A344-4A17-A353-EC4D71E6C4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047" name="Picture 1034">
            <a:extLst>
              <a:ext uri="{FF2B5EF4-FFF2-40B4-BE49-F238E27FC236}">
                <a16:creationId xmlns:a16="http://schemas.microsoft.com/office/drawing/2014/main" id="{4D82F4F2-6117-4CCD-94A7-4AFD603EC3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048" name="Rectangle 1036">
            <a:extLst>
              <a:ext uri="{FF2B5EF4-FFF2-40B4-BE49-F238E27FC236}">
                <a16:creationId xmlns:a16="http://schemas.microsoft.com/office/drawing/2014/main" id="{3CCA9FB2-FFC7-4B6D-8E30-9D2CC14E7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38">
            <a:extLst>
              <a:ext uri="{FF2B5EF4-FFF2-40B4-BE49-F238E27FC236}">
                <a16:creationId xmlns:a16="http://schemas.microsoft.com/office/drawing/2014/main" id="{3CF6D6F6-E7F9-4521-BD22-74A61D8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ectangle 1040">
            <a:extLst>
              <a:ext uri="{FF2B5EF4-FFF2-40B4-BE49-F238E27FC236}">
                <a16:creationId xmlns:a16="http://schemas.microsoft.com/office/drawing/2014/main" id="{1B566E74-1425-46AC-885D-D2DAEE365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358F4E-F1B2-B29D-54B8-41E065E3EF91}"/>
              </a:ext>
            </a:extLst>
          </p:cNvPr>
          <p:cNvSpPr>
            <a:spLocks noGrp="1"/>
          </p:cNvSpPr>
          <p:nvPr>
            <p:ph type="title"/>
          </p:nvPr>
        </p:nvSpPr>
        <p:spPr>
          <a:xfrm>
            <a:off x="1969804" y="808056"/>
            <a:ext cx="3317492" cy="1077229"/>
          </a:xfrm>
        </p:spPr>
        <p:txBody>
          <a:bodyPr>
            <a:normAutofit fontScale="90000"/>
          </a:bodyPr>
          <a:lstStyle/>
          <a:p>
            <a:pPr algn="l"/>
            <a:r>
              <a:rPr lang="es-ES" dirty="0"/>
              <a:t>Seguridad de la tabla de cortar
</a:t>
            </a:r>
            <a:endParaRPr lang="en-US" dirty="0"/>
          </a:p>
        </p:txBody>
      </p:sp>
      <p:sp>
        <p:nvSpPr>
          <p:cNvPr id="3" name="Content Placeholder 2">
            <a:extLst>
              <a:ext uri="{FF2B5EF4-FFF2-40B4-BE49-F238E27FC236}">
                <a16:creationId xmlns:a16="http://schemas.microsoft.com/office/drawing/2014/main" id="{FDC6AC23-6C51-A7D9-E8F1-D9D6ED31924F}"/>
              </a:ext>
            </a:extLst>
          </p:cNvPr>
          <p:cNvSpPr>
            <a:spLocks noGrp="1"/>
          </p:cNvSpPr>
          <p:nvPr>
            <p:ph idx="1"/>
          </p:nvPr>
        </p:nvSpPr>
        <p:spPr>
          <a:xfrm>
            <a:off x="1969803" y="2052116"/>
            <a:ext cx="3317493" cy="3997828"/>
          </a:xfrm>
        </p:spPr>
        <p:txBody>
          <a:bodyPr>
            <a:normAutofit fontScale="85000" lnSpcReduction="10000"/>
          </a:bodyPr>
          <a:lstStyle/>
          <a:p>
            <a:pPr>
              <a:lnSpc>
                <a:spcPct val="110000"/>
              </a:lnSpc>
            </a:pPr>
            <a:r>
              <a:rPr lang="es-ES" sz="1400" dirty="0">
                <a:latin typeface="Lato" panose="020F0502020204030203" pitchFamily="34" charset="0"/>
              </a:rPr>
              <a:t>Las tablas de cortar de plástico, vidrio, acrílico no poroso y madera maciza se pueden lavar en un lavavajillas (las tablas laminadas pueden agrietarse y partirse).
Después de cortar carne, aves o mariscos crudos en su tabla de cortar, limpie bien con agua caliente y jabón, luego desinfecte con cloro u otra solución desinfectante y enjuague con agua limpia.
Para desinfectar su tabla de cortar, use una solución fresca de 1 cucharada de cloro líquido sin perfume por galón de agua. Inunde la superficie con la solución de lejía y déjela reposar durante varios minutos. Enjuague con agua y seque al aire o seque con toallas de papel limpias.
</a:t>
            </a:r>
            <a:endParaRPr lang="en-US" sz="1100" dirty="0"/>
          </a:p>
        </p:txBody>
      </p:sp>
      <p:pic>
        <p:nvPicPr>
          <p:cNvPr id="1026" name="Picture 2" descr="Featured Image">
            <a:extLst>
              <a:ext uri="{FF2B5EF4-FFF2-40B4-BE49-F238E27FC236}">
                <a16:creationId xmlns:a16="http://schemas.microsoft.com/office/drawing/2014/main" id="{C6D0C511-E913-0347-B2A5-527ECB563EB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094766" y="1103522"/>
            <a:ext cx="4651619" cy="4651619"/>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1051" name="Rectangle 1042">
            <a:extLst>
              <a:ext uri="{FF2B5EF4-FFF2-40B4-BE49-F238E27FC236}">
                <a16:creationId xmlns:a16="http://schemas.microsoft.com/office/drawing/2014/main" id="{06858379-D070-40E4-8A3D-F29E90C5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8976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3182" name="Picture 3181">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184" name="Picture 3183">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186" name="Rectangle 3185">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88" name="Rectangle 3187">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90" name="Rectangle 3189">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92" name="Rectangle 3191">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94" name="TextBox 3193">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3196" name="Rectangle 3195">
            <a:extLst>
              <a:ext uri="{FF2B5EF4-FFF2-40B4-BE49-F238E27FC236}">
                <a16:creationId xmlns:a16="http://schemas.microsoft.com/office/drawing/2014/main" id="{3B2CA9B6-4696-4754-85E4-8CABC16C8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98" name="Picture 3197">
            <a:extLst>
              <a:ext uri="{FF2B5EF4-FFF2-40B4-BE49-F238E27FC236}">
                <a16:creationId xmlns:a16="http://schemas.microsoft.com/office/drawing/2014/main" id="{7A9A1B4E-BA04-49DB-A7FC-AAC824E9FE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72" name="Picture 3071">
            <a:extLst>
              <a:ext uri="{FF2B5EF4-FFF2-40B4-BE49-F238E27FC236}">
                <a16:creationId xmlns:a16="http://schemas.microsoft.com/office/drawing/2014/main" id="{DEB81022-BC5D-4044-B798-FA0517B46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01" name="Rectangle 3200">
            <a:extLst>
              <a:ext uri="{FF2B5EF4-FFF2-40B4-BE49-F238E27FC236}">
                <a16:creationId xmlns:a16="http://schemas.microsoft.com/office/drawing/2014/main" id="{D23277EE-B44B-4433-AC85-268C83D34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3" name="Rectangle 3202">
            <a:extLst>
              <a:ext uri="{FF2B5EF4-FFF2-40B4-BE49-F238E27FC236}">
                <a16:creationId xmlns:a16="http://schemas.microsoft.com/office/drawing/2014/main" id="{96893633-2491-40F3-A8F8-3048B013B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5" name="Rectangle 3204">
            <a:extLst>
              <a:ext uri="{FF2B5EF4-FFF2-40B4-BE49-F238E27FC236}">
                <a16:creationId xmlns:a16="http://schemas.microsoft.com/office/drawing/2014/main" id="{4F600BF4-BBEF-41D0-AF2D-5FE8F1408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589120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869A1D-80F7-A315-7B24-D1BE143A45F1}"/>
              </a:ext>
            </a:extLst>
          </p:cNvPr>
          <p:cNvSpPr>
            <a:spLocks noGrp="1"/>
          </p:cNvSpPr>
          <p:nvPr>
            <p:ph type="title"/>
          </p:nvPr>
        </p:nvSpPr>
        <p:spPr>
          <a:xfrm>
            <a:off x="1969804" y="3428998"/>
            <a:ext cx="3972924" cy="2268559"/>
          </a:xfrm>
        </p:spPr>
        <p:txBody>
          <a:bodyPr vert="horz" lIns="91440" tIns="45720" rIns="91440" bIns="45720" rtlCol="0" anchor="t">
            <a:normAutofit fontScale="90000"/>
          </a:bodyPr>
          <a:lstStyle/>
          <a:p>
            <a:r>
              <a:rPr lang="es-ES" sz="4800" dirty="0"/>
              <a:t>Llave de tabla de cortar de color
</a:t>
            </a:r>
            <a:endParaRPr lang="en-US" sz="4800" dirty="0"/>
          </a:p>
        </p:txBody>
      </p:sp>
      <p:pic>
        <p:nvPicPr>
          <p:cNvPr id="3076" name="Picture 4" descr="No photo description available.">
            <a:extLst>
              <a:ext uri="{FF2B5EF4-FFF2-40B4-BE49-F238E27FC236}">
                <a16:creationId xmlns:a16="http://schemas.microsoft.com/office/drawing/2014/main" id="{3C67684A-549E-C3BD-84AF-0949A4B148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471"/>
          <a:stretch/>
        </p:blipFill>
        <p:spPr bwMode="auto">
          <a:xfrm>
            <a:off x="6749807" y="227"/>
            <a:ext cx="4635113" cy="6858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207" name="Rectangle 3206">
            <a:extLst>
              <a:ext uri="{FF2B5EF4-FFF2-40B4-BE49-F238E27FC236}">
                <a16:creationId xmlns:a16="http://schemas.microsoft.com/office/drawing/2014/main" id="{8E3FBB69-81FC-455A-9F72-076CADABD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Nevada Food Handler Safety Training Card Diagram | Quizlet">
            <a:extLst>
              <a:ext uri="{FF2B5EF4-FFF2-40B4-BE49-F238E27FC236}">
                <a16:creationId xmlns:a16="http://schemas.microsoft.com/office/drawing/2014/main" id="{03038325-552C-4F7B-470E-AEDF66DA46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323" y="352602"/>
            <a:ext cx="5568281" cy="2268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6163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4117" name="Rectangle 4102">
            <a:extLst>
              <a:ext uri="{FF2B5EF4-FFF2-40B4-BE49-F238E27FC236}">
                <a16:creationId xmlns:a16="http://schemas.microsoft.com/office/drawing/2014/main" id="{AFAADFB1-A9D8-4319-BAC8-6B3FD36BF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18" name="Picture 4104">
            <a:extLst>
              <a:ext uri="{FF2B5EF4-FFF2-40B4-BE49-F238E27FC236}">
                <a16:creationId xmlns:a16="http://schemas.microsoft.com/office/drawing/2014/main" id="{617C5FC5-1BC6-470E-A163-7EE80D227E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119" name="Picture 4106">
            <a:extLst>
              <a:ext uri="{FF2B5EF4-FFF2-40B4-BE49-F238E27FC236}">
                <a16:creationId xmlns:a16="http://schemas.microsoft.com/office/drawing/2014/main" id="{48316889-BCD7-49B5-89BD-4FC1D29FE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120" name="Rectangle 4108">
            <a:extLst>
              <a:ext uri="{FF2B5EF4-FFF2-40B4-BE49-F238E27FC236}">
                <a16:creationId xmlns:a16="http://schemas.microsoft.com/office/drawing/2014/main" id="{3E12F873-5B9B-482F-9FB3-6355C4F3B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1" name="Rectangle 4110">
            <a:extLst>
              <a:ext uri="{FF2B5EF4-FFF2-40B4-BE49-F238E27FC236}">
                <a16:creationId xmlns:a16="http://schemas.microsoft.com/office/drawing/2014/main" id="{0F245259-4364-4D53-AC48-3E893885A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079E50-F88B-8559-79E9-FCB609D9DF40}"/>
              </a:ext>
            </a:extLst>
          </p:cNvPr>
          <p:cNvSpPr>
            <a:spLocks noGrp="1"/>
          </p:cNvSpPr>
          <p:nvPr>
            <p:ph type="title"/>
          </p:nvPr>
        </p:nvSpPr>
        <p:spPr>
          <a:xfrm>
            <a:off x="6369475" y="808056"/>
            <a:ext cx="4203364" cy="1077229"/>
          </a:xfrm>
        </p:spPr>
        <p:txBody>
          <a:bodyPr>
            <a:normAutofit fontScale="90000"/>
          </a:bodyPr>
          <a:lstStyle/>
          <a:p>
            <a:pPr algn="l"/>
            <a:r>
              <a:rPr lang="es-ES" sz="2600" b="1" dirty="0">
                <a:latin typeface="Merriweather Web"/>
              </a:rPr>
              <a:t>Reemplace las tablas de cortar desgastadas</a:t>
            </a:r>
            <a:br>
              <a:rPr lang="en-US" sz="2600" b="1" i="0" dirty="0">
                <a:effectLst/>
                <a:latin typeface="Merriweather Web"/>
              </a:rPr>
            </a:br>
            <a:endParaRPr lang="en-US" sz="2600" dirty="0"/>
          </a:p>
        </p:txBody>
      </p:sp>
      <p:pic>
        <p:nvPicPr>
          <p:cNvPr id="4098" name="Picture 2" descr="Wood Vs. Plastic Cutting Boards: The Great Culinary Debate - McClure Block  Butcher Block and Hardwood KItchen Counter Tops and Hardwood Kitchen  Islands, Butcher Block Chopping Blocks and Cutting Boards">
            <a:extLst>
              <a:ext uri="{FF2B5EF4-FFF2-40B4-BE49-F238E27FC236}">
                <a16:creationId xmlns:a16="http://schemas.microsoft.com/office/drawing/2014/main" id="{45710D29-4097-DC8F-8333-D427EBE1398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336" r="36249" b="-1"/>
          <a:stretch/>
        </p:blipFill>
        <p:spPr bwMode="auto">
          <a:xfrm>
            <a:off x="1005401" y="227"/>
            <a:ext cx="4424045" cy="6858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122" name="Rectangle 4112">
            <a:extLst>
              <a:ext uri="{FF2B5EF4-FFF2-40B4-BE49-F238E27FC236}">
                <a16:creationId xmlns:a16="http://schemas.microsoft.com/office/drawing/2014/main" id="{3B9C7619-9AF0-4D6F-B2E3-21032A5C3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3" name="Rectangle 4114">
            <a:extLst>
              <a:ext uri="{FF2B5EF4-FFF2-40B4-BE49-F238E27FC236}">
                <a16:creationId xmlns:a16="http://schemas.microsoft.com/office/drawing/2014/main" id="{BAFBE0AC-23B1-4352-95D2-C71EB6D15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93B05F9-029A-594C-896A-2DE31FF69F47}"/>
              </a:ext>
            </a:extLst>
          </p:cNvPr>
          <p:cNvGraphicFramePr>
            <a:graphicFrameLocks noGrp="1"/>
          </p:cNvGraphicFramePr>
          <p:nvPr>
            <p:ph idx="1"/>
            <p:extLst>
              <p:ext uri="{D42A27DB-BD31-4B8C-83A1-F6EECF244321}">
                <p14:modId xmlns:p14="http://schemas.microsoft.com/office/powerpoint/2010/main" val="2201046934"/>
              </p:ext>
            </p:extLst>
          </p:nvPr>
        </p:nvGraphicFramePr>
        <p:xfrm>
          <a:off x="6369474" y="2052116"/>
          <a:ext cx="4203365" cy="39978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556992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E1DD1-5454-5BC2-CF3C-35243C4A5E88}"/>
              </a:ext>
            </a:extLst>
          </p:cNvPr>
          <p:cNvSpPr>
            <a:spLocks noGrp="1"/>
          </p:cNvSpPr>
          <p:nvPr>
            <p:ph type="title"/>
          </p:nvPr>
        </p:nvSpPr>
        <p:spPr/>
        <p:txBody>
          <a:bodyPr/>
          <a:lstStyle/>
          <a:p>
            <a:r>
              <a:rPr lang="es-ES" dirty="0"/>
              <a:t>Parte 5: Etiquetado y datación 
</a:t>
            </a:r>
            <a:endParaRPr lang="en-US" dirty="0"/>
          </a:p>
        </p:txBody>
      </p:sp>
      <p:pic>
        <p:nvPicPr>
          <p:cNvPr id="2050" name="Picture 2" descr="Food Safety Date Labeling Example">
            <a:extLst>
              <a:ext uri="{FF2B5EF4-FFF2-40B4-BE49-F238E27FC236}">
                <a16:creationId xmlns:a16="http://schemas.microsoft.com/office/drawing/2014/main" id="{D06CC1A4-EA76-6232-D779-3BDBD63AC3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1761" y="2052638"/>
            <a:ext cx="7099415" cy="399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7455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3097" name="Rectangle 3078">
            <a:extLst>
              <a:ext uri="{FF2B5EF4-FFF2-40B4-BE49-F238E27FC236}">
                <a16:creationId xmlns:a16="http://schemas.microsoft.com/office/drawing/2014/main" id="{40C8693A-B687-4F5E-B86B-B4F11D523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98" name="Picture 3080">
            <a:extLst>
              <a:ext uri="{FF2B5EF4-FFF2-40B4-BE49-F238E27FC236}">
                <a16:creationId xmlns:a16="http://schemas.microsoft.com/office/drawing/2014/main" id="{D51084F9-D042-49BE-9E1A-43E583B98F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99" name="Picture 3082">
            <a:extLst>
              <a:ext uri="{FF2B5EF4-FFF2-40B4-BE49-F238E27FC236}">
                <a16:creationId xmlns:a16="http://schemas.microsoft.com/office/drawing/2014/main" id="{EE65CA45-264D-4FD3-9249-3CB04EC97E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100" name="Rectangle 3084">
            <a:extLst>
              <a:ext uri="{FF2B5EF4-FFF2-40B4-BE49-F238E27FC236}">
                <a16:creationId xmlns:a16="http://schemas.microsoft.com/office/drawing/2014/main" id="{E7B58214-716F-43B8-8272-85CE2B9AB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1" name="Rectangle 3086">
            <a:extLst>
              <a:ext uri="{FF2B5EF4-FFF2-40B4-BE49-F238E27FC236}">
                <a16:creationId xmlns:a16="http://schemas.microsoft.com/office/drawing/2014/main" id="{2A5C070E-7DB1-4147-B6A8-D14B9C40E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2" name="Rectangle 3088">
            <a:extLst>
              <a:ext uri="{FF2B5EF4-FFF2-40B4-BE49-F238E27FC236}">
                <a16:creationId xmlns:a16="http://schemas.microsoft.com/office/drawing/2014/main" id="{A31070C9-36CD-4B65-8159-324995821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92AABE-0CB5-A139-E585-710530236A01}"/>
              </a:ext>
            </a:extLst>
          </p:cNvPr>
          <p:cNvSpPr>
            <a:spLocks noGrp="1"/>
          </p:cNvSpPr>
          <p:nvPr>
            <p:ph type="title"/>
          </p:nvPr>
        </p:nvSpPr>
        <p:spPr>
          <a:xfrm>
            <a:off x="1969803" y="808056"/>
            <a:ext cx="8608037" cy="1077229"/>
          </a:xfrm>
        </p:spPr>
        <p:txBody>
          <a:bodyPr>
            <a:normAutofit fontScale="90000"/>
          </a:bodyPr>
          <a:lstStyle/>
          <a:p>
            <a:pPr algn="l"/>
            <a:r>
              <a:rPr lang="es-ES" b="1" dirty="0">
                <a:latin typeface="Merriweather Web"/>
              </a:rPr>
              <a:t>¿Qué tipos de alimentos están fechados?</a:t>
            </a:r>
            <a:br>
              <a:rPr lang="es-ES" b="1" dirty="0">
                <a:latin typeface="Merriweather Web"/>
              </a:rPr>
            </a:br>
            <a:r>
              <a:rPr lang="es-ES" b="1" dirty="0">
                <a:latin typeface="Merriweather Web"/>
              </a:rPr>
              <a:t>
</a:t>
            </a:r>
            <a:endParaRPr lang="en-US" dirty="0"/>
          </a:p>
        </p:txBody>
      </p:sp>
      <p:sp>
        <p:nvSpPr>
          <p:cNvPr id="3" name="Content Placeholder 2">
            <a:extLst>
              <a:ext uri="{FF2B5EF4-FFF2-40B4-BE49-F238E27FC236}">
                <a16:creationId xmlns:a16="http://schemas.microsoft.com/office/drawing/2014/main" id="{B41D6E4A-115B-67C3-4922-6F4BB2089699}"/>
              </a:ext>
            </a:extLst>
          </p:cNvPr>
          <p:cNvSpPr>
            <a:spLocks noGrp="1"/>
          </p:cNvSpPr>
          <p:nvPr>
            <p:ph idx="1"/>
          </p:nvPr>
        </p:nvSpPr>
        <p:spPr>
          <a:xfrm>
            <a:off x="1975805" y="2052116"/>
            <a:ext cx="2908167" cy="3997828"/>
          </a:xfrm>
        </p:spPr>
        <p:txBody>
          <a:bodyPr>
            <a:normAutofit fontScale="92500" lnSpcReduction="10000"/>
          </a:bodyPr>
          <a:lstStyle/>
          <a:p>
            <a:r>
              <a:rPr lang="es-ES" sz="1600" dirty="0">
                <a:latin typeface="Source Sans Pro Web"/>
              </a:rPr>
              <a:t>Las citas abiertas se encuentran en la mayoría de los alimentos, incluyendo carne, aves, huevos y productos lácteos. 
Las "fechas cerradas o codificadas" son una serie de letras y / o números y generalmente aparecen en productos estables, como latas y cajas de alimentos.</a:t>
            </a:r>
            <a:r>
              <a:rPr lang="en-US" sz="1600" b="0" i="0" dirty="0">
                <a:effectLst/>
                <a:latin typeface="Source Sans Pro Web"/>
              </a:rPr>
              <a:t>.</a:t>
            </a:r>
          </a:p>
          <a:p>
            <a:br>
              <a:rPr lang="en-US" sz="1600" dirty="0"/>
            </a:br>
            <a:endParaRPr lang="en-US" sz="1600" dirty="0"/>
          </a:p>
        </p:txBody>
      </p:sp>
      <p:pic>
        <p:nvPicPr>
          <p:cNvPr id="3074" name="Picture 2" descr="How To Read And Understand Food Expiration Dates | KitchenSanity">
            <a:extLst>
              <a:ext uri="{FF2B5EF4-FFF2-40B4-BE49-F238E27FC236}">
                <a16:creationId xmlns:a16="http://schemas.microsoft.com/office/drawing/2014/main" id="{9E44070C-EDB2-B942-755E-9E35EB1DC12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120" r="3115"/>
          <a:stretch/>
        </p:blipFill>
        <p:spPr bwMode="auto">
          <a:xfrm>
            <a:off x="5432992" y="2348779"/>
            <a:ext cx="4818974" cy="3373468"/>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3103" name="Rectangle 3090">
            <a:extLst>
              <a:ext uri="{FF2B5EF4-FFF2-40B4-BE49-F238E27FC236}">
                <a16:creationId xmlns:a16="http://schemas.microsoft.com/office/drawing/2014/main" id="{89C35FB2-5194-4BE0-92D0-464E2B711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6773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0BA81C-FE31-AECD-8D67-E7297FCAE512}"/>
              </a:ext>
            </a:extLst>
          </p:cNvPr>
          <p:cNvSpPr>
            <a:spLocks noGrp="1"/>
          </p:cNvSpPr>
          <p:nvPr>
            <p:ph type="title"/>
          </p:nvPr>
        </p:nvSpPr>
        <p:spPr>
          <a:xfrm>
            <a:off x="2188901" y="808056"/>
            <a:ext cx="8381238" cy="1077229"/>
          </a:xfrm>
        </p:spPr>
        <p:txBody>
          <a:bodyPr>
            <a:normAutofit fontScale="90000"/>
          </a:bodyPr>
          <a:lstStyle/>
          <a:p>
            <a:pPr algn="l"/>
            <a:r>
              <a:rPr lang="es-ES" b="1" dirty="0">
                <a:latin typeface="Merriweather Web"/>
              </a:rPr>
              <a:t>¿Qué frases de etiquetado de fecha se utilizan?</a:t>
            </a:r>
            <a:br>
              <a:rPr lang="es-ES" b="1" dirty="0">
                <a:latin typeface="Merriweather Web"/>
              </a:rPr>
            </a:br>
            <a:r>
              <a:rPr lang="es-ES" b="1" dirty="0">
                <a:latin typeface="Merriweather Web"/>
              </a:rPr>
              <a:t>
</a:t>
            </a:r>
            <a:endParaRPr lang="en-US" dirty="0"/>
          </a:p>
        </p:txBody>
      </p:sp>
      <p:sp>
        <p:nvSpPr>
          <p:cNvPr id="3" name="Content Placeholder 2">
            <a:extLst>
              <a:ext uri="{FF2B5EF4-FFF2-40B4-BE49-F238E27FC236}">
                <a16:creationId xmlns:a16="http://schemas.microsoft.com/office/drawing/2014/main" id="{93916567-EAA7-3089-9B20-C61F07331777}"/>
              </a:ext>
            </a:extLst>
          </p:cNvPr>
          <p:cNvSpPr>
            <a:spLocks noGrp="1"/>
          </p:cNvSpPr>
          <p:nvPr>
            <p:ph idx="1"/>
          </p:nvPr>
        </p:nvSpPr>
        <p:spPr>
          <a:xfrm>
            <a:off x="2256639" y="2052116"/>
            <a:ext cx="9192022" cy="3997828"/>
          </a:xfrm>
        </p:spPr>
        <p:txBody>
          <a:bodyPr anchor="t">
            <a:normAutofit fontScale="92500" lnSpcReduction="10000"/>
          </a:bodyPr>
          <a:lstStyle/>
          <a:p>
            <a:pPr>
              <a:lnSpc>
                <a:spcPct val="110000"/>
              </a:lnSpc>
            </a:pPr>
            <a:r>
              <a:rPr lang="es-ES" sz="1400" dirty="0">
                <a:latin typeface="Source Sans Pro Web"/>
              </a:rPr>
              <a:t>No hay descripciones uniformes o universalmente aceptadas utilizadas en las etiquetas de los alimentos para las citas abiertas en los Estados Unidos.  Como resultado, hay una amplia variedad de frases utilizadas en las etiquetas para describir las fechas de calidad.
Ejemplos de frases de uso común:
Una fecha de "Mejor si se usa antes de/antes" indica cuándo un producto tendrá el mejor sabor o calidad.  No es una fecha de compra o seguridad.
Una fecha de "venta antes de" le indica a la tienda cuánto tiempo debe mostrar el producto para la venta para la gestión de inventario.  No es una fecha de seguridad. 
Una fecha de caducidad es la última fecha recomendada para el uso del producto mientras se encuentra en la calidad máxima. No es una fecha de seguridad, excepto cuando se usa en fórmula infantil como se describe a continuación.
Una fecha de "congelación" indica cuándo se debe congelar un producto para mantener la máxima calidad. No es una fecha de compra o seguridad.
</a:t>
            </a:r>
            <a:endParaRPr lang="en-US" sz="1100" dirty="0"/>
          </a:p>
        </p:txBody>
      </p:sp>
    </p:spTree>
    <p:extLst>
      <p:ext uri="{BB962C8B-B14F-4D97-AF65-F5344CB8AC3E}">
        <p14:creationId xmlns:p14="http://schemas.microsoft.com/office/powerpoint/2010/main" val="12723641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E488-0EF9-F01C-1359-29422C13B284}"/>
              </a:ext>
            </a:extLst>
          </p:cNvPr>
          <p:cNvSpPr>
            <a:spLocks noGrp="1"/>
          </p:cNvSpPr>
          <p:nvPr>
            <p:ph type="title"/>
          </p:nvPr>
        </p:nvSpPr>
        <p:spPr/>
        <p:txBody>
          <a:bodyPr/>
          <a:lstStyle/>
          <a:p>
            <a:r>
              <a:rPr lang="es-ES" dirty="0"/>
              <a:t>Etiquetado y datación de alimentos
</a:t>
            </a:r>
            <a:endParaRPr lang="en-US" dirty="0"/>
          </a:p>
        </p:txBody>
      </p:sp>
      <p:pic>
        <p:nvPicPr>
          <p:cNvPr id="10242" name="Picture 2" descr="Food Safety: Labeling &amp; Dating">
            <a:extLst>
              <a:ext uri="{FF2B5EF4-FFF2-40B4-BE49-F238E27FC236}">
                <a16:creationId xmlns:a16="http://schemas.microsoft.com/office/drawing/2014/main" id="{E4186C2B-E0DD-5145-0E3E-11663D6A24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1969" y="2146300"/>
            <a:ext cx="7239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4056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Food Storing, Labeling and Dating">
            <a:hlinkClick r:id="" action="ppaction://media"/>
            <a:extLst>
              <a:ext uri="{FF2B5EF4-FFF2-40B4-BE49-F238E27FC236}">
                <a16:creationId xmlns:a16="http://schemas.microsoft.com/office/drawing/2014/main" id="{9385B041-01F8-B5CA-9E82-48CFDD03A39C}"/>
              </a:ext>
            </a:extLst>
          </p:cNvPr>
          <p:cNvPicPr>
            <a:picLocks noGrp="1" noRot="1" noChangeAspect="1"/>
          </p:cNvPicPr>
          <p:nvPr>
            <p:ph idx="1"/>
            <a:videoFile r:link="rId1"/>
          </p:nvPr>
        </p:nvPicPr>
        <p:blipFill>
          <a:blip r:embed="rId3"/>
          <a:stretch>
            <a:fillRect/>
          </a:stretch>
        </p:blipFill>
        <p:spPr>
          <a:xfrm>
            <a:off x="2646299" y="937965"/>
            <a:ext cx="7302373" cy="5477323"/>
          </a:xfrm>
          <a:prstGeom prst="rect">
            <a:avLst/>
          </a:prstGeom>
        </p:spPr>
      </p:pic>
    </p:spTree>
    <p:extLst>
      <p:ext uri="{BB962C8B-B14F-4D97-AF65-F5344CB8AC3E}">
        <p14:creationId xmlns:p14="http://schemas.microsoft.com/office/powerpoint/2010/main" val="289580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78" name="Picture 36">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9" name="Picture 38">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0" name="Rectangle 40">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42">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ctangle 44">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46">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TextBox 48">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85" name="Rectangle 50">
            <a:extLst>
              <a:ext uri="{FF2B5EF4-FFF2-40B4-BE49-F238E27FC236}">
                <a16:creationId xmlns:a16="http://schemas.microsoft.com/office/drawing/2014/main" id="{847489EB-355C-4170-8C70-5CDD42EFD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52">
            <a:extLst>
              <a:ext uri="{FF2B5EF4-FFF2-40B4-BE49-F238E27FC236}">
                <a16:creationId xmlns:a16="http://schemas.microsoft.com/office/drawing/2014/main" id="{521CC0F3-7B68-4C9C-999A-74F8925C33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87" name="Picture 54">
            <a:extLst>
              <a:ext uri="{FF2B5EF4-FFF2-40B4-BE49-F238E27FC236}">
                <a16:creationId xmlns:a16="http://schemas.microsoft.com/office/drawing/2014/main" id="{3EB18ECF-1C11-48BB-8C2B-DC5532A906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8" name="Rectangle 56">
            <a:extLst>
              <a:ext uri="{FF2B5EF4-FFF2-40B4-BE49-F238E27FC236}">
                <a16:creationId xmlns:a16="http://schemas.microsoft.com/office/drawing/2014/main" id="{D8887E40-5A0B-4897-80F0-0BAFAAB61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58">
            <a:extLst>
              <a:ext uri="{FF2B5EF4-FFF2-40B4-BE49-F238E27FC236}">
                <a16:creationId xmlns:a16="http://schemas.microsoft.com/office/drawing/2014/main" id="{92E3B1B6-DAAA-408B-A99C-2A7EE0409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0">
            <a:extLst>
              <a:ext uri="{FF2B5EF4-FFF2-40B4-BE49-F238E27FC236}">
                <a16:creationId xmlns:a16="http://schemas.microsoft.com/office/drawing/2014/main" id="{7A72B882-D016-4849-AF04-88E39D13A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A38A3D-1A15-4D34-80E8-9AA970FC322A}"/>
              </a:ext>
            </a:extLst>
          </p:cNvPr>
          <p:cNvSpPr>
            <a:spLocks noGrp="1"/>
          </p:cNvSpPr>
          <p:nvPr>
            <p:ph type="title"/>
          </p:nvPr>
        </p:nvSpPr>
        <p:spPr>
          <a:xfrm>
            <a:off x="1976398" y="5166420"/>
            <a:ext cx="8440564" cy="1045052"/>
          </a:xfrm>
        </p:spPr>
        <p:txBody>
          <a:bodyPr vert="horz" lIns="91440" tIns="45720" rIns="91440" bIns="45720" rtlCol="0" anchor="t">
            <a:normAutofit fontScale="90000"/>
          </a:bodyPr>
          <a:lstStyle/>
          <a:p>
            <a:r>
              <a:rPr lang="es-ES" dirty="0"/>
              <a:t>Parte 6:</a:t>
            </a:r>
            <a:br>
              <a:rPr lang="es-ES" dirty="0"/>
            </a:br>
            <a:r>
              <a:rPr lang="es-ES" dirty="0"/>
              <a:t>Cómo leer una etiqueta de información nutricional 
</a:t>
            </a:r>
            <a:endParaRPr lang="en-US" dirty="0"/>
          </a:p>
        </p:txBody>
      </p:sp>
      <p:sp>
        <p:nvSpPr>
          <p:cNvPr id="91" name="Rectangle 62">
            <a:extLst>
              <a:ext uri="{FF2B5EF4-FFF2-40B4-BE49-F238E27FC236}">
                <a16:creationId xmlns:a16="http://schemas.microsoft.com/office/drawing/2014/main" id="{41FF9E96-6955-4599-A2D0-1FF57939C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0531" y="647188"/>
            <a:ext cx="9091538" cy="32972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Fruits and vegetables in bags">
            <a:extLst>
              <a:ext uri="{FF2B5EF4-FFF2-40B4-BE49-F238E27FC236}">
                <a16:creationId xmlns:a16="http://schemas.microsoft.com/office/drawing/2014/main" id="{8F429FF6-458A-48A1-ACBD-C517EE44CF9B}"/>
              </a:ext>
            </a:extLst>
          </p:cNvPr>
          <p:cNvPicPr>
            <a:picLocks noChangeAspect="1"/>
          </p:cNvPicPr>
          <p:nvPr/>
        </p:nvPicPr>
        <p:blipFill rotWithShape="1">
          <a:blip r:embed="rId5"/>
          <a:srcRect r="-1" b="15728"/>
          <a:stretch/>
        </p:blipFill>
        <p:spPr>
          <a:xfrm>
            <a:off x="3836176" y="972646"/>
            <a:ext cx="5133137" cy="2887441"/>
          </a:xfrm>
          <a:prstGeom prst="rect">
            <a:avLst/>
          </a:prstGeom>
          <a:ln>
            <a:noFill/>
          </a:ln>
        </p:spPr>
      </p:pic>
      <p:sp>
        <p:nvSpPr>
          <p:cNvPr id="92" name="Rectangle 64">
            <a:extLst>
              <a:ext uri="{FF2B5EF4-FFF2-40B4-BE49-F238E27FC236}">
                <a16:creationId xmlns:a16="http://schemas.microsoft.com/office/drawing/2014/main" id="{A15CFF31-2A56-4E24-9263-DC4342144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2966" y="888935"/>
            <a:ext cx="8613076" cy="281854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8F8907EB-52AA-4516-BC6A-7861CE077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0719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1" name="Picture 10">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TextBox 20">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36C4D283-22EA-4931-9DEC-0304C94143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A7A9E6DD-CC7C-4150-8911-883397CCA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7" name="Picture 26">
            <a:extLst>
              <a:ext uri="{FF2B5EF4-FFF2-40B4-BE49-F238E27FC236}">
                <a16:creationId xmlns:a16="http://schemas.microsoft.com/office/drawing/2014/main" id="{DDA1B7FE-FED9-4723-8992-4E2804D951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9" name="Rectangle 28">
            <a:extLst>
              <a:ext uri="{FF2B5EF4-FFF2-40B4-BE49-F238E27FC236}">
                <a16:creationId xmlns:a16="http://schemas.microsoft.com/office/drawing/2014/main" id="{9A1F42EF-9A4D-4E5A-B1EE-7E6EDAE71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0B59514-0D9B-415E-B4CB-4CB50B0FE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37B4B19-EFE0-4CF3-97D5-BADE0BED7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E6D6D-DC54-4C58-A6AA-8AB6861CC384}"/>
              </a:ext>
            </a:extLst>
          </p:cNvPr>
          <p:cNvSpPr>
            <a:spLocks noGrp="1"/>
          </p:cNvSpPr>
          <p:nvPr>
            <p:ph type="title"/>
          </p:nvPr>
        </p:nvSpPr>
        <p:spPr>
          <a:xfrm>
            <a:off x="1969804" y="3428998"/>
            <a:ext cx="4533194" cy="2268559"/>
          </a:xfrm>
        </p:spPr>
        <p:txBody>
          <a:bodyPr vert="horz" lIns="91440" tIns="45720" rIns="91440" bIns="45720" rtlCol="0" anchor="t">
            <a:normAutofit fontScale="90000"/>
          </a:bodyPr>
          <a:lstStyle/>
          <a:p>
            <a:r>
              <a:rPr lang="es-ES" sz="3800" dirty="0"/>
              <a:t>Parte 2: Termómetros y temperatura de cocción de alimentos </a:t>
            </a:r>
            <a:br>
              <a:rPr lang="en-US" sz="3800" dirty="0"/>
            </a:br>
            <a:r>
              <a:rPr lang="en-US" sz="3800" dirty="0"/>
              <a:t> </a:t>
            </a:r>
          </a:p>
        </p:txBody>
      </p:sp>
      <p:pic>
        <p:nvPicPr>
          <p:cNvPr id="4" name="Picture 2" descr="Food safety and food thermometers - Safe Food &amp; Water">
            <a:extLst>
              <a:ext uri="{FF2B5EF4-FFF2-40B4-BE49-F238E27FC236}">
                <a16:creationId xmlns:a16="http://schemas.microsoft.com/office/drawing/2014/main" id="{0E24BB1C-AB6A-47BF-8CB9-91483582A51A}"/>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1005" r="9311"/>
          <a:stretch/>
        </p:blipFill>
        <p:spPr bwMode="auto">
          <a:xfrm>
            <a:off x="7311249" y="2154897"/>
            <a:ext cx="3435136" cy="2548868"/>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05610B29-A0F6-4F83-BF46-0A928A0AA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96836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6FA072-D541-4EE8-9DC6-513AAB2B9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BD4AA0B-889E-42F1-8C61-06B5909880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27A27B9E-2573-4972-8BC6-6FC372B9F6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2684A4E-2FEB-456B-BFC9-4FEA3CCD5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01DD7-6AE2-4EE7-B0FC-ABD22AE04AAB}"/>
              </a:ext>
            </a:extLst>
          </p:cNvPr>
          <p:cNvSpPr>
            <a:spLocks noGrp="1"/>
          </p:cNvSpPr>
          <p:nvPr>
            <p:ph type="title"/>
          </p:nvPr>
        </p:nvSpPr>
        <p:spPr>
          <a:xfrm>
            <a:off x="1808936" y="2811270"/>
            <a:ext cx="3473753" cy="1770045"/>
          </a:xfrm>
        </p:spPr>
        <p:txBody>
          <a:bodyPr>
            <a:normAutofit fontScale="90000"/>
          </a:bodyPr>
          <a:lstStyle/>
          <a:p>
            <a:pPr algn="l"/>
            <a:r>
              <a:rPr lang="es-ES" dirty="0"/>
              <a:t>¿Cuándo y por qué cambió la etiqueta nutricional? 
</a:t>
            </a:r>
            <a:endParaRPr lang="en-US" dirty="0"/>
          </a:p>
        </p:txBody>
      </p:sp>
      <p:graphicFrame>
        <p:nvGraphicFramePr>
          <p:cNvPr id="5" name="Content Placeholder 2">
            <a:extLst>
              <a:ext uri="{FF2B5EF4-FFF2-40B4-BE49-F238E27FC236}">
                <a16:creationId xmlns:a16="http://schemas.microsoft.com/office/drawing/2014/main" id="{79F548C2-603C-4D84-BAD5-3DCA9F61AF3F}"/>
              </a:ext>
            </a:extLst>
          </p:cNvPr>
          <p:cNvGraphicFramePr>
            <a:graphicFrameLocks noGrp="1"/>
          </p:cNvGraphicFramePr>
          <p:nvPr>
            <p:ph idx="1"/>
            <p:extLst>
              <p:ext uri="{D42A27DB-BD31-4B8C-83A1-F6EECF244321}">
                <p14:modId xmlns:p14="http://schemas.microsoft.com/office/powerpoint/2010/main" val="276201659"/>
              </p:ext>
            </p:extLst>
          </p:nvPr>
        </p:nvGraphicFramePr>
        <p:xfrm>
          <a:off x="6280264" y="550974"/>
          <a:ext cx="5295778" cy="54593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3914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6FA072-D541-4EE8-9DC6-513AAB2B9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BD4AA0B-889E-42F1-8C61-06B5909880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27A27B9E-2573-4972-8BC6-6FC372B9F6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2684A4E-2FEB-456B-BFC9-4FEA3CCD5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62210-9B77-4087-B5B6-6F28F7B5A680}"/>
              </a:ext>
            </a:extLst>
          </p:cNvPr>
          <p:cNvSpPr>
            <a:spLocks noGrp="1"/>
          </p:cNvSpPr>
          <p:nvPr>
            <p:ph type="title"/>
          </p:nvPr>
        </p:nvSpPr>
        <p:spPr>
          <a:xfrm>
            <a:off x="1808936" y="2811270"/>
            <a:ext cx="3473753" cy="1770045"/>
          </a:xfrm>
        </p:spPr>
        <p:txBody>
          <a:bodyPr>
            <a:normAutofit fontScale="90000"/>
          </a:bodyPr>
          <a:lstStyle/>
          <a:p>
            <a:pPr algn="l"/>
            <a:r>
              <a:rPr lang="en-US" dirty="0"/>
              <a:t>When and Why did the nutrition label change?  </a:t>
            </a:r>
            <a:r>
              <a:rPr lang="en-US" dirty="0" err="1"/>
              <a:t>Con’t</a:t>
            </a:r>
            <a:r>
              <a:rPr lang="en-US" dirty="0"/>
              <a:t> </a:t>
            </a:r>
          </a:p>
        </p:txBody>
      </p:sp>
      <p:graphicFrame>
        <p:nvGraphicFramePr>
          <p:cNvPr id="5" name="Content Placeholder 2">
            <a:extLst>
              <a:ext uri="{FF2B5EF4-FFF2-40B4-BE49-F238E27FC236}">
                <a16:creationId xmlns:a16="http://schemas.microsoft.com/office/drawing/2014/main" id="{4B127114-BFA3-4626-8CB7-41334547E006}"/>
              </a:ext>
            </a:extLst>
          </p:cNvPr>
          <p:cNvGraphicFramePr>
            <a:graphicFrameLocks noGrp="1"/>
          </p:cNvGraphicFramePr>
          <p:nvPr>
            <p:ph idx="1"/>
            <p:extLst>
              <p:ext uri="{D42A27DB-BD31-4B8C-83A1-F6EECF244321}">
                <p14:modId xmlns:p14="http://schemas.microsoft.com/office/powerpoint/2010/main" val="119690722"/>
              </p:ext>
            </p:extLst>
          </p:nvPr>
        </p:nvGraphicFramePr>
        <p:xfrm>
          <a:off x="6280264" y="550974"/>
          <a:ext cx="5295778" cy="5727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463089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41" name="Picture 80">
            <a:extLst>
              <a:ext uri="{FF2B5EF4-FFF2-40B4-BE49-F238E27FC236}">
                <a16:creationId xmlns:a16="http://schemas.microsoft.com/office/drawing/2014/main" id="{722F0272-3878-4604-AA91-01CA8F08DE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2" name="Picture 82">
            <a:extLst>
              <a:ext uri="{FF2B5EF4-FFF2-40B4-BE49-F238E27FC236}">
                <a16:creationId xmlns:a16="http://schemas.microsoft.com/office/drawing/2014/main" id="{1F60EAEC-22E3-4448-8F0A-9ADAA793A9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3" name="Rectangle 84">
            <a:extLst>
              <a:ext uri="{FF2B5EF4-FFF2-40B4-BE49-F238E27FC236}">
                <a16:creationId xmlns:a16="http://schemas.microsoft.com/office/drawing/2014/main" id="{355E0F90-3FFF-4E04-B3C8-3C969A415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4" name="Rectangle 86">
            <a:extLst>
              <a:ext uri="{FF2B5EF4-FFF2-40B4-BE49-F238E27FC236}">
                <a16:creationId xmlns:a16="http://schemas.microsoft.com/office/drawing/2014/main" id="{EC63A4EF-A033-4ED0-9EB6-6E1A8D26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Rectangle 88">
            <a:extLst>
              <a:ext uri="{FF2B5EF4-FFF2-40B4-BE49-F238E27FC236}">
                <a16:creationId xmlns:a16="http://schemas.microsoft.com/office/drawing/2014/main" id="{964965EE-80F2-417F-9652-5BFF14DA7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Rectangle 90">
            <a:extLst>
              <a:ext uri="{FF2B5EF4-FFF2-40B4-BE49-F238E27FC236}">
                <a16:creationId xmlns:a16="http://schemas.microsoft.com/office/drawing/2014/main" id="{AA3C9611-CFD7-4C23-A8F2-00E7865A5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47C34271-4256-4688-AA49-DCF44BD046BA}"/>
              </a:ext>
            </a:extLst>
          </p:cNvPr>
          <p:cNvPicPr>
            <a:picLocks noChangeAspect="1"/>
          </p:cNvPicPr>
          <p:nvPr/>
        </p:nvPicPr>
        <p:blipFill>
          <a:blip r:embed="rId5"/>
          <a:stretch>
            <a:fillRect/>
          </a:stretch>
        </p:blipFill>
        <p:spPr>
          <a:xfrm>
            <a:off x="2142654" y="326017"/>
            <a:ext cx="8091531" cy="6210250"/>
          </a:xfrm>
          <a:prstGeom prst="rect">
            <a:avLst/>
          </a:prstGeom>
        </p:spPr>
      </p:pic>
    </p:spTree>
    <p:extLst>
      <p:ext uri="{BB962C8B-B14F-4D97-AF65-F5344CB8AC3E}">
        <p14:creationId xmlns:p14="http://schemas.microsoft.com/office/powerpoint/2010/main" val="19274511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7" name="Rectangle 70">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72">
            <a:extLst>
              <a:ext uri="{FF2B5EF4-FFF2-40B4-BE49-F238E27FC236}">
                <a16:creationId xmlns:a16="http://schemas.microsoft.com/office/drawing/2014/main" id="{A722A754-56A5-43DA-ADE3-C2704FABA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67" y="0"/>
            <a:ext cx="12189867" cy="6858000"/>
          </a:xfrm>
          <a:prstGeom prst="rect">
            <a:avLst/>
          </a:prstGeom>
          <a:solidFill>
            <a:srgbClr val="4C5B5E"/>
          </a:solidFill>
        </p:spPr>
      </p:pic>
      <p:sp>
        <p:nvSpPr>
          <p:cNvPr id="8199" name="Rectangle 74">
            <a:extLst>
              <a:ext uri="{FF2B5EF4-FFF2-40B4-BE49-F238E27FC236}">
                <a16:creationId xmlns:a16="http://schemas.microsoft.com/office/drawing/2014/main" id="{90FADDEF-2C10-4B0B-868E-6A655B67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BB38"/>
            </a:solidFill>
            <a:miter lim="800000"/>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Nutrition facts label - Wikipedia">
            <a:extLst>
              <a:ext uri="{FF2B5EF4-FFF2-40B4-BE49-F238E27FC236}">
                <a16:creationId xmlns:a16="http://schemas.microsoft.com/office/drawing/2014/main" id="{2DFC7F8A-2D3D-43F0-A216-6FC2F22FBF8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60851" y="643467"/>
            <a:ext cx="5670297"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9618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2F0272-3878-4604-AA91-01CA8F08DE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1" name="Picture 10">
            <a:extLst>
              <a:ext uri="{FF2B5EF4-FFF2-40B4-BE49-F238E27FC236}">
                <a16:creationId xmlns:a16="http://schemas.microsoft.com/office/drawing/2014/main" id="{1F60EAEC-22E3-4448-8F0A-9ADAA793A9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355E0F90-3FFF-4E04-B3C8-3C969A415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EC63A4EF-A033-4ED0-9EB6-6E1A8D26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964965EE-80F2-417F-9652-5BFF14DA7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AA3C9611-CFD7-4C23-A8F2-00E7865A5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A722A754-56A5-43DA-ADE3-C2704FABA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67" y="0"/>
            <a:ext cx="12189867" cy="6858000"/>
          </a:xfrm>
          <a:prstGeom prst="rect">
            <a:avLst/>
          </a:prstGeom>
          <a:solidFill>
            <a:srgbClr val="3C5572"/>
          </a:solidFill>
        </p:spPr>
      </p:pic>
      <p:pic>
        <p:nvPicPr>
          <p:cNvPr id="4" name="Picture 3">
            <a:extLst>
              <a:ext uri="{FF2B5EF4-FFF2-40B4-BE49-F238E27FC236}">
                <a16:creationId xmlns:a16="http://schemas.microsoft.com/office/drawing/2014/main" id="{4719CDAD-A8E6-4A9B-8830-A2F54791E7B0}"/>
              </a:ext>
            </a:extLst>
          </p:cNvPr>
          <p:cNvPicPr>
            <a:picLocks noChangeAspect="1"/>
          </p:cNvPicPr>
          <p:nvPr/>
        </p:nvPicPr>
        <p:blipFill>
          <a:blip r:embed="rId4"/>
          <a:stretch>
            <a:fillRect/>
          </a:stretch>
        </p:blipFill>
        <p:spPr>
          <a:xfrm>
            <a:off x="2524804" y="643467"/>
            <a:ext cx="7142392" cy="5571066"/>
          </a:xfrm>
          <a:prstGeom prst="rect">
            <a:avLst/>
          </a:prstGeom>
        </p:spPr>
      </p:pic>
    </p:spTree>
    <p:extLst>
      <p:ext uri="{BB962C8B-B14F-4D97-AF65-F5344CB8AC3E}">
        <p14:creationId xmlns:p14="http://schemas.microsoft.com/office/powerpoint/2010/main" val="34067187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8">
            <a:extLst>
              <a:ext uri="{FF2B5EF4-FFF2-40B4-BE49-F238E27FC236}">
                <a16:creationId xmlns:a16="http://schemas.microsoft.com/office/drawing/2014/main" id="{722F0272-3878-4604-AA91-01CA8F08DE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5" name="Picture 10">
            <a:extLst>
              <a:ext uri="{FF2B5EF4-FFF2-40B4-BE49-F238E27FC236}">
                <a16:creationId xmlns:a16="http://schemas.microsoft.com/office/drawing/2014/main" id="{1F60EAEC-22E3-4448-8F0A-9ADAA793A9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6" name="Rectangle 12">
            <a:extLst>
              <a:ext uri="{FF2B5EF4-FFF2-40B4-BE49-F238E27FC236}">
                <a16:creationId xmlns:a16="http://schemas.microsoft.com/office/drawing/2014/main" id="{355E0F90-3FFF-4E04-B3C8-3C969A415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4">
            <a:extLst>
              <a:ext uri="{FF2B5EF4-FFF2-40B4-BE49-F238E27FC236}">
                <a16:creationId xmlns:a16="http://schemas.microsoft.com/office/drawing/2014/main" id="{EC63A4EF-A033-4ED0-9EB6-6E1A8D26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16">
            <a:extLst>
              <a:ext uri="{FF2B5EF4-FFF2-40B4-BE49-F238E27FC236}">
                <a16:creationId xmlns:a16="http://schemas.microsoft.com/office/drawing/2014/main" id="{964965EE-80F2-417F-9652-5BFF14DA7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18">
            <a:extLst>
              <a:ext uri="{FF2B5EF4-FFF2-40B4-BE49-F238E27FC236}">
                <a16:creationId xmlns:a16="http://schemas.microsoft.com/office/drawing/2014/main" id="{AA3C9611-CFD7-4C23-A8F2-00E7865A5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0">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A722A754-56A5-43DA-ADE3-C2704FABA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pic>
        <p:nvPicPr>
          <p:cNvPr id="4" name="Picture 3">
            <a:extLst>
              <a:ext uri="{FF2B5EF4-FFF2-40B4-BE49-F238E27FC236}">
                <a16:creationId xmlns:a16="http://schemas.microsoft.com/office/drawing/2014/main" id="{99B6EE71-5ABB-455B-A6FC-B49EA0A75EBF}"/>
              </a:ext>
            </a:extLst>
          </p:cNvPr>
          <p:cNvPicPr>
            <a:picLocks noChangeAspect="1"/>
          </p:cNvPicPr>
          <p:nvPr/>
        </p:nvPicPr>
        <p:blipFill>
          <a:blip r:embed="rId4"/>
          <a:stretch>
            <a:fillRect/>
          </a:stretch>
        </p:blipFill>
        <p:spPr>
          <a:xfrm>
            <a:off x="2983672" y="643467"/>
            <a:ext cx="6224655" cy="5571066"/>
          </a:xfrm>
          <a:prstGeom prst="rect">
            <a:avLst/>
          </a:prstGeom>
        </p:spPr>
      </p:pic>
    </p:spTree>
    <p:extLst>
      <p:ext uri="{BB962C8B-B14F-4D97-AF65-F5344CB8AC3E}">
        <p14:creationId xmlns:p14="http://schemas.microsoft.com/office/powerpoint/2010/main" val="20733694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92158-81E1-4F54-8DEB-857EC9851F72}"/>
              </a:ext>
            </a:extLst>
          </p:cNvPr>
          <p:cNvSpPr>
            <a:spLocks noGrp="1"/>
          </p:cNvSpPr>
          <p:nvPr>
            <p:ph type="title"/>
          </p:nvPr>
        </p:nvSpPr>
        <p:spPr>
          <a:xfrm>
            <a:off x="2499840" y="269441"/>
            <a:ext cx="7958331" cy="1077229"/>
          </a:xfrm>
        </p:spPr>
        <p:txBody>
          <a:bodyPr/>
          <a:lstStyle/>
          <a:p>
            <a:r>
              <a:rPr lang="en-US" dirty="0"/>
              <a:t>What you will see on a Nutrition label</a:t>
            </a:r>
          </a:p>
        </p:txBody>
      </p:sp>
      <p:pic>
        <p:nvPicPr>
          <p:cNvPr id="5" name="Picture 4">
            <a:extLst>
              <a:ext uri="{FF2B5EF4-FFF2-40B4-BE49-F238E27FC236}">
                <a16:creationId xmlns:a16="http://schemas.microsoft.com/office/drawing/2014/main" id="{47586005-BCA4-41B6-B5B7-0CF7559EB7D9}"/>
              </a:ext>
            </a:extLst>
          </p:cNvPr>
          <p:cNvPicPr>
            <a:picLocks noChangeAspect="1"/>
          </p:cNvPicPr>
          <p:nvPr/>
        </p:nvPicPr>
        <p:blipFill>
          <a:blip r:embed="rId2"/>
          <a:stretch>
            <a:fillRect/>
          </a:stretch>
        </p:blipFill>
        <p:spPr>
          <a:xfrm>
            <a:off x="2777406" y="1045638"/>
            <a:ext cx="6341427" cy="5542921"/>
          </a:xfrm>
          <a:prstGeom prst="rect">
            <a:avLst/>
          </a:prstGeom>
        </p:spPr>
      </p:pic>
    </p:spTree>
    <p:extLst>
      <p:ext uri="{BB962C8B-B14F-4D97-AF65-F5344CB8AC3E}">
        <p14:creationId xmlns:p14="http://schemas.microsoft.com/office/powerpoint/2010/main" val="37454544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hole Milk Smooth &amp;amp;amp; Creamy Plain (32oz) Probiotic Yogurt - Stonyfield">
            <a:extLst>
              <a:ext uri="{FF2B5EF4-FFF2-40B4-BE49-F238E27FC236}">
                <a16:creationId xmlns:a16="http://schemas.microsoft.com/office/drawing/2014/main" id="{94209649-C459-4110-A57B-E134674AE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111" y="0"/>
            <a:ext cx="34655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2 Pack) Triscuit Original Crackers 8.5 oz - Walmart.com">
            <a:extLst>
              <a:ext uri="{FF2B5EF4-FFF2-40B4-BE49-F238E27FC236}">
                <a16:creationId xmlns:a16="http://schemas.microsoft.com/office/drawing/2014/main" id="{38AD7DD8-DD75-446D-B6EF-F87BBC8DA0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582" y="255897"/>
            <a:ext cx="6346205" cy="6346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468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Question Bank - IMPACT College">
            <a:extLst>
              <a:ext uri="{FF2B5EF4-FFF2-40B4-BE49-F238E27FC236}">
                <a16:creationId xmlns:a16="http://schemas.microsoft.com/office/drawing/2014/main" id="{0400ED66-3AAD-4F4C-817B-E24DAEC09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179" y="1880799"/>
            <a:ext cx="7734174" cy="288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1427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CFE55B3F-4634-4A41-B146-E6251581E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1648"/>
          </a:xfrm>
          <a:prstGeom prst="rect">
            <a:avLst/>
          </a:prstGeom>
          <a:solidFill>
            <a:srgbClr val="64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70" name="Picture 6" descr="Quiz time: Which emojis are most popular in APAC? | Digital | Campaign Asia">
            <a:extLst>
              <a:ext uri="{FF2B5EF4-FFF2-40B4-BE49-F238E27FC236}">
                <a16:creationId xmlns:a16="http://schemas.microsoft.com/office/drawing/2014/main" id="{AEF96FFE-C089-47A1-B300-1E5F1401E9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143" r="33771"/>
          <a:stretch/>
        </p:blipFill>
        <p:spPr bwMode="auto">
          <a:xfrm>
            <a:off x="20" y="638177"/>
            <a:ext cx="3017500" cy="5581644"/>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Quiz time Quiz online on laptop The concept is the - stock vector |  Crushpixel">
            <a:extLst>
              <a:ext uri="{FF2B5EF4-FFF2-40B4-BE49-F238E27FC236}">
                <a16:creationId xmlns:a16="http://schemas.microsoft.com/office/drawing/2014/main" id="{96927E7E-AEF6-431A-AEE4-9648EE2BAA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4580"/>
          <a:stretch/>
        </p:blipFill>
        <p:spPr bwMode="auto">
          <a:xfrm>
            <a:off x="3171272" y="638179"/>
            <a:ext cx="5849456" cy="558164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Wednesday Cannon Fodder: it's quiz time - The Short Fuse">
            <a:extLst>
              <a:ext uri="{FF2B5EF4-FFF2-40B4-BE49-F238E27FC236}">
                <a16:creationId xmlns:a16="http://schemas.microsoft.com/office/drawing/2014/main" id="{10A2187E-C2B6-47FD-82FD-BA62846367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498" r="32527" b="1"/>
          <a:stretch/>
        </p:blipFill>
        <p:spPr bwMode="auto">
          <a:xfrm>
            <a:off x="9174480" y="638178"/>
            <a:ext cx="3017520" cy="5581644"/>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5CD271E5-55BF-4266-A3A7-CFCC3051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56352"/>
            <a:ext cx="12192000" cy="501648"/>
          </a:xfrm>
          <a:prstGeom prst="rect">
            <a:avLst/>
          </a:prstGeom>
          <a:solidFill>
            <a:srgbClr val="64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076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ypes of food thermometers | Food thermometer, Types of food, Food safety">
            <a:extLst>
              <a:ext uri="{FF2B5EF4-FFF2-40B4-BE49-F238E27FC236}">
                <a16:creationId xmlns:a16="http://schemas.microsoft.com/office/drawing/2014/main" id="{96E7C00A-D0F9-4E8C-B358-59052036C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0"/>
            <a:ext cx="8572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492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28DB-1E53-4449-B838-EB5882C6D0D6}"/>
              </a:ext>
            </a:extLst>
          </p:cNvPr>
          <p:cNvSpPr>
            <a:spLocks noGrp="1"/>
          </p:cNvSpPr>
          <p:nvPr>
            <p:ph type="title"/>
          </p:nvPr>
        </p:nvSpPr>
        <p:spPr/>
        <p:txBody>
          <a:bodyPr>
            <a:normAutofit fontScale="90000"/>
          </a:bodyPr>
          <a:lstStyle/>
          <a:p>
            <a:r>
              <a:rPr lang="es-ES" dirty="0"/>
              <a:t>Cómo calibrar un termómetro usando el método de agua helada 
</a:t>
            </a:r>
            <a:endParaRPr lang="en-US" dirty="0"/>
          </a:p>
        </p:txBody>
      </p:sp>
      <p:pic>
        <p:nvPicPr>
          <p:cNvPr id="4" name="Online Media 3" title="A Flash of Food Safety Calibrating a Thermometer: Ice Water Method">
            <a:hlinkClick r:id="" action="ppaction://media"/>
            <a:extLst>
              <a:ext uri="{FF2B5EF4-FFF2-40B4-BE49-F238E27FC236}">
                <a16:creationId xmlns:a16="http://schemas.microsoft.com/office/drawing/2014/main" id="{47015FD4-81A1-43C1-9994-E51A27F22516}"/>
              </a:ext>
            </a:extLst>
          </p:cNvPr>
          <p:cNvPicPr>
            <a:picLocks noGrp="1" noRot="1" noChangeAspect="1"/>
          </p:cNvPicPr>
          <p:nvPr>
            <p:ph idx="1"/>
            <a:videoFile r:link="rId1"/>
          </p:nvPr>
        </p:nvPicPr>
        <p:blipFill>
          <a:blip r:embed="rId3"/>
          <a:stretch>
            <a:fillRect/>
          </a:stretch>
        </p:blipFill>
        <p:spPr>
          <a:xfrm>
            <a:off x="1945005" y="1750886"/>
            <a:ext cx="8625134" cy="4872803"/>
          </a:xfrm>
          <a:prstGeom prst="rect">
            <a:avLst/>
          </a:prstGeom>
        </p:spPr>
      </p:pic>
    </p:spTree>
    <p:extLst>
      <p:ext uri="{BB962C8B-B14F-4D97-AF65-F5344CB8AC3E}">
        <p14:creationId xmlns:p14="http://schemas.microsoft.com/office/powerpoint/2010/main" val="367076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18332249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{9A75A268-16B4-441A-92E0-EEDCDCCD20F2}tf16401375</Template>
  <TotalTime>19420</TotalTime>
  <Words>2891</Words>
  <Application>Microsoft Office PowerPoint</Application>
  <PresentationFormat>Widescreen</PresentationFormat>
  <Paragraphs>163</Paragraphs>
  <Slides>79</Slides>
  <Notes>6</Notes>
  <HiddenSlides>10</HiddenSlides>
  <MMClips>8</MMClips>
  <ScaleCrop>false</ScaleCrop>
  <HeadingPairs>
    <vt:vector size="8" baseType="variant">
      <vt:variant>
        <vt:lpstr>Fonts Used</vt:lpstr>
      </vt:variant>
      <vt:variant>
        <vt:i4>9</vt:i4>
      </vt:variant>
      <vt:variant>
        <vt:lpstr>Theme</vt:lpstr>
      </vt:variant>
      <vt:variant>
        <vt:i4>1</vt:i4>
      </vt:variant>
      <vt:variant>
        <vt:lpstr>Slide Titles</vt:lpstr>
      </vt:variant>
      <vt:variant>
        <vt:i4>79</vt:i4>
      </vt:variant>
      <vt:variant>
        <vt:lpstr>Custom Shows</vt:lpstr>
      </vt:variant>
      <vt:variant>
        <vt:i4>1</vt:i4>
      </vt:variant>
    </vt:vector>
  </HeadingPairs>
  <TitlesOfParts>
    <vt:vector size="90" baseType="lpstr">
      <vt:lpstr>Arial</vt:lpstr>
      <vt:lpstr>Arial Narrow</vt:lpstr>
      <vt:lpstr>Calibri</vt:lpstr>
      <vt:lpstr>Lato</vt:lpstr>
      <vt:lpstr>Merriweather Web</vt:lpstr>
      <vt:lpstr>MS Shell Dlg 2</vt:lpstr>
      <vt:lpstr>Source Sans Pro Web</vt:lpstr>
      <vt:lpstr>Wingdings</vt:lpstr>
      <vt:lpstr>Wingdings 3</vt:lpstr>
      <vt:lpstr>Madison</vt:lpstr>
      <vt:lpstr>Food Service 102 (Back to Basics- Actualizado ) 
</vt:lpstr>
      <vt:lpstr>OBJETIVOS
</vt:lpstr>
      <vt:lpstr>Parte 1: Habilidades con cuchillos 
</vt:lpstr>
      <vt:lpstr>Partes de un cuchillo 
</vt:lpstr>
      <vt:lpstr>Diferentes técnicas de afilado de cuchillos  
</vt:lpstr>
      <vt:lpstr>Habilidades básicas de cuchillo
</vt:lpstr>
      <vt:lpstr>Parte 2: Termómetros y temperatura de cocción de alimentos   </vt:lpstr>
      <vt:lpstr>PowerPoint Presentation</vt:lpstr>
      <vt:lpstr>Cómo calibrar un termómetro usando el método de agua helada 
</vt:lpstr>
      <vt:lpstr>Cómo calibrar un termómetro usando el método de agua hirviendo 
</vt:lpstr>
      <vt:lpstr>Cuando se utilizan termómetros: 
</vt:lpstr>
      <vt:lpstr>¿Por qué tomamos temperaturas?
</vt:lpstr>
      <vt:lpstr>Control de tiempo-temperatura 
</vt:lpstr>
      <vt:lpstr>Control de tiempo-temperatura 
</vt:lpstr>
      <vt:lpstr>PowerPoint Presentation</vt:lpstr>
      <vt:lpstr>PowerPoint Presentation</vt:lpstr>
      <vt:lpstr>ASADO DE CERDO 
</vt:lpstr>
      <vt:lpstr>Correct!</vt:lpstr>
      <vt:lpstr>Oops, that’s wrong…</vt:lpstr>
      <vt:lpstr>Papas asadas que se mantendrán calientes
</vt:lpstr>
      <vt:lpstr>Correct!</vt:lpstr>
      <vt:lpstr>Oops, that’s wrong…</vt:lpstr>
      <vt:lpstr>Chili hecho con pollo previamente cocido
</vt:lpstr>
      <vt:lpstr>Correct!</vt:lpstr>
      <vt:lpstr>Oops, that’s wrong…</vt:lpstr>
      <vt:lpstr>PowerPoint Presentation</vt:lpstr>
      <vt:lpstr>PowerPoint Presentation</vt:lpstr>
      <vt:lpstr>PowerPoint Presentation</vt:lpstr>
      <vt:lpstr>Verdadero o falso ¿La comida se ha enfriado correctamente?  
</vt:lpstr>
      <vt:lpstr>Correct!</vt:lpstr>
      <vt:lpstr>Oops, that’s wrong…</vt:lpstr>
      <vt:lpstr>Verdadero o falso ¿Se ha enfriado correctamente la comida??  </vt:lpstr>
      <vt:lpstr>Oops, that’s wrong…</vt:lpstr>
      <vt:lpstr>Correct!</vt:lpstr>
      <vt:lpstr>Parte 3: Recibir, almacenar alimentos preparados
</vt:lpstr>
      <vt:lpstr>Recibir alimentos
</vt:lpstr>
      <vt:lpstr>Criterios de temperatura para las entregas:  
</vt:lpstr>
      <vt:lpstr>Recibir
</vt:lpstr>
      <vt:lpstr>Los productos deben entregarse a las temperaturas adecuadas
</vt:lpstr>
      <vt:lpstr>Criterios de temperatura para las entregas:</vt:lpstr>
      <vt:lpstr>FIFO (PRIMERO EN ENTRAR, PRIMERO EN SALIR) 
</vt:lpstr>
      <vt:lpstr>PowerPoint Presentation</vt:lpstr>
      <vt:lpstr>ALIMENTOS TCS PREPARADOS EN EL SITIO </vt:lpstr>
      <vt:lpstr>Refrigeradores
</vt:lpstr>
      <vt:lpstr>Almacenamiento en seco
</vt:lpstr>
      <vt:lpstr>Preparación
</vt:lpstr>
      <vt:lpstr>HUEVOS Y MEZCLAS DE HUEVOS </vt:lpstr>
      <vt:lpstr>Productos y frutas </vt:lpstr>
      <vt:lpstr>SERVICIO
</vt:lpstr>
      <vt:lpstr>SERVICIO FUERA DEL SITIO
</vt:lpstr>
      <vt:lpstr>ANÁLISIS DE PELIGROS Y PUNTOS CRÍTICOS DE CONTROL (HACCP)
</vt:lpstr>
      <vt:lpstr>Pasos HACCP 
</vt:lpstr>
      <vt:lpstr>PowerPoint Presentation</vt:lpstr>
      <vt:lpstr>PowerPoint Presentation</vt:lpstr>
      <vt:lpstr>PowerPoint Presentation</vt:lpstr>
      <vt:lpstr>PowerPoint Presentation</vt:lpstr>
      <vt:lpstr>PowerPoint Presentation</vt:lpstr>
      <vt:lpstr>Parte 4: Tablas de cortar
</vt:lpstr>
      <vt:lpstr>Seguridad de la tabla de cortar
</vt:lpstr>
      <vt:lpstr>Seguridad de la tabla de cortar
</vt:lpstr>
      <vt:lpstr>Seguridad de la tabla de cortar
</vt:lpstr>
      <vt:lpstr>Llave de tabla de cortar de color
</vt:lpstr>
      <vt:lpstr>Reemplace las tablas de cortar desgastadas </vt:lpstr>
      <vt:lpstr>Parte 5: Etiquetado y datación 
</vt:lpstr>
      <vt:lpstr>¿Qué tipos de alimentos están fechados? 
</vt:lpstr>
      <vt:lpstr>¿Qué frases de etiquetado de fecha se utilizan? 
</vt:lpstr>
      <vt:lpstr>Etiquetado y datación de alimentos
</vt:lpstr>
      <vt:lpstr>PowerPoint Presentation</vt:lpstr>
      <vt:lpstr>Parte 6: Cómo leer una etiqueta de información nutricional 
</vt:lpstr>
      <vt:lpstr>¿Cuándo y por qué cambió la etiqueta nutricional? 
</vt:lpstr>
      <vt:lpstr>When and Why did the nutrition label change?  Con’t </vt:lpstr>
      <vt:lpstr>PowerPoint Presentation</vt:lpstr>
      <vt:lpstr>PowerPoint Presentation</vt:lpstr>
      <vt:lpstr>PowerPoint Presentation</vt:lpstr>
      <vt:lpstr>PowerPoint Presentation</vt:lpstr>
      <vt:lpstr>What you will see on a Nutrition label</vt:lpstr>
      <vt:lpstr>PowerPoint Presentation</vt:lpstr>
      <vt:lpstr>PowerPoint Presentation</vt:lpstr>
      <vt:lpstr>PowerPoint Presentation</vt:lpstr>
      <vt:lpstr>Nutrition training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Service 102  (Back to Basics) NMAAA Training #4</dc:title>
  <dc:creator>Constance Rudnicki</dc:creator>
  <cp:lastModifiedBy>Constance Rudnicki</cp:lastModifiedBy>
  <cp:revision>17</cp:revision>
  <dcterms:created xsi:type="dcterms:W3CDTF">2022-02-24T19:48:02Z</dcterms:created>
  <dcterms:modified xsi:type="dcterms:W3CDTF">2023-03-16T16:42:32Z</dcterms:modified>
</cp:coreProperties>
</file>