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0"/>
  </p:notesMasterIdLst>
  <p:sldIdLst>
    <p:sldId id="256" r:id="rId5"/>
    <p:sldId id="257" r:id="rId6"/>
    <p:sldId id="273" r:id="rId7"/>
    <p:sldId id="263" r:id="rId8"/>
    <p:sldId id="264" r:id="rId9"/>
    <p:sldId id="268" r:id="rId10"/>
    <p:sldId id="265" r:id="rId11"/>
    <p:sldId id="287" r:id="rId12"/>
    <p:sldId id="266" r:id="rId13"/>
    <p:sldId id="267" r:id="rId14"/>
    <p:sldId id="261" r:id="rId15"/>
    <p:sldId id="262" r:id="rId16"/>
    <p:sldId id="276" r:id="rId17"/>
    <p:sldId id="277" r:id="rId18"/>
    <p:sldId id="260" r:id="rId19"/>
    <p:sldId id="275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269" r:id="rId30"/>
    <p:sldId id="270" r:id="rId31"/>
    <p:sldId id="271" r:id="rId32"/>
    <p:sldId id="300" r:id="rId33"/>
    <p:sldId id="302" r:id="rId34"/>
    <p:sldId id="272" r:id="rId35"/>
    <p:sldId id="278" r:id="rId36"/>
    <p:sldId id="301" r:id="rId37"/>
    <p:sldId id="303" r:id="rId38"/>
    <p:sldId id="279" r:id="rId39"/>
    <p:sldId id="280" r:id="rId40"/>
    <p:sldId id="288" r:id="rId41"/>
    <p:sldId id="282" r:id="rId42"/>
    <p:sldId id="281" r:id="rId43"/>
    <p:sldId id="284" r:id="rId44"/>
    <p:sldId id="283" r:id="rId45"/>
    <p:sldId id="285" r:id="rId46"/>
    <p:sldId id="289" r:id="rId47"/>
    <p:sldId id="290" r:id="rId48"/>
    <p:sldId id="274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3" r:id="rId58"/>
    <p:sldId id="259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1108E-B08D-4BB2-A3D3-8FBEDF7C9719}" v="26" dt="2024-03-19T16:45:29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EE2E5-2F27-4522-B6A9-88CD64D0D15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603384-B7A4-4E60-B06F-CDC36BE2D7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Weighing and measuring individual portions</a:t>
          </a:r>
        </a:p>
      </dgm:t>
    </dgm:pt>
    <dgm:pt modelId="{42911ED2-ABA0-4366-B888-8FE2DF35B2D7}" type="parTrans" cxnId="{FC2F0947-DB48-4E1A-9DAB-4B4AD9D517E6}">
      <dgm:prSet/>
      <dgm:spPr/>
      <dgm:t>
        <a:bodyPr/>
        <a:lstStyle/>
        <a:p>
          <a:endParaRPr lang="en-US"/>
        </a:p>
      </dgm:t>
    </dgm:pt>
    <dgm:pt modelId="{543CE568-C0E2-4F1F-8F9D-D569221C583D}" type="sibTrans" cxnId="{FC2F0947-DB48-4E1A-9DAB-4B4AD9D517E6}">
      <dgm:prSet/>
      <dgm:spPr/>
      <dgm:t>
        <a:bodyPr/>
        <a:lstStyle/>
        <a:p>
          <a:endParaRPr lang="en-US"/>
        </a:p>
      </dgm:t>
    </dgm:pt>
    <dgm:pt modelId="{8FE4E495-D579-4CFF-BC4E-F03074D5DD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Using dishers (portion scoop, spoodle)</a:t>
          </a:r>
        </a:p>
      </dgm:t>
    </dgm:pt>
    <dgm:pt modelId="{19871358-C27B-47FD-977E-0673F134EB8F}" type="parTrans" cxnId="{AE1BCFD4-BD19-4A10-8E0F-A3D18C55F86C}">
      <dgm:prSet/>
      <dgm:spPr/>
      <dgm:t>
        <a:bodyPr/>
        <a:lstStyle/>
        <a:p>
          <a:endParaRPr lang="en-US"/>
        </a:p>
      </dgm:t>
    </dgm:pt>
    <dgm:pt modelId="{34320B6A-1EB9-4166-B94C-64989E0FD60A}" type="sibTrans" cxnId="{AE1BCFD4-BD19-4A10-8E0F-A3D18C55F86C}">
      <dgm:prSet/>
      <dgm:spPr/>
      <dgm:t>
        <a:bodyPr/>
        <a:lstStyle/>
        <a:p>
          <a:endParaRPr lang="en-US"/>
        </a:p>
      </dgm:t>
    </dgm:pt>
    <dgm:pt modelId="{47C1B04F-030A-4DB7-A67D-EB6C26532A33}" type="pres">
      <dgm:prSet presAssocID="{A02EE2E5-2F27-4522-B6A9-88CD64D0D15A}" presName="root" presStyleCnt="0">
        <dgm:presLayoutVars>
          <dgm:dir/>
          <dgm:resizeHandles val="exact"/>
        </dgm:presLayoutVars>
      </dgm:prSet>
      <dgm:spPr/>
    </dgm:pt>
    <dgm:pt modelId="{3CB35D91-AB29-4B2F-88FA-630BD48118BD}" type="pres">
      <dgm:prSet presAssocID="{7B603384-B7A4-4E60-B06F-CDC36BE2D775}" presName="compNode" presStyleCnt="0"/>
      <dgm:spPr/>
    </dgm:pt>
    <dgm:pt modelId="{961BE915-7FFF-42A3-AD3D-CAB9318F1414}" type="pres">
      <dgm:prSet presAssocID="{7B603384-B7A4-4E60-B06F-CDC36BE2D775}" presName="bgRect" presStyleLbl="bgShp" presStyleIdx="0" presStyleCnt="2" custLinFactNeighborY="-22371"/>
      <dgm:spPr/>
    </dgm:pt>
    <dgm:pt modelId="{9DCF8CB7-7B3B-487B-9D16-7A73E803F453}" type="pres">
      <dgm:prSet presAssocID="{7B603384-B7A4-4E60-B06F-CDC36BE2D77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8546A077-90CF-41FF-9B3A-3FA81F2915A8}" type="pres">
      <dgm:prSet presAssocID="{7B603384-B7A4-4E60-B06F-CDC36BE2D775}" presName="spaceRect" presStyleCnt="0"/>
      <dgm:spPr/>
    </dgm:pt>
    <dgm:pt modelId="{5B3F0D30-8EE5-46D7-AF9A-C3165ED34948}" type="pres">
      <dgm:prSet presAssocID="{7B603384-B7A4-4E60-B06F-CDC36BE2D775}" presName="parTx" presStyleLbl="revTx" presStyleIdx="0" presStyleCnt="2">
        <dgm:presLayoutVars>
          <dgm:chMax val="0"/>
          <dgm:chPref val="0"/>
        </dgm:presLayoutVars>
      </dgm:prSet>
      <dgm:spPr/>
    </dgm:pt>
    <dgm:pt modelId="{6E45194D-543A-44E8-8629-5A7A8FB3F58B}" type="pres">
      <dgm:prSet presAssocID="{543CE568-C0E2-4F1F-8F9D-D569221C583D}" presName="sibTrans" presStyleCnt="0"/>
      <dgm:spPr/>
    </dgm:pt>
    <dgm:pt modelId="{4ADECF9D-7978-4286-AB07-0AD921A40F4A}" type="pres">
      <dgm:prSet presAssocID="{8FE4E495-D579-4CFF-BC4E-F03074D5DD03}" presName="compNode" presStyleCnt="0"/>
      <dgm:spPr/>
    </dgm:pt>
    <dgm:pt modelId="{2C638FA3-ECA0-4ADE-A701-243A1B86EDE9}" type="pres">
      <dgm:prSet presAssocID="{8FE4E495-D579-4CFF-BC4E-F03074D5DD03}" presName="bgRect" presStyleLbl="bgShp" presStyleIdx="1" presStyleCnt="2"/>
      <dgm:spPr/>
    </dgm:pt>
    <dgm:pt modelId="{AF3CC160-C8F1-4611-9B97-F73241C70227}" type="pres">
      <dgm:prSet presAssocID="{8FE4E495-D579-4CFF-BC4E-F03074D5DD0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lash"/>
        </a:ext>
      </dgm:extLst>
    </dgm:pt>
    <dgm:pt modelId="{4B49AD6E-1F67-4F1F-B377-BF23F5F5C7EE}" type="pres">
      <dgm:prSet presAssocID="{8FE4E495-D579-4CFF-BC4E-F03074D5DD03}" presName="spaceRect" presStyleCnt="0"/>
      <dgm:spPr/>
    </dgm:pt>
    <dgm:pt modelId="{E4C0DD7C-2032-451B-A910-498FA7746E67}" type="pres">
      <dgm:prSet presAssocID="{8FE4E495-D579-4CFF-BC4E-F03074D5DD0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4F5830E-5AC3-46A8-A59C-7940F04C58F8}" type="presOf" srcId="{7B603384-B7A4-4E60-B06F-CDC36BE2D775}" destId="{5B3F0D30-8EE5-46D7-AF9A-C3165ED34948}" srcOrd="0" destOrd="0" presId="urn:microsoft.com/office/officeart/2018/2/layout/IconVerticalSolidList"/>
    <dgm:cxn modelId="{22AC2043-42C5-44C9-BB0B-58E753ABBC1C}" type="presOf" srcId="{8FE4E495-D579-4CFF-BC4E-F03074D5DD03}" destId="{E4C0DD7C-2032-451B-A910-498FA7746E67}" srcOrd="0" destOrd="0" presId="urn:microsoft.com/office/officeart/2018/2/layout/IconVerticalSolidList"/>
    <dgm:cxn modelId="{FC2F0947-DB48-4E1A-9DAB-4B4AD9D517E6}" srcId="{A02EE2E5-2F27-4522-B6A9-88CD64D0D15A}" destId="{7B603384-B7A4-4E60-B06F-CDC36BE2D775}" srcOrd="0" destOrd="0" parTransId="{42911ED2-ABA0-4366-B888-8FE2DF35B2D7}" sibTransId="{543CE568-C0E2-4F1F-8F9D-D569221C583D}"/>
    <dgm:cxn modelId="{3065EECB-B829-4407-A877-5CEE6C7E8A36}" type="presOf" srcId="{A02EE2E5-2F27-4522-B6A9-88CD64D0D15A}" destId="{47C1B04F-030A-4DB7-A67D-EB6C26532A33}" srcOrd="0" destOrd="0" presId="urn:microsoft.com/office/officeart/2018/2/layout/IconVerticalSolidList"/>
    <dgm:cxn modelId="{AE1BCFD4-BD19-4A10-8E0F-A3D18C55F86C}" srcId="{A02EE2E5-2F27-4522-B6A9-88CD64D0D15A}" destId="{8FE4E495-D579-4CFF-BC4E-F03074D5DD03}" srcOrd="1" destOrd="0" parTransId="{19871358-C27B-47FD-977E-0673F134EB8F}" sibTransId="{34320B6A-1EB9-4166-B94C-64989E0FD60A}"/>
    <dgm:cxn modelId="{B4E5D14F-88C7-4E7C-8259-3913C458EB87}" type="presParOf" srcId="{47C1B04F-030A-4DB7-A67D-EB6C26532A33}" destId="{3CB35D91-AB29-4B2F-88FA-630BD48118BD}" srcOrd="0" destOrd="0" presId="urn:microsoft.com/office/officeart/2018/2/layout/IconVerticalSolidList"/>
    <dgm:cxn modelId="{617DADFB-67D5-4E37-B318-D145C38012B2}" type="presParOf" srcId="{3CB35D91-AB29-4B2F-88FA-630BD48118BD}" destId="{961BE915-7FFF-42A3-AD3D-CAB9318F1414}" srcOrd="0" destOrd="0" presId="urn:microsoft.com/office/officeart/2018/2/layout/IconVerticalSolidList"/>
    <dgm:cxn modelId="{BEB4E1AB-E0B7-45C6-B30E-BC1B829D7C77}" type="presParOf" srcId="{3CB35D91-AB29-4B2F-88FA-630BD48118BD}" destId="{9DCF8CB7-7B3B-487B-9D16-7A73E803F453}" srcOrd="1" destOrd="0" presId="urn:microsoft.com/office/officeart/2018/2/layout/IconVerticalSolidList"/>
    <dgm:cxn modelId="{DC4A56CE-F3E1-42C5-953C-8709F853EE1A}" type="presParOf" srcId="{3CB35D91-AB29-4B2F-88FA-630BD48118BD}" destId="{8546A077-90CF-41FF-9B3A-3FA81F2915A8}" srcOrd="2" destOrd="0" presId="urn:microsoft.com/office/officeart/2018/2/layout/IconVerticalSolidList"/>
    <dgm:cxn modelId="{5FE11B60-6527-45D1-A3F9-19DAFDB78AB1}" type="presParOf" srcId="{3CB35D91-AB29-4B2F-88FA-630BD48118BD}" destId="{5B3F0D30-8EE5-46D7-AF9A-C3165ED34948}" srcOrd="3" destOrd="0" presId="urn:microsoft.com/office/officeart/2018/2/layout/IconVerticalSolidList"/>
    <dgm:cxn modelId="{6BCAD435-564A-4F6C-8F6B-8E49F447D92F}" type="presParOf" srcId="{47C1B04F-030A-4DB7-A67D-EB6C26532A33}" destId="{6E45194D-543A-44E8-8629-5A7A8FB3F58B}" srcOrd="1" destOrd="0" presId="urn:microsoft.com/office/officeart/2018/2/layout/IconVerticalSolidList"/>
    <dgm:cxn modelId="{29CCDA8A-C63D-4353-A81D-B9B5AFFFBEEC}" type="presParOf" srcId="{47C1B04F-030A-4DB7-A67D-EB6C26532A33}" destId="{4ADECF9D-7978-4286-AB07-0AD921A40F4A}" srcOrd="2" destOrd="0" presId="urn:microsoft.com/office/officeart/2018/2/layout/IconVerticalSolidList"/>
    <dgm:cxn modelId="{E9D466FA-35E1-4372-9994-B7315A316A10}" type="presParOf" srcId="{4ADECF9D-7978-4286-AB07-0AD921A40F4A}" destId="{2C638FA3-ECA0-4ADE-A701-243A1B86EDE9}" srcOrd="0" destOrd="0" presId="urn:microsoft.com/office/officeart/2018/2/layout/IconVerticalSolidList"/>
    <dgm:cxn modelId="{C465AB5B-EE2F-4CF6-9C36-412C7B54075A}" type="presParOf" srcId="{4ADECF9D-7978-4286-AB07-0AD921A40F4A}" destId="{AF3CC160-C8F1-4611-9B97-F73241C70227}" srcOrd="1" destOrd="0" presId="urn:microsoft.com/office/officeart/2018/2/layout/IconVerticalSolidList"/>
    <dgm:cxn modelId="{71781E09-0C7A-41B6-BCB2-BC1BF6054BB3}" type="presParOf" srcId="{4ADECF9D-7978-4286-AB07-0AD921A40F4A}" destId="{4B49AD6E-1F67-4F1F-B377-BF23F5F5C7EE}" srcOrd="2" destOrd="0" presId="urn:microsoft.com/office/officeart/2018/2/layout/IconVerticalSolidList"/>
    <dgm:cxn modelId="{99098618-F0A7-4487-850F-16EC0A6A0A72}" type="presParOf" srcId="{4ADECF9D-7978-4286-AB07-0AD921A40F4A}" destId="{E4C0DD7C-2032-451B-A910-498FA7746E6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BCABD4-A36F-4EBC-A6AA-92A13CA5FCB2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BBA7A-5018-437A-ADAA-D076DCD6697D}">
      <dgm:prSet/>
      <dgm:spPr/>
      <dgm:t>
        <a:bodyPr/>
        <a:lstStyle/>
        <a:p>
          <a:r>
            <a:rPr lang="en-US"/>
            <a:t>The original recipe should be created exactly</a:t>
          </a:r>
        </a:p>
      </dgm:t>
    </dgm:pt>
    <dgm:pt modelId="{4F38B7AD-9C90-4109-BDC5-922F5044BDDF}" type="parTrans" cxnId="{D0FBE4A1-41E3-432B-855D-49CD2D7A8C1A}">
      <dgm:prSet/>
      <dgm:spPr/>
      <dgm:t>
        <a:bodyPr/>
        <a:lstStyle/>
        <a:p>
          <a:endParaRPr lang="en-US"/>
        </a:p>
      </dgm:t>
    </dgm:pt>
    <dgm:pt modelId="{053EC82A-C932-42A9-B131-4B8E70C54341}" type="sibTrans" cxnId="{D0FBE4A1-41E3-432B-855D-49CD2D7A8C1A}">
      <dgm:prSet/>
      <dgm:spPr/>
      <dgm:t>
        <a:bodyPr/>
        <a:lstStyle/>
        <a:p>
          <a:endParaRPr lang="en-US"/>
        </a:p>
      </dgm:t>
    </dgm:pt>
    <dgm:pt modelId="{D9BEA68F-7A6B-4941-AD34-75E4F16DF692}">
      <dgm:prSet/>
      <dgm:spPr/>
      <dgm:t>
        <a:bodyPr/>
        <a:lstStyle/>
        <a:p>
          <a:r>
            <a:rPr lang="en-US" dirty="0"/>
            <a:t>Evaluate recipe to see if it is acceptable</a:t>
          </a:r>
        </a:p>
      </dgm:t>
    </dgm:pt>
    <dgm:pt modelId="{574E4732-A3AF-4176-B099-4D1095275A12}" type="parTrans" cxnId="{A4BE6A8F-FCAD-4770-80C2-20458CBDD0B7}">
      <dgm:prSet/>
      <dgm:spPr/>
      <dgm:t>
        <a:bodyPr/>
        <a:lstStyle/>
        <a:p>
          <a:endParaRPr lang="en-US"/>
        </a:p>
      </dgm:t>
    </dgm:pt>
    <dgm:pt modelId="{31936C20-921F-439D-8B37-51E4A5D2D56D}" type="sibTrans" cxnId="{A4BE6A8F-FCAD-4770-80C2-20458CBDD0B7}">
      <dgm:prSet/>
      <dgm:spPr/>
      <dgm:t>
        <a:bodyPr/>
        <a:lstStyle/>
        <a:p>
          <a:endParaRPr lang="en-US"/>
        </a:p>
      </dgm:t>
    </dgm:pt>
    <dgm:pt modelId="{880C12F8-9B5F-493C-A64D-1EDD2EC7A5EF}">
      <dgm:prSet/>
      <dgm:spPr/>
      <dgm:t>
        <a:bodyPr/>
        <a:lstStyle/>
        <a:p>
          <a:r>
            <a:rPr lang="en-US"/>
            <a:t>The recipes yield should be double or should be expanded to the appropriate amount for the pan size to be used</a:t>
          </a:r>
        </a:p>
      </dgm:t>
    </dgm:pt>
    <dgm:pt modelId="{41C6EBDA-DBFA-4045-AB4C-A9435378BD21}" type="parTrans" cxnId="{8CD2CAAC-65A1-4479-90CD-8C773C4C4DA3}">
      <dgm:prSet/>
      <dgm:spPr/>
      <dgm:t>
        <a:bodyPr/>
        <a:lstStyle/>
        <a:p>
          <a:endParaRPr lang="en-US"/>
        </a:p>
      </dgm:t>
    </dgm:pt>
    <dgm:pt modelId="{C8E61CE4-FFCC-4843-81C8-96EFD2609AA5}" type="sibTrans" cxnId="{8CD2CAAC-65A1-4479-90CD-8C773C4C4DA3}">
      <dgm:prSet/>
      <dgm:spPr/>
      <dgm:t>
        <a:bodyPr/>
        <a:lstStyle/>
        <a:p>
          <a:endParaRPr lang="en-US"/>
        </a:p>
      </dgm:t>
    </dgm:pt>
    <dgm:pt modelId="{CAAF2F32-D6F9-4485-B246-E7D7A0B23400}">
      <dgm:prSet/>
      <dgm:spPr/>
      <dgm:t>
        <a:bodyPr/>
        <a:lstStyle/>
        <a:p>
          <a:r>
            <a:rPr lang="en-US" dirty="0"/>
            <a:t>Prepare recipe again, observe product and make adjustments</a:t>
          </a:r>
        </a:p>
      </dgm:t>
    </dgm:pt>
    <dgm:pt modelId="{8043FC85-BFBD-422A-9E7A-E4F1AF191518}" type="parTrans" cxnId="{63B56462-57A2-4898-88E7-FD3C8E58BC5B}">
      <dgm:prSet/>
      <dgm:spPr/>
      <dgm:t>
        <a:bodyPr/>
        <a:lstStyle/>
        <a:p>
          <a:endParaRPr lang="en-US"/>
        </a:p>
      </dgm:t>
    </dgm:pt>
    <dgm:pt modelId="{2467A7EA-E249-43F6-AE6B-8D9AE677F033}" type="sibTrans" cxnId="{63B56462-57A2-4898-88E7-FD3C8E58BC5B}">
      <dgm:prSet/>
      <dgm:spPr/>
      <dgm:t>
        <a:bodyPr/>
        <a:lstStyle/>
        <a:p>
          <a:endParaRPr lang="en-US"/>
        </a:p>
      </dgm:t>
    </dgm:pt>
    <dgm:pt modelId="{2987BD02-3545-464E-B696-DA32A3E01D1F}">
      <dgm:prSet/>
      <dgm:spPr/>
      <dgm:t>
        <a:bodyPr/>
        <a:lstStyle/>
        <a:p>
          <a:r>
            <a:rPr lang="en-US" dirty="0"/>
            <a:t>If results are satisfactory, the recipe yield can be doubled once again for further evaluation and revision</a:t>
          </a:r>
        </a:p>
      </dgm:t>
    </dgm:pt>
    <dgm:pt modelId="{4B87245F-05AE-442B-BA64-9689FEFE494F}" type="parTrans" cxnId="{0798D762-C260-4484-B215-2B4D1172928C}">
      <dgm:prSet/>
      <dgm:spPr/>
      <dgm:t>
        <a:bodyPr/>
        <a:lstStyle/>
        <a:p>
          <a:endParaRPr lang="en-US"/>
        </a:p>
      </dgm:t>
    </dgm:pt>
    <dgm:pt modelId="{A699E0A3-BD13-4F96-BC12-45485A652265}" type="sibTrans" cxnId="{0798D762-C260-4484-B215-2B4D1172928C}">
      <dgm:prSet/>
      <dgm:spPr/>
      <dgm:t>
        <a:bodyPr/>
        <a:lstStyle/>
        <a:p>
          <a:endParaRPr lang="en-US"/>
        </a:p>
      </dgm:t>
    </dgm:pt>
    <dgm:pt modelId="{C989F72C-8F15-4570-B0B6-D73EC7FE7887}">
      <dgm:prSet/>
      <dgm:spPr/>
      <dgm:t>
        <a:bodyPr/>
        <a:lstStyle/>
        <a:p>
          <a:r>
            <a:rPr lang="en-US" dirty="0"/>
            <a:t>If the product is still satisfactory, the recipe can then be increased by increments of 25 portions or complete serving pans until approximately 100 portions are prepared</a:t>
          </a:r>
        </a:p>
      </dgm:t>
    </dgm:pt>
    <dgm:pt modelId="{35A8A0A7-6DA4-4772-9FA3-2B453889DFBE}" type="parTrans" cxnId="{501A15EA-F6C7-4DEA-87E2-29B16B68C253}">
      <dgm:prSet/>
      <dgm:spPr/>
      <dgm:t>
        <a:bodyPr/>
        <a:lstStyle/>
        <a:p>
          <a:endParaRPr lang="en-US"/>
        </a:p>
      </dgm:t>
    </dgm:pt>
    <dgm:pt modelId="{E6F044F2-87F0-45DC-99AC-E90528930E7F}" type="sibTrans" cxnId="{501A15EA-F6C7-4DEA-87E2-29B16B68C253}">
      <dgm:prSet/>
      <dgm:spPr/>
      <dgm:t>
        <a:bodyPr/>
        <a:lstStyle/>
        <a:p>
          <a:endParaRPr lang="en-US"/>
        </a:p>
      </dgm:t>
    </dgm:pt>
    <dgm:pt modelId="{7291DE1E-4BC1-4FD7-BE9D-F322F547B2DB}" type="pres">
      <dgm:prSet presAssocID="{B7BCABD4-A36F-4EBC-A6AA-92A13CA5FCB2}" presName="linear" presStyleCnt="0">
        <dgm:presLayoutVars>
          <dgm:animLvl val="lvl"/>
          <dgm:resizeHandles val="exact"/>
        </dgm:presLayoutVars>
      </dgm:prSet>
      <dgm:spPr/>
    </dgm:pt>
    <dgm:pt modelId="{1BAFF00D-CE21-4FC4-B8F4-168F97889622}" type="pres">
      <dgm:prSet presAssocID="{D15BBA7A-5018-437A-ADAA-D076DCD6697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0D4CA1A-CDE1-47E5-95B6-CDE458004F73}" type="pres">
      <dgm:prSet presAssocID="{053EC82A-C932-42A9-B131-4B8E70C54341}" presName="spacer" presStyleCnt="0"/>
      <dgm:spPr/>
    </dgm:pt>
    <dgm:pt modelId="{D039A97E-E35D-4248-9739-D270C130B037}" type="pres">
      <dgm:prSet presAssocID="{D9BEA68F-7A6B-4941-AD34-75E4F16DF69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2839799-B42D-4A9E-BAD5-A56BBED44D61}" type="pres">
      <dgm:prSet presAssocID="{31936C20-921F-439D-8B37-51E4A5D2D56D}" presName="spacer" presStyleCnt="0"/>
      <dgm:spPr/>
    </dgm:pt>
    <dgm:pt modelId="{F5349F5F-26AD-4B3A-B35E-D0C17E21DEEE}" type="pres">
      <dgm:prSet presAssocID="{880C12F8-9B5F-493C-A64D-1EDD2EC7A5E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BADC67D-B3D8-429A-AC1F-F61AFD52533A}" type="pres">
      <dgm:prSet presAssocID="{C8E61CE4-FFCC-4843-81C8-96EFD2609AA5}" presName="spacer" presStyleCnt="0"/>
      <dgm:spPr/>
    </dgm:pt>
    <dgm:pt modelId="{EEECA4E9-C07F-4712-B92C-78BBA221123F}" type="pres">
      <dgm:prSet presAssocID="{CAAF2F32-D6F9-4485-B246-E7D7A0B234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02FDA11-CEDD-4F36-94E4-6E8104981941}" type="pres">
      <dgm:prSet presAssocID="{2467A7EA-E249-43F6-AE6B-8D9AE677F033}" presName="spacer" presStyleCnt="0"/>
      <dgm:spPr/>
    </dgm:pt>
    <dgm:pt modelId="{F52794E9-4C50-43E9-A713-20CF846AB577}" type="pres">
      <dgm:prSet presAssocID="{2987BD02-3545-464E-B696-DA32A3E01D1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2485DBD-6E12-405A-9C5D-4B461427084F}" type="pres">
      <dgm:prSet presAssocID="{A699E0A3-BD13-4F96-BC12-45485A652265}" presName="spacer" presStyleCnt="0"/>
      <dgm:spPr/>
    </dgm:pt>
    <dgm:pt modelId="{9D46D9E3-0E09-4E63-B1AF-144B6CE41EB0}" type="pres">
      <dgm:prSet presAssocID="{C989F72C-8F15-4570-B0B6-D73EC7FE788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5716701-0A44-4987-B20A-A66A1A6A1970}" type="presOf" srcId="{CAAF2F32-D6F9-4485-B246-E7D7A0B23400}" destId="{EEECA4E9-C07F-4712-B92C-78BBA221123F}" srcOrd="0" destOrd="0" presId="urn:microsoft.com/office/officeart/2005/8/layout/vList2"/>
    <dgm:cxn modelId="{63B56462-57A2-4898-88E7-FD3C8E58BC5B}" srcId="{B7BCABD4-A36F-4EBC-A6AA-92A13CA5FCB2}" destId="{CAAF2F32-D6F9-4485-B246-E7D7A0B23400}" srcOrd="3" destOrd="0" parTransId="{8043FC85-BFBD-422A-9E7A-E4F1AF191518}" sibTransId="{2467A7EA-E249-43F6-AE6B-8D9AE677F033}"/>
    <dgm:cxn modelId="{0798D762-C260-4484-B215-2B4D1172928C}" srcId="{B7BCABD4-A36F-4EBC-A6AA-92A13CA5FCB2}" destId="{2987BD02-3545-464E-B696-DA32A3E01D1F}" srcOrd="4" destOrd="0" parTransId="{4B87245F-05AE-442B-BA64-9689FEFE494F}" sibTransId="{A699E0A3-BD13-4F96-BC12-45485A652265}"/>
    <dgm:cxn modelId="{A20AEA63-2F90-4807-9289-7D3C65A852E2}" type="presOf" srcId="{B7BCABD4-A36F-4EBC-A6AA-92A13CA5FCB2}" destId="{7291DE1E-4BC1-4FD7-BE9D-F322F547B2DB}" srcOrd="0" destOrd="0" presId="urn:microsoft.com/office/officeart/2005/8/layout/vList2"/>
    <dgm:cxn modelId="{41FB5075-F72B-4450-8BA3-8938CC0A9BE6}" type="presOf" srcId="{D15BBA7A-5018-437A-ADAA-D076DCD6697D}" destId="{1BAFF00D-CE21-4FC4-B8F4-168F97889622}" srcOrd="0" destOrd="0" presId="urn:microsoft.com/office/officeart/2005/8/layout/vList2"/>
    <dgm:cxn modelId="{E9AD9B55-5D50-4A53-84E5-400AB55913E5}" type="presOf" srcId="{2987BD02-3545-464E-B696-DA32A3E01D1F}" destId="{F52794E9-4C50-43E9-A713-20CF846AB577}" srcOrd="0" destOrd="0" presId="urn:microsoft.com/office/officeart/2005/8/layout/vList2"/>
    <dgm:cxn modelId="{A4BE6A8F-FCAD-4770-80C2-20458CBDD0B7}" srcId="{B7BCABD4-A36F-4EBC-A6AA-92A13CA5FCB2}" destId="{D9BEA68F-7A6B-4941-AD34-75E4F16DF692}" srcOrd="1" destOrd="0" parTransId="{574E4732-A3AF-4176-B099-4D1095275A12}" sibTransId="{31936C20-921F-439D-8B37-51E4A5D2D56D}"/>
    <dgm:cxn modelId="{51B94F98-B379-4B02-9B7B-5A81CF2BD580}" type="presOf" srcId="{C989F72C-8F15-4570-B0B6-D73EC7FE7887}" destId="{9D46D9E3-0E09-4E63-B1AF-144B6CE41EB0}" srcOrd="0" destOrd="0" presId="urn:microsoft.com/office/officeart/2005/8/layout/vList2"/>
    <dgm:cxn modelId="{D0FBE4A1-41E3-432B-855D-49CD2D7A8C1A}" srcId="{B7BCABD4-A36F-4EBC-A6AA-92A13CA5FCB2}" destId="{D15BBA7A-5018-437A-ADAA-D076DCD6697D}" srcOrd="0" destOrd="0" parTransId="{4F38B7AD-9C90-4109-BDC5-922F5044BDDF}" sibTransId="{053EC82A-C932-42A9-B131-4B8E70C54341}"/>
    <dgm:cxn modelId="{8CD2CAAC-65A1-4479-90CD-8C773C4C4DA3}" srcId="{B7BCABD4-A36F-4EBC-A6AA-92A13CA5FCB2}" destId="{880C12F8-9B5F-493C-A64D-1EDD2EC7A5EF}" srcOrd="2" destOrd="0" parTransId="{41C6EBDA-DBFA-4045-AB4C-A9435378BD21}" sibTransId="{C8E61CE4-FFCC-4843-81C8-96EFD2609AA5}"/>
    <dgm:cxn modelId="{36D18BD2-9FBA-48B9-90DA-306392D49D34}" type="presOf" srcId="{D9BEA68F-7A6B-4941-AD34-75E4F16DF692}" destId="{D039A97E-E35D-4248-9739-D270C130B037}" srcOrd="0" destOrd="0" presId="urn:microsoft.com/office/officeart/2005/8/layout/vList2"/>
    <dgm:cxn modelId="{501A15EA-F6C7-4DEA-87E2-29B16B68C253}" srcId="{B7BCABD4-A36F-4EBC-A6AA-92A13CA5FCB2}" destId="{C989F72C-8F15-4570-B0B6-D73EC7FE7887}" srcOrd="5" destOrd="0" parTransId="{35A8A0A7-6DA4-4772-9FA3-2B453889DFBE}" sibTransId="{E6F044F2-87F0-45DC-99AC-E90528930E7F}"/>
    <dgm:cxn modelId="{F3AF99F5-CA6C-4CC0-8437-123B83BE4AB4}" type="presOf" srcId="{880C12F8-9B5F-493C-A64D-1EDD2EC7A5EF}" destId="{F5349F5F-26AD-4B3A-B35E-D0C17E21DEEE}" srcOrd="0" destOrd="0" presId="urn:microsoft.com/office/officeart/2005/8/layout/vList2"/>
    <dgm:cxn modelId="{8DDB547D-B950-458D-A023-BACC05127A23}" type="presParOf" srcId="{7291DE1E-4BC1-4FD7-BE9D-F322F547B2DB}" destId="{1BAFF00D-CE21-4FC4-B8F4-168F97889622}" srcOrd="0" destOrd="0" presId="urn:microsoft.com/office/officeart/2005/8/layout/vList2"/>
    <dgm:cxn modelId="{553CE9D1-3F25-4B65-8FE7-B230FB313A42}" type="presParOf" srcId="{7291DE1E-4BC1-4FD7-BE9D-F322F547B2DB}" destId="{70D4CA1A-CDE1-47E5-95B6-CDE458004F73}" srcOrd="1" destOrd="0" presId="urn:microsoft.com/office/officeart/2005/8/layout/vList2"/>
    <dgm:cxn modelId="{83582CC4-CDEF-472B-8004-C1DC1BB09475}" type="presParOf" srcId="{7291DE1E-4BC1-4FD7-BE9D-F322F547B2DB}" destId="{D039A97E-E35D-4248-9739-D270C130B037}" srcOrd="2" destOrd="0" presId="urn:microsoft.com/office/officeart/2005/8/layout/vList2"/>
    <dgm:cxn modelId="{422712D8-91A8-4245-865C-67F7A5DBB0A0}" type="presParOf" srcId="{7291DE1E-4BC1-4FD7-BE9D-F322F547B2DB}" destId="{D2839799-B42D-4A9E-BAD5-A56BBED44D61}" srcOrd="3" destOrd="0" presId="urn:microsoft.com/office/officeart/2005/8/layout/vList2"/>
    <dgm:cxn modelId="{7D4FFF02-1EB6-4E0C-BD33-994AA2DFD8EF}" type="presParOf" srcId="{7291DE1E-4BC1-4FD7-BE9D-F322F547B2DB}" destId="{F5349F5F-26AD-4B3A-B35E-D0C17E21DEEE}" srcOrd="4" destOrd="0" presId="urn:microsoft.com/office/officeart/2005/8/layout/vList2"/>
    <dgm:cxn modelId="{BEA65DA3-9D1E-4C46-9794-A87ECA277811}" type="presParOf" srcId="{7291DE1E-4BC1-4FD7-BE9D-F322F547B2DB}" destId="{3BADC67D-B3D8-429A-AC1F-F61AFD52533A}" srcOrd="5" destOrd="0" presId="urn:microsoft.com/office/officeart/2005/8/layout/vList2"/>
    <dgm:cxn modelId="{9B9EA69F-A552-437B-AB20-B075D5766AEE}" type="presParOf" srcId="{7291DE1E-4BC1-4FD7-BE9D-F322F547B2DB}" destId="{EEECA4E9-C07F-4712-B92C-78BBA221123F}" srcOrd="6" destOrd="0" presId="urn:microsoft.com/office/officeart/2005/8/layout/vList2"/>
    <dgm:cxn modelId="{9CF29945-FBDC-4249-B51A-422C6B50112C}" type="presParOf" srcId="{7291DE1E-4BC1-4FD7-BE9D-F322F547B2DB}" destId="{402FDA11-CEDD-4F36-94E4-6E8104981941}" srcOrd="7" destOrd="0" presId="urn:microsoft.com/office/officeart/2005/8/layout/vList2"/>
    <dgm:cxn modelId="{250EB96E-08A0-4CAD-9E70-F160649F2CAF}" type="presParOf" srcId="{7291DE1E-4BC1-4FD7-BE9D-F322F547B2DB}" destId="{F52794E9-4C50-43E9-A713-20CF846AB577}" srcOrd="8" destOrd="0" presId="urn:microsoft.com/office/officeart/2005/8/layout/vList2"/>
    <dgm:cxn modelId="{00A544B2-82F1-426C-8CEE-ED92D46BEAAD}" type="presParOf" srcId="{7291DE1E-4BC1-4FD7-BE9D-F322F547B2DB}" destId="{D2485DBD-6E12-405A-9C5D-4B461427084F}" srcOrd="9" destOrd="0" presId="urn:microsoft.com/office/officeart/2005/8/layout/vList2"/>
    <dgm:cxn modelId="{8EACF3D3-F00F-4FED-81DF-844F997783EF}" type="presParOf" srcId="{7291DE1E-4BC1-4FD7-BE9D-F322F547B2DB}" destId="{9D46D9E3-0E09-4E63-B1AF-144B6CE41EB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512BD4-BD34-4CCF-A7AC-18B236032C3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0D0F53-3E87-4A23-8EE0-1988E56831F3}">
      <dgm:prSet/>
      <dgm:spPr/>
      <dgm:t>
        <a:bodyPr/>
        <a:lstStyle/>
        <a:p>
          <a:r>
            <a:rPr lang="en-US" dirty="0"/>
            <a:t>“Changing the Yield “</a:t>
          </a:r>
        </a:p>
      </dgm:t>
    </dgm:pt>
    <dgm:pt modelId="{8C7DF019-25F8-46CC-941B-B63E5199AE79}" type="parTrans" cxnId="{50F7E854-3381-4E76-ACDC-FADC7D7DD6BA}">
      <dgm:prSet/>
      <dgm:spPr/>
      <dgm:t>
        <a:bodyPr/>
        <a:lstStyle/>
        <a:p>
          <a:endParaRPr lang="en-US"/>
        </a:p>
      </dgm:t>
    </dgm:pt>
    <dgm:pt modelId="{312ABBFA-CF39-4798-9E34-C3097E30E3AB}" type="sibTrans" cxnId="{50F7E854-3381-4E76-ACDC-FADC7D7DD6BA}">
      <dgm:prSet/>
      <dgm:spPr/>
      <dgm:t>
        <a:bodyPr/>
        <a:lstStyle/>
        <a:p>
          <a:endParaRPr lang="en-US"/>
        </a:p>
      </dgm:t>
    </dgm:pt>
    <dgm:pt modelId="{3B92403E-C7A6-4AB0-B351-A92582974BC3}">
      <dgm:prSet/>
      <dgm:spPr/>
      <dgm:t>
        <a:bodyPr/>
        <a:lstStyle/>
        <a:p>
          <a:r>
            <a:rPr lang="en-US"/>
            <a:t>The number we multiply ingredients by to arrive a new yield</a:t>
          </a:r>
        </a:p>
      </dgm:t>
    </dgm:pt>
    <dgm:pt modelId="{8B97A53C-0436-465E-9FB1-4A1FC6E96A52}" type="parTrans" cxnId="{BD513EF5-33A6-4F3C-BAE1-3A650C331408}">
      <dgm:prSet/>
      <dgm:spPr/>
      <dgm:t>
        <a:bodyPr/>
        <a:lstStyle/>
        <a:p>
          <a:endParaRPr lang="en-US"/>
        </a:p>
      </dgm:t>
    </dgm:pt>
    <dgm:pt modelId="{63C91FDC-A615-47CC-9B05-FF4433AF6DDD}" type="sibTrans" cxnId="{BD513EF5-33A6-4F3C-BAE1-3A650C331408}">
      <dgm:prSet/>
      <dgm:spPr/>
      <dgm:t>
        <a:bodyPr/>
        <a:lstStyle/>
        <a:p>
          <a:endParaRPr lang="en-US"/>
        </a:p>
      </dgm:t>
    </dgm:pt>
    <dgm:pt modelId="{14AD48D5-85FB-4112-932E-04E42EB31E7E}" type="pres">
      <dgm:prSet presAssocID="{45512BD4-BD34-4CCF-A7AC-18B236032C3C}" presName="outerComposite" presStyleCnt="0">
        <dgm:presLayoutVars>
          <dgm:chMax val="5"/>
          <dgm:dir/>
          <dgm:resizeHandles val="exact"/>
        </dgm:presLayoutVars>
      </dgm:prSet>
      <dgm:spPr/>
    </dgm:pt>
    <dgm:pt modelId="{1C4FE6CF-EB46-47C8-A74D-6EDC56A38537}" type="pres">
      <dgm:prSet presAssocID="{45512BD4-BD34-4CCF-A7AC-18B236032C3C}" presName="dummyMaxCanvas" presStyleCnt="0">
        <dgm:presLayoutVars/>
      </dgm:prSet>
      <dgm:spPr/>
    </dgm:pt>
    <dgm:pt modelId="{D2FB9A95-A60D-4F9F-941A-41A36E043184}" type="pres">
      <dgm:prSet presAssocID="{45512BD4-BD34-4CCF-A7AC-18B236032C3C}" presName="TwoNodes_1" presStyleLbl="node1" presStyleIdx="0" presStyleCnt="2">
        <dgm:presLayoutVars>
          <dgm:bulletEnabled val="1"/>
        </dgm:presLayoutVars>
      </dgm:prSet>
      <dgm:spPr/>
    </dgm:pt>
    <dgm:pt modelId="{107CFCFB-9FE1-426B-B294-FA52F842345B}" type="pres">
      <dgm:prSet presAssocID="{45512BD4-BD34-4CCF-A7AC-18B236032C3C}" presName="TwoNodes_2" presStyleLbl="node1" presStyleIdx="1" presStyleCnt="2">
        <dgm:presLayoutVars>
          <dgm:bulletEnabled val="1"/>
        </dgm:presLayoutVars>
      </dgm:prSet>
      <dgm:spPr/>
    </dgm:pt>
    <dgm:pt modelId="{8DF443AF-ABB6-45C5-9231-0F507EE179E4}" type="pres">
      <dgm:prSet presAssocID="{45512BD4-BD34-4CCF-A7AC-18B236032C3C}" presName="TwoConn_1-2" presStyleLbl="fgAccFollowNode1" presStyleIdx="0" presStyleCnt="1">
        <dgm:presLayoutVars>
          <dgm:bulletEnabled val="1"/>
        </dgm:presLayoutVars>
      </dgm:prSet>
      <dgm:spPr/>
    </dgm:pt>
    <dgm:pt modelId="{B2EA3B4D-3AAE-4B38-A5AD-0A03B8028EB3}" type="pres">
      <dgm:prSet presAssocID="{45512BD4-BD34-4CCF-A7AC-18B236032C3C}" presName="TwoNodes_1_text" presStyleLbl="node1" presStyleIdx="1" presStyleCnt="2">
        <dgm:presLayoutVars>
          <dgm:bulletEnabled val="1"/>
        </dgm:presLayoutVars>
      </dgm:prSet>
      <dgm:spPr/>
    </dgm:pt>
    <dgm:pt modelId="{16D51C15-8420-495B-A395-CF20FA97CB82}" type="pres">
      <dgm:prSet presAssocID="{45512BD4-BD34-4CCF-A7AC-18B236032C3C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CC8F2D35-DC21-414A-AE33-8FDB98245FD0}" type="presOf" srcId="{D10D0F53-3E87-4A23-8EE0-1988E56831F3}" destId="{D2FB9A95-A60D-4F9F-941A-41A36E043184}" srcOrd="0" destOrd="0" presId="urn:microsoft.com/office/officeart/2005/8/layout/vProcess5"/>
    <dgm:cxn modelId="{50F7E854-3381-4E76-ACDC-FADC7D7DD6BA}" srcId="{45512BD4-BD34-4CCF-A7AC-18B236032C3C}" destId="{D10D0F53-3E87-4A23-8EE0-1988E56831F3}" srcOrd="0" destOrd="0" parTransId="{8C7DF019-25F8-46CC-941B-B63E5199AE79}" sibTransId="{312ABBFA-CF39-4798-9E34-C3097E30E3AB}"/>
    <dgm:cxn modelId="{3C4E1D7B-004E-490B-AA36-FB3365F86AC4}" type="presOf" srcId="{D10D0F53-3E87-4A23-8EE0-1988E56831F3}" destId="{B2EA3B4D-3AAE-4B38-A5AD-0A03B8028EB3}" srcOrd="1" destOrd="0" presId="urn:microsoft.com/office/officeart/2005/8/layout/vProcess5"/>
    <dgm:cxn modelId="{B0C5FF85-A508-4898-A47B-EA4239B1D868}" type="presOf" srcId="{312ABBFA-CF39-4798-9E34-C3097E30E3AB}" destId="{8DF443AF-ABB6-45C5-9231-0F507EE179E4}" srcOrd="0" destOrd="0" presId="urn:microsoft.com/office/officeart/2005/8/layout/vProcess5"/>
    <dgm:cxn modelId="{9093438F-CABA-445F-B9A8-DD33A60A45DF}" type="presOf" srcId="{45512BD4-BD34-4CCF-A7AC-18B236032C3C}" destId="{14AD48D5-85FB-4112-932E-04E42EB31E7E}" srcOrd="0" destOrd="0" presId="urn:microsoft.com/office/officeart/2005/8/layout/vProcess5"/>
    <dgm:cxn modelId="{4049BDC0-EF8D-47BA-88AE-33ADD8ED3AFC}" type="presOf" srcId="{3B92403E-C7A6-4AB0-B351-A92582974BC3}" destId="{107CFCFB-9FE1-426B-B294-FA52F842345B}" srcOrd="0" destOrd="0" presId="urn:microsoft.com/office/officeart/2005/8/layout/vProcess5"/>
    <dgm:cxn modelId="{589485E2-0361-493A-8E3D-E85EBC8B0BDE}" type="presOf" srcId="{3B92403E-C7A6-4AB0-B351-A92582974BC3}" destId="{16D51C15-8420-495B-A395-CF20FA97CB82}" srcOrd="1" destOrd="0" presId="urn:microsoft.com/office/officeart/2005/8/layout/vProcess5"/>
    <dgm:cxn modelId="{BD513EF5-33A6-4F3C-BAE1-3A650C331408}" srcId="{45512BD4-BD34-4CCF-A7AC-18B236032C3C}" destId="{3B92403E-C7A6-4AB0-B351-A92582974BC3}" srcOrd="1" destOrd="0" parTransId="{8B97A53C-0436-465E-9FB1-4A1FC6E96A52}" sibTransId="{63C91FDC-A615-47CC-9B05-FF4433AF6DDD}"/>
    <dgm:cxn modelId="{38CFD25E-FEE3-4716-9135-A964C82BBF10}" type="presParOf" srcId="{14AD48D5-85FB-4112-932E-04E42EB31E7E}" destId="{1C4FE6CF-EB46-47C8-A74D-6EDC56A38537}" srcOrd="0" destOrd="0" presId="urn:microsoft.com/office/officeart/2005/8/layout/vProcess5"/>
    <dgm:cxn modelId="{6F8BFF46-1B56-4BE0-A55A-95C92570E5FB}" type="presParOf" srcId="{14AD48D5-85FB-4112-932E-04E42EB31E7E}" destId="{D2FB9A95-A60D-4F9F-941A-41A36E043184}" srcOrd="1" destOrd="0" presId="urn:microsoft.com/office/officeart/2005/8/layout/vProcess5"/>
    <dgm:cxn modelId="{701CE0F1-4A9E-4241-8B2F-9F64BEB9AE36}" type="presParOf" srcId="{14AD48D5-85FB-4112-932E-04E42EB31E7E}" destId="{107CFCFB-9FE1-426B-B294-FA52F842345B}" srcOrd="2" destOrd="0" presId="urn:microsoft.com/office/officeart/2005/8/layout/vProcess5"/>
    <dgm:cxn modelId="{B841735B-EA1A-4EF8-817F-67C516C84991}" type="presParOf" srcId="{14AD48D5-85FB-4112-932E-04E42EB31E7E}" destId="{8DF443AF-ABB6-45C5-9231-0F507EE179E4}" srcOrd="3" destOrd="0" presId="urn:microsoft.com/office/officeart/2005/8/layout/vProcess5"/>
    <dgm:cxn modelId="{BD5F1E28-BB79-43CF-9EDC-A58107C23941}" type="presParOf" srcId="{14AD48D5-85FB-4112-932E-04E42EB31E7E}" destId="{B2EA3B4D-3AAE-4B38-A5AD-0A03B8028EB3}" srcOrd="4" destOrd="0" presId="urn:microsoft.com/office/officeart/2005/8/layout/vProcess5"/>
    <dgm:cxn modelId="{EDCF892D-1AB5-4DED-8B50-E9C73B95BE66}" type="presParOf" srcId="{14AD48D5-85FB-4112-932E-04E42EB31E7E}" destId="{16D51C15-8420-495B-A395-CF20FA97CB8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BE915-7FFF-42A3-AD3D-CAB9318F1414}">
      <dsp:nvSpPr>
        <dsp:cNvPr id="0" name=""/>
        <dsp:cNvSpPr/>
      </dsp:nvSpPr>
      <dsp:spPr>
        <a:xfrm>
          <a:off x="0" y="370175"/>
          <a:ext cx="8596668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F8CB7-7B3B-487B-9D16-7A73E803F453}">
      <dsp:nvSpPr>
        <dsp:cNvPr id="0" name=""/>
        <dsp:cNvSpPr/>
      </dsp:nvSpPr>
      <dsp:spPr>
        <a:xfrm>
          <a:off x="352180" y="892577"/>
          <a:ext cx="640327" cy="640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F0D30-8EE5-46D7-AF9A-C3165ED34948}">
      <dsp:nvSpPr>
        <dsp:cNvPr id="0" name=""/>
        <dsp:cNvSpPr/>
      </dsp:nvSpPr>
      <dsp:spPr>
        <a:xfrm>
          <a:off x="1344687" y="630625"/>
          <a:ext cx="7251980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Weighing and measuring individual portions</a:t>
          </a:r>
        </a:p>
      </dsp:txBody>
      <dsp:txXfrm>
        <a:off x="1344687" y="630625"/>
        <a:ext cx="7251980" cy="1164231"/>
      </dsp:txXfrm>
    </dsp:sp>
    <dsp:sp modelId="{2C638FA3-ECA0-4ADE-A701-243A1B86EDE9}">
      <dsp:nvSpPr>
        <dsp:cNvPr id="0" name=""/>
        <dsp:cNvSpPr/>
      </dsp:nvSpPr>
      <dsp:spPr>
        <a:xfrm>
          <a:off x="0" y="2085915"/>
          <a:ext cx="8596668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CC160-C8F1-4611-9B97-F73241C70227}">
      <dsp:nvSpPr>
        <dsp:cNvPr id="0" name=""/>
        <dsp:cNvSpPr/>
      </dsp:nvSpPr>
      <dsp:spPr>
        <a:xfrm>
          <a:off x="352180" y="2347867"/>
          <a:ext cx="640327" cy="6403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0DD7C-2032-451B-A910-498FA7746E67}">
      <dsp:nvSpPr>
        <dsp:cNvPr id="0" name=""/>
        <dsp:cNvSpPr/>
      </dsp:nvSpPr>
      <dsp:spPr>
        <a:xfrm>
          <a:off x="1344687" y="2085915"/>
          <a:ext cx="7251980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Using dishers (portion scoop, spoodle)</a:t>
          </a:r>
        </a:p>
      </dsp:txBody>
      <dsp:txXfrm>
        <a:off x="1344687" y="2085915"/>
        <a:ext cx="7251980" cy="1164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FF00D-CE21-4FC4-B8F4-168F97889622}">
      <dsp:nvSpPr>
        <dsp:cNvPr id="0" name=""/>
        <dsp:cNvSpPr/>
      </dsp:nvSpPr>
      <dsp:spPr>
        <a:xfrm>
          <a:off x="0" y="15273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original recipe should be created exactly</a:t>
          </a:r>
        </a:p>
      </dsp:txBody>
      <dsp:txXfrm>
        <a:off x="39155" y="191885"/>
        <a:ext cx="6779690" cy="723779"/>
      </dsp:txXfrm>
    </dsp:sp>
    <dsp:sp modelId="{D039A97E-E35D-4248-9739-D270C130B037}">
      <dsp:nvSpPr>
        <dsp:cNvPr id="0" name=""/>
        <dsp:cNvSpPr/>
      </dsp:nvSpPr>
      <dsp:spPr>
        <a:xfrm>
          <a:off x="0" y="99802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Evaluate recipe to see if it is acceptable</a:t>
          </a:r>
        </a:p>
      </dsp:txBody>
      <dsp:txXfrm>
        <a:off x="39155" y="1037175"/>
        <a:ext cx="6779690" cy="723779"/>
      </dsp:txXfrm>
    </dsp:sp>
    <dsp:sp modelId="{F5349F5F-26AD-4B3A-B35E-D0C17E21DEEE}">
      <dsp:nvSpPr>
        <dsp:cNvPr id="0" name=""/>
        <dsp:cNvSpPr/>
      </dsp:nvSpPr>
      <dsp:spPr>
        <a:xfrm>
          <a:off x="0" y="184331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recipes yield should be double or should be expanded to the appropriate amount for the pan size to be used</a:t>
          </a:r>
        </a:p>
      </dsp:txBody>
      <dsp:txXfrm>
        <a:off x="39155" y="1882465"/>
        <a:ext cx="6779690" cy="723779"/>
      </dsp:txXfrm>
    </dsp:sp>
    <dsp:sp modelId="{EEECA4E9-C07F-4712-B92C-78BBA221123F}">
      <dsp:nvSpPr>
        <dsp:cNvPr id="0" name=""/>
        <dsp:cNvSpPr/>
      </dsp:nvSpPr>
      <dsp:spPr>
        <a:xfrm>
          <a:off x="0" y="2688600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Prepare recipe again, observe product and make adjustments</a:t>
          </a:r>
        </a:p>
      </dsp:txBody>
      <dsp:txXfrm>
        <a:off x="39155" y="2727755"/>
        <a:ext cx="6779690" cy="723779"/>
      </dsp:txXfrm>
    </dsp:sp>
    <dsp:sp modelId="{F52794E9-4C50-43E9-A713-20CF846AB577}">
      <dsp:nvSpPr>
        <dsp:cNvPr id="0" name=""/>
        <dsp:cNvSpPr/>
      </dsp:nvSpPr>
      <dsp:spPr>
        <a:xfrm>
          <a:off x="0" y="3533889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If results are satisfactory, the recipe yield can be doubled once again for further evaluation and revision</a:t>
          </a:r>
        </a:p>
      </dsp:txBody>
      <dsp:txXfrm>
        <a:off x="39155" y="3573044"/>
        <a:ext cx="6779690" cy="723779"/>
      </dsp:txXfrm>
    </dsp:sp>
    <dsp:sp modelId="{9D46D9E3-0E09-4E63-B1AF-144B6CE41EB0}">
      <dsp:nvSpPr>
        <dsp:cNvPr id="0" name=""/>
        <dsp:cNvSpPr/>
      </dsp:nvSpPr>
      <dsp:spPr>
        <a:xfrm>
          <a:off x="0" y="4379179"/>
          <a:ext cx="6858000" cy="8020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If the product is still satisfactory, the recipe can then be increased by increments of 25 portions or complete serving pans until approximately 100 portions are prepared</a:t>
          </a:r>
        </a:p>
      </dsp:txBody>
      <dsp:txXfrm>
        <a:off x="39155" y="4418334"/>
        <a:ext cx="6779690" cy="723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B9A95-A60D-4F9F-941A-41A36E043184}">
      <dsp:nvSpPr>
        <dsp:cNvPr id="0" name=""/>
        <dsp:cNvSpPr/>
      </dsp:nvSpPr>
      <dsp:spPr>
        <a:xfrm>
          <a:off x="0" y="0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“Changing the Yield “</a:t>
          </a:r>
        </a:p>
      </dsp:txBody>
      <dsp:txXfrm>
        <a:off x="53952" y="53952"/>
        <a:ext cx="6271493" cy="1734162"/>
      </dsp:txXfrm>
    </dsp:sp>
    <dsp:sp modelId="{107CFCFB-9FE1-426B-B294-FA52F842345B}">
      <dsp:nvSpPr>
        <dsp:cNvPr id="0" name=""/>
        <dsp:cNvSpPr/>
      </dsp:nvSpPr>
      <dsp:spPr>
        <a:xfrm>
          <a:off x="1442719" y="2251415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The number we multiply ingredients by to arrive a new yield</a:t>
          </a:r>
        </a:p>
      </dsp:txBody>
      <dsp:txXfrm>
        <a:off x="1496671" y="2305367"/>
        <a:ext cx="5427445" cy="1734162"/>
      </dsp:txXfrm>
    </dsp:sp>
    <dsp:sp modelId="{8DF443AF-ABB6-45C5-9231-0F507EE179E4}">
      <dsp:nvSpPr>
        <dsp:cNvPr id="0" name=""/>
        <dsp:cNvSpPr/>
      </dsp:nvSpPr>
      <dsp:spPr>
        <a:xfrm>
          <a:off x="6978069" y="1448069"/>
          <a:ext cx="1197343" cy="1197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247471" y="1448069"/>
        <a:ext cx="658539" cy="901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3E02E-9A41-4006-AED6-C5733882A892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0A319-2DBC-4113-9429-BF1B07171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2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Spoodle</a:t>
            </a:r>
            <a:r>
              <a:rPr lang="en-US" dirty="0"/>
              <a:t> – a big spoon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standardized recipe helps produce a product identical in taste and yield every time no matter who is cooking it. Constance has created many recipes that are located on the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48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Located on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4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tools that does not allow for accurate portioning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67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TCS =Time and Temperature Control for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A319-2DBC-4113-9429-BF1B07171C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9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4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86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4662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0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6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5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3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4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4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3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5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41907-0A59-42E3-8F40-539E03F954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00C5ED-173E-4F0D-830D-E54974540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9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nmetroaaa.com/provider-portal" TargetMode="External"/><Relationship Id="rId2" Type="http://schemas.openxmlformats.org/officeDocument/2006/relationships/hyperlink" Target="https://www.foodsafety.gov/keep-food-safe/foodkeeper-ap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CAF1A-03A2-10B9-118B-31BBEAF35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38" y="2301161"/>
            <a:ext cx="4475676" cy="5696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D47E6-1C0E-F21D-E15F-2072B41AB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2911" y="244549"/>
            <a:ext cx="6418907" cy="2815522"/>
          </a:xfrm>
        </p:spPr>
        <p:txBody>
          <a:bodyPr/>
          <a:lstStyle/>
          <a:p>
            <a:pPr algn="ctr"/>
            <a:r>
              <a:rPr lang="en-US" dirty="0"/>
              <a:t>Serving Sizes, and Reducing Food Waste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3393D-FEDB-FA3B-28B2-E4133B9D7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2967" y="3941915"/>
            <a:ext cx="4306186" cy="1540544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>
                <a:latin typeface="Bierstadt" panose="020B0004020202020204" pitchFamily="34" charset="0"/>
              </a:rPr>
              <a:t>NM-AAA 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 March/ April 2024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Constance Rudnicki MS, RDN, LD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Registered Dietitian/Nutritionist</a:t>
            </a:r>
          </a:p>
          <a:p>
            <a:r>
              <a:rPr lang="en-US" sz="6400" b="1" dirty="0">
                <a:latin typeface="Bierstadt" panose="020B0004020202020204" pitchFamily="34" charset="0"/>
              </a:rPr>
              <a:t>Karen Zarrella - Nutrition Education Inter</a:t>
            </a:r>
            <a:r>
              <a:rPr lang="en-US" sz="5600" b="1" dirty="0">
                <a:latin typeface="Bierstadt" panose="020B0004020202020204" pitchFamily="34" charset="0"/>
              </a:rPr>
              <a:t>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EF978-CDC2-1BE5-A668-DD64676B6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96" y="508782"/>
            <a:ext cx="2493480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7F3583-9BBF-BDCA-BBDD-DC16E016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97" y="2511572"/>
            <a:ext cx="3973943" cy="3440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instructions (or procedure) for the Standardized Recipe also help ensure consistency.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47AE3F-B116-27CB-A3F2-2A7823622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878" y="972608"/>
            <a:ext cx="4483746" cy="4900269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1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56B7E-4A0C-7B03-4916-CA41C93A70F9}"/>
              </a:ext>
            </a:extLst>
          </p:cNvPr>
          <p:cNvSpPr txBox="1"/>
          <p:nvPr/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Each disher size is coordinated with a colored handle to make it easier to distinguish from the rest.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6C0222-3EF8-00DE-0356-EE2EB06F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55" y="2160590"/>
            <a:ext cx="5143500" cy="2083118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2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42A1125-BEEF-4B06-B7A6-5C89AFBF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AF29A-C02E-4F6E-AE31-4D61F93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803267-175B-4586-A120-09F386B97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087C44-9B8D-C78C-DF7A-D70FA8CB8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3888" y="748144"/>
            <a:ext cx="5174214" cy="53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7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4304F-BEA5-4FDA-A4D0-7A0CE7A4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Scoop #/ Serving Size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E0682-C36A-20D3-494C-8539A9809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#4 scoop=1 cup</a:t>
            </a:r>
          </a:p>
          <a:p>
            <a:r>
              <a:rPr lang="en-US" dirty="0"/>
              <a:t>#6 scoop=2/3 cup</a:t>
            </a:r>
          </a:p>
          <a:p>
            <a:r>
              <a:rPr lang="en-US" dirty="0"/>
              <a:t>#8 scoop=1/2cup</a:t>
            </a:r>
          </a:p>
          <a:p>
            <a:r>
              <a:rPr lang="en-US" dirty="0"/>
              <a:t>#10 scoop=3oz</a:t>
            </a:r>
          </a:p>
          <a:p>
            <a:r>
              <a:rPr lang="en-US" dirty="0"/>
              <a:t>#12 scoop=1/3 cup</a:t>
            </a:r>
          </a:p>
          <a:p>
            <a:r>
              <a:rPr lang="en-US" dirty="0"/>
              <a:t>#16 scoop=1/4 cup</a:t>
            </a:r>
          </a:p>
          <a:p>
            <a:r>
              <a:rPr lang="en-US" dirty="0"/>
              <a:t>#60 Scoop= ½ oz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3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8D060-359D-589F-A93B-BB3A014C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Incorrect Portioning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D846A-1F75-7E17-CE92-10CDD1602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Tongs</a:t>
            </a:r>
          </a:p>
          <a:p>
            <a:r>
              <a:rPr lang="en-US" dirty="0"/>
              <a:t>B. Gloved hands</a:t>
            </a:r>
          </a:p>
          <a:p>
            <a:r>
              <a:rPr lang="en-US" dirty="0"/>
              <a:t>C. Slotted spoon </a:t>
            </a:r>
          </a:p>
        </p:txBody>
      </p:sp>
    </p:spTree>
    <p:extLst>
      <p:ext uri="{BB962C8B-B14F-4D97-AF65-F5344CB8AC3E}">
        <p14:creationId xmlns:p14="http://schemas.microsoft.com/office/powerpoint/2010/main" val="60566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DA33B2-75E2-BF82-91C8-113F6DE4F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188" y="2476500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A3489-C6BA-A5B8-C61D-7A7B44E9F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95562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1F6B9-D151-E401-C384-AB46DD6364E5}"/>
              </a:ext>
            </a:extLst>
          </p:cNvPr>
          <p:cNvSpPr txBox="1"/>
          <p:nvPr/>
        </p:nvSpPr>
        <p:spPr>
          <a:xfrm>
            <a:off x="2059709" y="4812145"/>
            <a:ext cx="255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Thumb Press Disher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F7B69-4F33-6369-6F74-58944817FADA}"/>
              </a:ext>
            </a:extLst>
          </p:cNvPr>
          <p:cNvSpPr txBox="1"/>
          <p:nvPr/>
        </p:nvSpPr>
        <p:spPr>
          <a:xfrm>
            <a:off x="6199672" y="4801182"/>
            <a:ext cx="255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Squeeze Handle Disher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6D725-D63F-5636-3375-A8D4E0421CDC}"/>
              </a:ext>
            </a:extLst>
          </p:cNvPr>
          <p:cNvSpPr txBox="1"/>
          <p:nvPr/>
        </p:nvSpPr>
        <p:spPr>
          <a:xfrm>
            <a:off x="3540750" y="1080654"/>
            <a:ext cx="5621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Two Types of Dishers</a:t>
            </a:r>
          </a:p>
        </p:txBody>
      </p:sp>
    </p:spTree>
    <p:extLst>
      <p:ext uri="{BB962C8B-B14F-4D97-AF65-F5344CB8AC3E}">
        <p14:creationId xmlns:p14="http://schemas.microsoft.com/office/powerpoint/2010/main" val="162938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03ADADC-954D-611E-4EE4-A22E40F8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Spoodles and Ladles 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A2844AF-A4B1-2D6F-EC18-7CAFC707E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r="-3" b="-3"/>
          <a:stretch/>
        </p:blipFill>
        <p:spPr bwMode="auto">
          <a:xfrm>
            <a:off x="985969" y="609600"/>
            <a:ext cx="4029716" cy="36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40D33E4-5945-0A32-8773-6C0785536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0024"/>
          <a:stretch/>
        </p:blipFill>
        <p:spPr bwMode="auto">
          <a:xfrm>
            <a:off x="5244286" y="608009"/>
            <a:ext cx="4029716" cy="36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1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EB22-1FF4-0251-387E-F73958C8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Enlarge a Small-Quantity Recipe: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B6EB472-EAA8-FCBB-1CF2-51F1E6DD9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555778"/>
              </p:ext>
            </p:extLst>
          </p:nvPr>
        </p:nvGraphicFramePr>
        <p:xfrm>
          <a:off x="749808" y="12700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45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andard Recipes and Yields - ppt download">
            <a:extLst>
              <a:ext uri="{FF2B5EF4-FFF2-40B4-BE49-F238E27FC236}">
                <a16:creationId xmlns:a16="http://schemas.microsoft.com/office/drawing/2014/main" id="{8A8AB34D-E79E-B428-F2B7-8BD33825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11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DA48F-9F75-AE49-576C-9218F7E2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Conversions</a:t>
            </a:r>
          </a:p>
        </p:txBody>
      </p:sp>
      <p:pic>
        <p:nvPicPr>
          <p:cNvPr id="4" name="Content Placeholder 3" descr="A chopping board with spices on top">
            <a:extLst>
              <a:ext uri="{FF2B5EF4-FFF2-40B4-BE49-F238E27FC236}">
                <a16:creationId xmlns:a16="http://schemas.microsoft.com/office/drawing/2014/main" id="{13B739D5-27BD-55F2-0BDF-52129A3E3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00" r="6381" b="-2"/>
          <a:stretch/>
        </p:blipFill>
        <p:spPr>
          <a:xfrm>
            <a:off x="806519" y="2188868"/>
            <a:ext cx="4681399" cy="38814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9B3D8-6853-F9DC-30C8-04C8BFADBFE2}"/>
              </a:ext>
            </a:extLst>
          </p:cNvPr>
          <p:cNvSpPr txBox="1"/>
          <p:nvPr/>
        </p:nvSpPr>
        <p:spPr>
          <a:xfrm>
            <a:off x="5487918" y="2441555"/>
            <a:ext cx="6099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Yield:</a:t>
            </a:r>
          </a:p>
          <a:p>
            <a:endParaRPr lang="en-US" dirty="0"/>
          </a:p>
          <a:p>
            <a:r>
              <a:rPr lang="en-US" dirty="0"/>
              <a:t>The total amount that a recipe produces</a:t>
            </a:r>
          </a:p>
        </p:txBody>
      </p:sp>
    </p:spTree>
    <p:extLst>
      <p:ext uri="{BB962C8B-B14F-4D97-AF65-F5344CB8AC3E}">
        <p14:creationId xmlns:p14="http://schemas.microsoft.com/office/powerpoint/2010/main" val="255816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4D33D-0EAE-EF05-055F-55B9F767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26988-1F78-87D3-7391-D829B24D0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why portion/serving sizes are important</a:t>
            </a:r>
          </a:p>
          <a:p>
            <a:r>
              <a:rPr lang="en-US" dirty="0"/>
              <a:t>Describe ways to help minimize food waste</a:t>
            </a:r>
          </a:p>
          <a:p>
            <a:r>
              <a:rPr lang="en-US" dirty="0"/>
              <a:t>Explain how to change the yield of a recipe</a:t>
            </a:r>
          </a:p>
          <a:p>
            <a:r>
              <a:rPr lang="en-US" dirty="0"/>
              <a:t>Explain the different types of dates on packages</a:t>
            </a:r>
          </a:p>
          <a:p>
            <a:r>
              <a:rPr lang="en-US" dirty="0"/>
              <a:t>Describe FIFO</a:t>
            </a:r>
          </a:p>
          <a:p>
            <a:r>
              <a:rPr lang="en-US" dirty="0"/>
              <a:t>Explain when/how your facility should be labeling items</a:t>
            </a:r>
          </a:p>
          <a:p>
            <a:r>
              <a:rPr lang="en-US" dirty="0"/>
              <a:t>Identify the correct way to prepare and store food</a:t>
            </a:r>
          </a:p>
          <a:p>
            <a:r>
              <a:rPr lang="en-US" dirty="0"/>
              <a:t>Describe types of inventory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7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BF189-3FFD-6F3E-0298-2DB6EAD1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Conversion Factor: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AFAC45-EA1B-EF82-CB13-96915C995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9373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286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FEEB79-0403-4E4D-B6DF-A5AF6A02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55669A-BF7F-8E3A-93FE-F910979A4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Determine original yield</a:t>
            </a:r>
          </a:p>
          <a:p>
            <a:r>
              <a:rPr lang="en-US" dirty="0"/>
              <a:t>Determine desired yield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 DESIRED YIELD</a:t>
            </a:r>
            <a:r>
              <a:rPr lang="en-US" dirty="0"/>
              <a:t>                                 =Conversion Factor</a:t>
            </a:r>
          </a:p>
          <a:p>
            <a:pPr marL="0" indent="0">
              <a:buNone/>
            </a:pPr>
            <a:r>
              <a:rPr lang="en-US" dirty="0"/>
              <a:t>ORGINAL YIELD 					(Scaling Factor)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Example:</a:t>
            </a:r>
          </a:p>
          <a:p>
            <a:pPr marL="0" indent="0">
              <a:buNone/>
            </a:pPr>
            <a:r>
              <a:rPr lang="en-US" dirty="0"/>
              <a:t>Green Chile Chicken Stew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Scale up from 6 to 20 servings</a:t>
            </a:r>
          </a:p>
          <a:p>
            <a:pPr marL="0" indent="0">
              <a:buNone/>
            </a:pPr>
            <a:r>
              <a:rPr lang="en-US" sz="1800" dirty="0"/>
              <a:t>20(Desired Yield)/</a:t>
            </a:r>
          </a:p>
          <a:p>
            <a:pPr marL="0" indent="0">
              <a:buNone/>
            </a:pPr>
            <a:r>
              <a:rPr lang="en-US" sz="1800" dirty="0"/>
              <a:t>6 (Current Recipe Yield) = 3.33 (conversion factor)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40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899C7-0D01-812B-C9A7-7CC23087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16521-A063-D1E9-644D-E83B631D0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Multiply all recipe ingredients by conversion factor</a:t>
            </a:r>
          </a:p>
          <a:p>
            <a:r>
              <a:rPr lang="en-US" dirty="0"/>
              <a:t>EXAMPLE:</a:t>
            </a:r>
          </a:p>
          <a:p>
            <a:r>
              <a:rPr lang="en-US" dirty="0"/>
              <a:t>48 oz Ground Turkey x 3.33 Conversion Factor = 159.84 oz </a:t>
            </a:r>
          </a:p>
          <a:p>
            <a:endParaRPr lang="en-US" dirty="0"/>
          </a:p>
          <a:p>
            <a:r>
              <a:rPr lang="en-US" dirty="0"/>
              <a:t>Divide and Round</a:t>
            </a:r>
          </a:p>
          <a:p>
            <a:r>
              <a:rPr lang="en-US" dirty="0"/>
              <a:t>Ground Turkey</a:t>
            </a:r>
          </a:p>
          <a:p>
            <a:r>
              <a:rPr lang="en-US" dirty="0"/>
              <a:t>159.84 oz / 16 oz per pound (</a:t>
            </a:r>
            <a:r>
              <a:rPr lang="en-US" dirty="0" err="1"/>
              <a:t>lb</a:t>
            </a:r>
            <a:r>
              <a:rPr lang="en-US" dirty="0"/>
              <a:t>)= 9.99 </a:t>
            </a:r>
            <a:r>
              <a:rPr lang="en-US" dirty="0" err="1"/>
              <a:t>lbs</a:t>
            </a:r>
            <a:r>
              <a:rPr lang="en-US" dirty="0"/>
              <a:t> or 10 </a:t>
            </a:r>
            <a:r>
              <a:rPr lang="en-US" dirty="0" err="1"/>
              <a:t>lbs</a:t>
            </a:r>
            <a:r>
              <a:rPr lang="en-US" dirty="0"/>
              <a:t> use in recipe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06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AD1BB-2C25-0F8C-3F39-60E7A377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size conversion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32C7-15C5-1463-2FF9-5DAC4010A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The original recipe yields 70 servings (1/4 cup each); the 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kitchen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manager desires 70 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serving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 ( 3/4 cup each).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Step 1: Calculate adjustment factor: </a:t>
            </a:r>
          </a:p>
          <a:p>
            <a:pPr lvl="2"/>
            <a:r>
              <a:rPr lang="en-US" b="0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Desired </a:t>
            </a:r>
            <a:r>
              <a:rPr lang="en-US" u="sng" dirty="0">
                <a:solidFill>
                  <a:srgbClr val="444444"/>
                </a:solidFill>
                <a:latin typeface="Open Sans" panose="020B0606030504020204" pitchFamily="34" charset="0"/>
              </a:rPr>
              <a:t>serving</a:t>
            </a:r>
            <a:r>
              <a:rPr lang="en-US" b="0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 (x) </a:t>
            </a:r>
            <a:r>
              <a:rPr lang="en-US" u="sng" dirty="0">
                <a:solidFill>
                  <a:srgbClr val="444444"/>
                </a:solidFill>
                <a:latin typeface="Open Sans" panose="020B0606030504020204" pitchFamily="34" charset="0"/>
              </a:rPr>
              <a:t>Serving</a:t>
            </a:r>
            <a:r>
              <a:rPr lang="en-US" b="0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Size </a:t>
            </a:r>
          </a:p>
          <a:p>
            <a:pPr lvl="2"/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Original 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serving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 (x) 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Serving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Size= </a:t>
            </a:r>
          </a:p>
          <a:p>
            <a:pPr lvl="3"/>
            <a:r>
              <a:rPr lang="en-US" u="sng" dirty="0">
                <a:solidFill>
                  <a:srgbClr val="444444"/>
                </a:solidFill>
                <a:latin typeface="Open Sans" panose="020B0606030504020204" pitchFamily="34" charset="0"/>
              </a:rPr>
              <a:t>70 (.75)	52.50 cups</a:t>
            </a:r>
          </a:p>
          <a:p>
            <a:pPr lvl="3"/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70 (.25)	17.50 cups</a:t>
            </a:r>
          </a:p>
          <a:p>
            <a:pPr lvl="3"/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=3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Step 2: Multiply the quantity of ingredients in the original recipe by the adjustment factor.</a:t>
            </a:r>
          </a:p>
          <a:p>
            <a:pPr marL="548640" lvl="2" indent="0"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Example: 1/2 pound (8 ounces) of flour is specified in the original recipe.</a:t>
            </a:r>
          </a:p>
          <a:p>
            <a:pPr marL="548640" lvl="2" indent="0">
              <a:buNone/>
            </a:pPr>
            <a:r>
              <a:rPr lang="en-US" b="0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8 ounces 	x	3.0		24 ounces</a:t>
            </a:r>
          </a:p>
          <a:p>
            <a:pPr marL="548640" lvl="2" indent="0">
              <a:buNone/>
            </a:pP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(original amount)  	(adjustment factor)	(new recipe</a:t>
            </a:r>
            <a:endParaRPr lang="en-US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46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A007-7B9D-3816-2D5E-36032EA3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number of servings and serving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AC007-882B-4FE7-431F-C98B107D6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original recipe yield 50 servings (1/4 cup each); the chef desires 75 servings (3/4 cups each)</a:t>
            </a:r>
          </a:p>
          <a:p>
            <a:pPr marL="0" indent="0">
              <a:buNone/>
            </a:pPr>
            <a:r>
              <a:rPr lang="en-US" dirty="0"/>
              <a:t>Step 1: 	Calculate adjustment Factor:		</a:t>
            </a:r>
            <a:r>
              <a:rPr lang="en-US" u="sng" dirty="0"/>
              <a:t>Desired Servings (Serving size)</a:t>
            </a:r>
          </a:p>
          <a:p>
            <a:pPr marL="0" indent="0">
              <a:buNone/>
            </a:pPr>
            <a:r>
              <a:rPr lang="en-US" dirty="0"/>
              <a:t>										Original servings (serving size)</a:t>
            </a:r>
          </a:p>
          <a:p>
            <a:pPr marL="0" indent="0">
              <a:buNone/>
            </a:pPr>
            <a:r>
              <a:rPr lang="en-US" dirty="0"/>
              <a:t>				=	</a:t>
            </a:r>
            <a:r>
              <a:rPr lang="en-US" u="sng" dirty="0"/>
              <a:t>75(.75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			50(.25)</a:t>
            </a:r>
          </a:p>
          <a:p>
            <a:pPr marL="0" indent="0">
              <a:buNone/>
            </a:pPr>
            <a:r>
              <a:rPr lang="en-US" dirty="0"/>
              <a:t>				=	</a:t>
            </a:r>
            <a:r>
              <a:rPr lang="en-US" u="sng" dirty="0"/>
              <a:t>56.25 cups</a:t>
            </a:r>
          </a:p>
          <a:p>
            <a:pPr marL="0" indent="0">
              <a:buNone/>
            </a:pPr>
            <a:r>
              <a:rPr lang="en-US" dirty="0"/>
              <a:t>					12.50 cups</a:t>
            </a:r>
          </a:p>
          <a:p>
            <a:pPr marL="0" indent="0">
              <a:buNone/>
            </a:pPr>
            <a:r>
              <a:rPr lang="en-US" dirty="0"/>
              <a:t>				=	4.5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34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B6E9-892B-2773-42E9-589DBB84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number of servings and serving sizes </a:t>
            </a:r>
            <a:r>
              <a:rPr lang="en-US" dirty="0" err="1"/>
              <a:t>con’t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28A30-09D3-F761-60AC-56DCDCCF4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2:  Multiply the quantity of ingredients in the original recipe by the adjustment factor.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Example:	½ pound (8 ounces) of flour is specified in the original recipe.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u="sng" dirty="0"/>
              <a:t>8 ounces				x		4.5		=	36 ounces ( 2lbs. 4oz new recipe)</a:t>
            </a:r>
          </a:p>
          <a:p>
            <a:pPr marL="0" indent="0">
              <a:buNone/>
            </a:pPr>
            <a:r>
              <a:rPr lang="en-US" dirty="0"/>
              <a:t>Original amount				adjustment factor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53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862C-06B9-FE65-61D4-AD9EB0F6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Food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73AE7-106E-5416-1B54-3BDB214B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9593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Regularly take inventory of what you have</a:t>
            </a:r>
          </a:p>
          <a:p>
            <a:pPr lvl="1"/>
            <a:r>
              <a:rPr lang="en-US" dirty="0"/>
              <a:t>A perpetual inventory (PI) is updated continuously as goods are brought in or used. This can be done electronically or on an inventory log.</a:t>
            </a:r>
          </a:p>
          <a:p>
            <a:r>
              <a:rPr lang="en-US" dirty="0"/>
              <a:t>Stick to the menu. </a:t>
            </a:r>
            <a:r>
              <a:rPr lang="en-US"/>
              <a:t>Ordering is done based on the menu.</a:t>
            </a:r>
            <a:endParaRPr lang="en-US" dirty="0"/>
          </a:p>
          <a:p>
            <a:r>
              <a:rPr lang="en-US" dirty="0"/>
              <a:t>Be aware of what is being thrown away by your seniors. This is good data that lets you know what menu items are not liked.</a:t>
            </a:r>
          </a:p>
          <a:p>
            <a:r>
              <a:rPr lang="en-US" dirty="0"/>
              <a:t>If you have a lot of food going in the garbage, you are wasting budget money.</a:t>
            </a:r>
          </a:p>
          <a:p>
            <a:r>
              <a:rPr lang="en-US" dirty="0"/>
              <a:t>Make your seniors aware of your plan to reduce food waste. Get their input.</a:t>
            </a:r>
          </a:p>
          <a:p>
            <a:r>
              <a:rPr lang="en-US" dirty="0"/>
              <a:t>Be creative with leftovers</a:t>
            </a:r>
          </a:p>
          <a:p>
            <a:r>
              <a:rPr lang="en-US" dirty="0"/>
              <a:t>Spoiled food = budget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41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681C-97D5-EE01-3EC6-F2CED263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Terminology Explained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43B865-498D-31F0-0067-B9F8B071F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61267"/>
              </p:ext>
            </p:extLst>
          </p:nvPr>
        </p:nvGraphicFramePr>
        <p:xfrm>
          <a:off x="1405276" y="1930400"/>
          <a:ext cx="812799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7780789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474212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91244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Use-by or expiration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Sell-by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Best-by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18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This date is the last date that the item will be at peak quality. When receiving, reject any products that are missing this date.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date lets stores know how long to display the product for sale.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is the date by which the product should be eaten for the best flavor.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144371"/>
                  </a:ext>
                </a:extLst>
              </a:tr>
            </a:tbl>
          </a:graphicData>
        </a:graphic>
      </p:graphicFrame>
      <p:pic>
        <p:nvPicPr>
          <p:cNvPr id="6" name="Picture 5" descr="A close up of a label&#10;&#10;Description automatically generated">
            <a:extLst>
              <a:ext uri="{FF2B5EF4-FFF2-40B4-BE49-F238E27FC236}">
                <a16:creationId xmlns:a16="http://schemas.microsoft.com/office/drawing/2014/main" id="{C901C4FE-D2C6-D287-A182-814164FA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74" y="4523614"/>
            <a:ext cx="2741338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F8173-C862-E642-0645-2F494D8E9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598" y="4523614"/>
            <a:ext cx="2741338" cy="1438275"/>
          </a:xfrm>
          <a:prstGeom prst="rect">
            <a:avLst/>
          </a:prstGeom>
        </p:spPr>
      </p:pic>
      <p:pic>
        <p:nvPicPr>
          <p:cNvPr id="9" name="Picture 8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9A7CF71E-4053-4BBA-D66E-CFD47B640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939" y="4523613"/>
            <a:ext cx="2741336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96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A5AF-C334-6C59-AEB4-F418840A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should YOU label?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35769-6FEF-C811-4436-501C1C86C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2" b="-6"/>
          <a:stretch/>
        </p:blipFill>
        <p:spPr>
          <a:xfrm>
            <a:off x="677334" y="2158073"/>
            <a:ext cx="3144597" cy="1826881"/>
          </a:xfrm>
          <a:prstGeom prst="rect">
            <a:avLst/>
          </a:prstGeom>
        </p:spPr>
      </p:pic>
      <p:sp>
        <p:nvSpPr>
          <p:cNvPr id="10" name="Isosceles Triangle 8">
            <a:extLst>
              <a:ext uri="{FF2B5EF4-FFF2-40B4-BE49-F238E27FC236}">
                <a16:creationId xmlns:a16="http://schemas.microsoft.com/office/drawing/2014/main" id="{118DD5A8-BBF1-479C-AE8F-0A9C67A0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2968-2275-2A5E-D2DA-719363CB4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r>
              <a:rPr lang="en-US" dirty="0"/>
              <a:t>When a product is received and/or opened</a:t>
            </a:r>
          </a:p>
          <a:p>
            <a:r>
              <a:rPr lang="en-US" dirty="0"/>
              <a:t>Ready-to-eat TCS can be held for seven days. The count begins on the day the food is prepared or the container was </a:t>
            </a:r>
            <a:r>
              <a:rPr lang="en-US"/>
              <a:t>opened.</a:t>
            </a:r>
          </a:p>
          <a:p>
            <a:pPr lvl="1"/>
            <a:r>
              <a:rPr lang="en-US"/>
              <a:t>Example</a:t>
            </a:r>
            <a:r>
              <a:rPr lang="en-US" dirty="0"/>
              <a:t>: If potato salad was made on March 1</a:t>
            </a:r>
            <a:r>
              <a:rPr lang="en-US" baseline="30000" dirty="0"/>
              <a:t>st</a:t>
            </a:r>
            <a:r>
              <a:rPr lang="en-US" dirty="0"/>
              <a:t>, the expiration date would be March 7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2857CF-2228-4AEC-8513-A214C1AB7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E2F04-2C87-EB5F-01B5-BEEAE786B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00" b="-2"/>
          <a:stretch/>
        </p:blipFill>
        <p:spPr>
          <a:xfrm>
            <a:off x="677334" y="4214811"/>
            <a:ext cx="3144597" cy="182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46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CDA4-06A3-1894-DAD8-4C858E16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Labeling and Dating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5C169-FA88-BF3A-BE6A-EBD61488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All products need to be labeled with the date was received and the expiration date</a:t>
            </a:r>
          </a:p>
          <a:p>
            <a:pPr lvl="1">
              <a:lnSpc>
                <a:spcPct val="90000"/>
              </a:lnSpc>
            </a:pPr>
            <a:r>
              <a:rPr lang="en-US"/>
              <a:t>Foodkeeper app or </a:t>
            </a:r>
            <a:r>
              <a:rPr lang="en-US">
                <a:hlinkClick r:id="rId2"/>
              </a:rPr>
              <a:t>https://www.foodsafety.gov/keep-food-safe/foodkeeper-app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Refrigerator and Freezer storage chart handout: </a:t>
            </a:r>
            <a:r>
              <a:rPr lang="en-US">
                <a:hlinkClick r:id="rId3"/>
              </a:rPr>
              <a:t>available at https://www.nonmetroaaa.com/provider-portal</a:t>
            </a:r>
            <a:endParaRPr lang="en-US"/>
          </a:p>
          <a:p>
            <a:pPr lvl="1">
              <a:lnSpc>
                <a:spcPct val="90000"/>
              </a:lnSpc>
            </a:pPr>
            <a:endParaRPr lang="en-US"/>
          </a:p>
        </p:txBody>
      </p:sp>
      <p:pic>
        <p:nvPicPr>
          <p:cNvPr id="4" name="Picture 2" descr="Food Safety Date Labeling Example">
            <a:extLst>
              <a:ext uri="{FF2B5EF4-FFF2-40B4-BE49-F238E27FC236}">
                <a16:creationId xmlns:a16="http://schemas.microsoft.com/office/drawing/2014/main" id="{79BA15D3-53CF-00C5-0881-A3CCD1AF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035" y="1882211"/>
            <a:ext cx="6060147" cy="34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7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47C8-D1A6-38C3-5AEF-09404442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Portion Control v. Serving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72E68-07EC-2CBA-C241-C30068CA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Portion control and serving size are often used interchangeably, however, they have an important difference.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A portion is the amount of food </a:t>
            </a:r>
            <a:r>
              <a:rPr lang="en-US" u="sng" dirty="0">
                <a:solidFill>
                  <a:srgbClr val="92D050"/>
                </a:solidFill>
              </a:rPr>
              <a:t>you choose</a:t>
            </a:r>
            <a:r>
              <a:rPr lang="en-US" dirty="0">
                <a:solidFill>
                  <a:srgbClr val="92D050"/>
                </a:solidFill>
              </a:rPr>
              <a:t> to put on your plate.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A serving size is the amount of a specific food that people typically consume.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3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 clipboard with a document&#10;&#10;Description automatically generated">
            <a:extLst>
              <a:ext uri="{FF2B5EF4-FFF2-40B4-BE49-F238E27FC236}">
                <a16:creationId xmlns:a16="http://schemas.microsoft.com/office/drawing/2014/main" id="{D068F668-FA98-8EA0-994B-CAD6900FC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" name="Freeform: Shape 4146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148" name="Straight Connector 4147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3" name="Freeform: Shape 4122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5" name="Freeform: Shape 4124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9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BA25C-A471-E3BA-683E-EE64C603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FIFO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First-In, First-Out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B62EE-65D4-A03C-E773-17C8C175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56" y="122662"/>
            <a:ext cx="3856774" cy="38567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5A74E-FB89-3D29-5621-6AE6100B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Food items must be rotated so that items with the earliest use-by or expiration dates are used first. This helps to maintain quality and limit pathogen growth.</a:t>
            </a:r>
          </a:p>
          <a:p>
            <a:r>
              <a:rPr lang="en-US" dirty="0">
                <a:solidFill>
                  <a:srgbClr val="FFFFFF"/>
                </a:solidFill>
              </a:rPr>
              <a:t>Throw away food that has passed the use-by or expiration date.</a:t>
            </a:r>
          </a:p>
        </p:txBody>
      </p:sp>
      <p:pic>
        <p:nvPicPr>
          <p:cNvPr id="1026" name="Picture 2" descr="Stock Rotation and Why It Is Important - Latest Quality">
            <a:extLst>
              <a:ext uri="{FF2B5EF4-FFF2-40B4-BE49-F238E27FC236}">
                <a16:creationId xmlns:a16="http://schemas.microsoft.com/office/drawing/2014/main" id="{0ED29E61-C093-491B-0D7C-631D6AF6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1" y="4545806"/>
            <a:ext cx="3463180" cy="158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525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6676-C0E1-7E1F-E939-C05AE2D13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7E29-B633-5E2D-1209-C9312237E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Items should be stored in original packaging</a:t>
            </a:r>
          </a:p>
          <a:p>
            <a:r>
              <a:rPr lang="en-US" dirty="0"/>
              <a:t>If removed</a:t>
            </a:r>
          </a:p>
          <a:p>
            <a:pPr lvl="1"/>
            <a:r>
              <a:rPr lang="en-US" dirty="0"/>
              <a:t>Wrap in clean moisture proof material or place it in a lean sanitized container with tight fitting lid</a:t>
            </a:r>
          </a:p>
          <a:p>
            <a:pPr lvl="1"/>
            <a:r>
              <a:rPr lang="en-US" dirty="0"/>
              <a:t>All packaging and containers should be labeled with NAME OF THE FOOD and EXPIRATION 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79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7505EA3C-F6FE-4717-9D16-1FC1BFCEA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09872A32-4C50-4CBB-8F41-10A7E35AB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6BE1F68-68C0-723A-8BB0-23692AE5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r="2" b="10604"/>
          <a:stretch/>
        </p:blipFill>
        <p:spPr bwMode="auto">
          <a:xfrm>
            <a:off x="643467" y="643467"/>
            <a:ext cx="5130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Rectangle 3087">
            <a:extLst>
              <a:ext uri="{FF2B5EF4-FFF2-40B4-BE49-F238E27FC236}">
                <a16:creationId xmlns:a16="http://schemas.microsoft.com/office/drawing/2014/main" id="{53F12DB6-A8DD-4C76-A2CD-C90EB6BBB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9AEEF82-7033-3A90-385D-0B5EEF1CB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r="2" b="8525"/>
          <a:stretch/>
        </p:blipFill>
        <p:spPr bwMode="auto">
          <a:xfrm>
            <a:off x="6423321" y="643467"/>
            <a:ext cx="5130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55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EDD45EC-03E1-6AD1-6AC1-66FB0B42D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4" r="2" b="2"/>
          <a:stretch/>
        </p:blipFill>
        <p:spPr bwMode="auto">
          <a:xfrm>
            <a:off x="3340756" y="643467"/>
            <a:ext cx="5130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101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1639-DF9A-AB32-2461-44FA6EE4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TCS FOODS PREPARED ON SITE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CAC16-7B65-C1ED-AA1B-1BF07467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1291473"/>
            <a:ext cx="5305816" cy="4749890"/>
          </a:xfrm>
        </p:spPr>
        <p:txBody>
          <a:bodyPr>
            <a:normAutofit/>
          </a:bodyPr>
          <a:lstStyle/>
          <a:p>
            <a:r>
              <a:rPr lang="en-US" sz="1700" dirty="0"/>
              <a:t>Must be labeled</a:t>
            </a:r>
          </a:p>
          <a:p>
            <a:pPr lvl="1"/>
            <a:r>
              <a:rPr lang="en-US" sz="1700" dirty="0"/>
              <a:t>Name of the food</a:t>
            </a:r>
          </a:p>
          <a:p>
            <a:pPr lvl="1"/>
            <a:r>
              <a:rPr lang="en-US" sz="1700" dirty="0"/>
              <a:t>The date it should be sold, consumed or discarded</a:t>
            </a:r>
          </a:p>
          <a:p>
            <a:pPr lvl="1"/>
            <a:r>
              <a:rPr lang="en-US" sz="1700" dirty="0"/>
              <a:t>It can be stored at a maximum of SEVEN DAYS at 41°F or lower before it must be discarded.</a:t>
            </a:r>
          </a:p>
          <a:p>
            <a:pPr lvl="1"/>
            <a:r>
              <a:rPr lang="en-US" sz="1700" dirty="0"/>
              <a:t>THROW OUT ALL FOOD THAT HAS PASSED THE MANUFACTURE’S EXPIRATION DATE</a:t>
            </a:r>
          </a:p>
          <a:p>
            <a:endParaRPr lang="en-US" sz="1700" dirty="0"/>
          </a:p>
        </p:txBody>
      </p:sp>
      <p:pic>
        <p:nvPicPr>
          <p:cNvPr id="4" name="Picture 3" descr="Cambro&amp;#174; Biodegradable Food Rotation Label, 2&amp;quot;L x 1-1/4&amp;quot;W, White">
            <a:extLst>
              <a:ext uri="{FF2B5EF4-FFF2-40B4-BE49-F238E27FC236}">
                <a16:creationId xmlns:a16="http://schemas.microsoft.com/office/drawing/2014/main" id="{71D0FC0A-90AC-910D-3540-E71456AD0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r="3" b="14212"/>
          <a:stretch/>
        </p:blipFill>
        <p:spPr bwMode="auto">
          <a:xfrm>
            <a:off x="677334" y="1291473"/>
            <a:ext cx="5664122" cy="40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7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A311-0591-E349-A5D1-EF867367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Refrigerators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DAF4F-5EFF-4C94-03BD-DFF07FE68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Set at 39°F or lower</a:t>
            </a:r>
          </a:p>
          <a:p>
            <a:pPr>
              <a:lnSpc>
                <a:spcPct val="110000"/>
              </a:lnSpc>
            </a:pPr>
            <a:r>
              <a:rPr lang="en-US" dirty="0"/>
              <a:t>Never place hot food in refrigerators, which could raise the temperature inside</a:t>
            </a:r>
          </a:p>
          <a:p>
            <a:pPr>
              <a:lnSpc>
                <a:spcPct val="110000"/>
              </a:lnSpc>
            </a:pPr>
            <a:r>
              <a:rPr lang="en-US" dirty="0"/>
              <a:t>Cool food to 70°F before placing it in the refrigerator</a:t>
            </a:r>
          </a:p>
          <a:p>
            <a:pPr>
              <a:lnSpc>
                <a:spcPct val="110000"/>
              </a:lnSpc>
            </a:pPr>
            <a:r>
              <a:rPr lang="en-US" dirty="0"/>
              <a:t>Do not line refrigerator shelves, overload units or open doors too often</a:t>
            </a:r>
          </a:p>
          <a:p>
            <a:pPr>
              <a:lnSpc>
                <a:spcPct val="110000"/>
              </a:lnSpc>
            </a:pPr>
            <a:r>
              <a:rPr lang="en-US" dirty="0"/>
              <a:t>Internal and external thermometers must be maintained</a:t>
            </a:r>
          </a:p>
          <a:p>
            <a:endParaRPr lang="en-US" dirty="0"/>
          </a:p>
        </p:txBody>
      </p:sp>
      <p:pic>
        <p:nvPicPr>
          <p:cNvPr id="4" name="Picture 3" descr="Getting ready to reopen your restaurant? Reorganize your walk-in first |  National Restaurant Association">
            <a:extLst>
              <a:ext uri="{FF2B5EF4-FFF2-40B4-BE49-F238E27FC236}">
                <a16:creationId xmlns:a16="http://schemas.microsoft.com/office/drawing/2014/main" id="{D80AF3CA-D398-EC13-08F2-43AF86934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2" r="8526" b="1"/>
          <a:stretch/>
        </p:blipFill>
        <p:spPr bwMode="auto">
          <a:xfrm>
            <a:off x="7558136" y="230188"/>
            <a:ext cx="4266356" cy="239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71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91C2A0F6-8786-4234-590A-2928F56BD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EFC93CE-D083-C3F0-FFBF-E650C15E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43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1675F-678A-96B7-EC96-7E8D3DD0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D3D23-525A-8979-E758-FF9EC5D26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THAW frozen food in the refrigerator, under cool running water, in a microwave oven, or as part of the cooking process</a:t>
            </a:r>
          </a:p>
          <a:p>
            <a:r>
              <a:rPr lang="en-US" dirty="0"/>
              <a:t>NEVER THAW AT ROOM TEMPERATURE</a:t>
            </a:r>
          </a:p>
          <a:p>
            <a:r>
              <a:rPr lang="en-US" dirty="0"/>
              <a:t>Control time and temperature</a:t>
            </a:r>
          </a:p>
          <a:p>
            <a:pPr lvl="1"/>
            <a:r>
              <a:rPr lang="en-US" dirty="0"/>
              <a:t>Prepare food in small batch, used pre-chilled ingredients utensils and bowls</a:t>
            </a:r>
          </a:p>
          <a:p>
            <a:endParaRPr lang="en-US" dirty="0"/>
          </a:p>
        </p:txBody>
      </p:sp>
      <p:pic>
        <p:nvPicPr>
          <p:cNvPr id="4" name="Picture 3" descr="Food Safety Script Progress Report #2">
            <a:extLst>
              <a:ext uri="{FF2B5EF4-FFF2-40B4-BE49-F238E27FC236}">
                <a16:creationId xmlns:a16="http://schemas.microsoft.com/office/drawing/2014/main" id="{E22F2A9E-D084-82D5-1BE8-75B74208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303" y="19685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31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06E6-902A-D03C-5872-3D6F5796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Dry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6C67-AEE0-7D41-CE69-CDFCEE00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Areas should be kept at the appropriate temperature, between 50°F and 70°F with a relative humidity of 50-60%</a:t>
            </a:r>
          </a:p>
          <a:p>
            <a:pPr>
              <a:lnSpc>
                <a:spcPct val="90000"/>
              </a:lnSpc>
            </a:pPr>
            <a:r>
              <a:rPr lang="en-US" sz="1700"/>
              <a:t>Should be clean and well ventilated to maintain food quality</a:t>
            </a:r>
          </a:p>
          <a:p>
            <a:pPr>
              <a:lnSpc>
                <a:spcPct val="90000"/>
              </a:lnSpc>
            </a:pPr>
            <a:r>
              <a:rPr lang="en-US" sz="1700"/>
              <a:t>Foods should be 6 inches off the floor</a:t>
            </a:r>
          </a:p>
          <a:p>
            <a:pPr>
              <a:lnSpc>
                <a:spcPct val="90000"/>
              </a:lnSpc>
            </a:pPr>
            <a:r>
              <a:rPr lang="en-US" sz="1700"/>
              <a:t>Do not store food products near chemicals or cleaning supplies since food can be easily contaminated</a:t>
            </a:r>
          </a:p>
          <a:p>
            <a:pPr>
              <a:lnSpc>
                <a:spcPct val="90000"/>
              </a:lnSpc>
            </a:pPr>
            <a:r>
              <a:rPr lang="en-US" sz="1700"/>
              <a:t>Opened dry food items should be labeled and stored in a sealed container </a:t>
            </a:r>
          </a:p>
          <a:p>
            <a:pPr>
              <a:lnSpc>
                <a:spcPct val="90000"/>
              </a:lnSpc>
            </a:pPr>
            <a:endParaRPr lang="en-US" sz="1700"/>
          </a:p>
        </p:txBody>
      </p:sp>
      <p:pic>
        <p:nvPicPr>
          <p:cNvPr id="4" name="Picture 3" descr="Restaurant shelving, Restaurant kitchen design, Small space storage">
            <a:extLst>
              <a:ext uri="{FF2B5EF4-FFF2-40B4-BE49-F238E27FC236}">
                <a16:creationId xmlns:a16="http://schemas.microsoft.com/office/drawing/2014/main" id="{4BB98FB4-0D82-53BC-F067-3D53E5B56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33204" b="-2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3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A29D70-E65F-E8DB-4EB3-DAFBB075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008" y="2343640"/>
            <a:ext cx="6571716" cy="16658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Why is</a:t>
            </a:r>
            <a:r>
              <a:rPr lang="en-US" sz="5400" dirty="0"/>
              <a:t> it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important?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Graphic 6" descr="Splash">
            <a:extLst>
              <a:ext uri="{FF2B5EF4-FFF2-40B4-BE49-F238E27FC236}">
                <a16:creationId xmlns:a16="http://schemas.microsoft.com/office/drawing/2014/main" id="{EF645794-AB8A-3C7B-9DB2-9B68ECBEE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8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0F8FB-E143-C9AE-6698-8D472330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en-US"/>
              <a:t>Produce and Fruit</a:t>
            </a:r>
            <a:br>
              <a:rPr lang="en-US"/>
            </a:br>
            <a:endParaRPr lang="en-US" dirty="0"/>
          </a:p>
        </p:txBody>
      </p:sp>
      <p:pic>
        <p:nvPicPr>
          <p:cNvPr id="5" name="Picture 4" descr="fruit | Food Safety News">
            <a:extLst>
              <a:ext uri="{FF2B5EF4-FFF2-40B4-BE49-F238E27FC236}">
                <a16:creationId xmlns:a16="http://schemas.microsoft.com/office/drawing/2014/main" id="{80529C01-57A3-872C-7631-C33D2F2D2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39756" b="2"/>
          <a:stretch/>
        </p:blipFill>
        <p:spPr bwMode="auto">
          <a:xfrm>
            <a:off x="676053" y="2158073"/>
            <a:ext cx="2637660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,406 Man Washing Vegetables Images, Stock Photos &amp; Vectors | Shutterstock">
            <a:extLst>
              <a:ext uri="{FF2B5EF4-FFF2-40B4-BE49-F238E27FC236}">
                <a16:creationId xmlns:a16="http://schemas.microsoft.com/office/drawing/2014/main" id="{02E5EE15-13D6-37E1-3B0E-D5980DA95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" r="1" b="1"/>
          <a:stretch/>
        </p:blipFill>
        <p:spPr bwMode="auto">
          <a:xfrm>
            <a:off x="3479643" y="2159331"/>
            <a:ext cx="2616049" cy="185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EDEA1E2F-218D-4172-856B-74C87C895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Merchandising fresh produce: Shoppers seek more snack-sized and local  options">
            <a:extLst>
              <a:ext uri="{FF2B5EF4-FFF2-40B4-BE49-F238E27FC236}">
                <a16:creationId xmlns:a16="http://schemas.microsoft.com/office/drawing/2014/main" id="{20D01ED6-5276-1257-658C-A50D89E0B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5691" b="-1"/>
          <a:stretch/>
        </p:blipFill>
        <p:spPr bwMode="auto">
          <a:xfrm>
            <a:off x="3478362" y="4179689"/>
            <a:ext cx="2616049" cy="18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28F45-72F5-46D1-D033-81F565619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r>
              <a:rPr lang="en-US" dirty="0"/>
              <a:t>Should only be washed before cooking, but do not mix different items or do multiple batches</a:t>
            </a:r>
          </a:p>
          <a:p>
            <a:r>
              <a:rPr lang="en-US" dirty="0"/>
              <a:t>If opening a new box of produce, items need to be washed before serving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30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A2F6-5E8E-6882-F341-6C2E7350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EGGS and EGG mixtures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CC7C1-E976-D631-362C-F98E152F9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Pooled eggs that are cracked open and combined in a common container should be cooked promptly or stored at 41°F</a:t>
            </a:r>
          </a:p>
          <a:p>
            <a:pPr lvl="1"/>
            <a:r>
              <a:rPr lang="en-US" dirty="0"/>
              <a:t>High risk establishments should only serve Pasteurized Eggs</a:t>
            </a:r>
          </a:p>
          <a:p>
            <a:endParaRPr lang="en-US" dirty="0"/>
          </a:p>
        </p:txBody>
      </p:sp>
      <p:pic>
        <p:nvPicPr>
          <p:cNvPr id="4" name="Picture 3" descr="Three eggs on a plate isolated on white. | CanStock">
            <a:extLst>
              <a:ext uri="{FF2B5EF4-FFF2-40B4-BE49-F238E27FC236}">
                <a16:creationId xmlns:a16="http://schemas.microsoft.com/office/drawing/2014/main" id="{9A73193E-A565-F36D-5F7A-3F45F744D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 b="1"/>
          <a:stretch/>
        </p:blipFill>
        <p:spPr bwMode="auto">
          <a:xfrm>
            <a:off x="4857451" y="2159331"/>
            <a:ext cx="4415050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78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5154-C846-11AE-54AC-912E7E8D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Preparation, Temperature and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D3DE4-1558-BD66-81A1-E37CFF2A3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Frozen meals must be dated and labeled</a:t>
            </a:r>
          </a:p>
          <a:p>
            <a:pPr lvl="1"/>
            <a:r>
              <a:rPr lang="en-US" sz="2400" dirty="0"/>
              <a:t>If sectioned aluminum trays are used, frozen meals must be delivered within two (2) weeks</a:t>
            </a:r>
          </a:p>
          <a:p>
            <a:pPr lvl="1"/>
            <a:r>
              <a:rPr lang="en-US" sz="2400" dirty="0"/>
              <a:t>If a heat-sealed packaging method is used, frozen meals can be stored up to forty-five  (45) days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62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D699-E68A-BD4C-C72B-EE45BFB4A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0F1C8-1B45-E8D4-E4FD-34DB0DC68A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Inventory control records must include adequate procedures to provide the food service manager with up-to-date and reliable data on costs of operation </a:t>
            </a:r>
          </a:p>
          <a:p>
            <a:r>
              <a:rPr lang="en-US" dirty="0"/>
              <a:t>Inventory records have 4 major objectives:</a:t>
            </a:r>
          </a:p>
          <a:p>
            <a:pPr lvl="1"/>
            <a:r>
              <a:rPr lang="en-US" dirty="0"/>
              <a:t>1. provision of accurate information of food and supplies in stock</a:t>
            </a:r>
          </a:p>
          <a:p>
            <a:pPr lvl="1"/>
            <a:r>
              <a:rPr lang="en-US" dirty="0"/>
              <a:t>2. determination of purchasing needs</a:t>
            </a:r>
          </a:p>
          <a:p>
            <a:pPr lvl="1"/>
            <a:r>
              <a:rPr lang="en-US" dirty="0"/>
              <a:t>3. provision of data for food cost control</a:t>
            </a:r>
          </a:p>
          <a:p>
            <a:pPr lvl="1"/>
            <a:r>
              <a:rPr lang="en-US" dirty="0"/>
              <a:t>4. prevention of theft and pilferage </a:t>
            </a:r>
          </a:p>
        </p:txBody>
      </p:sp>
    </p:spTree>
    <p:extLst>
      <p:ext uri="{BB962C8B-B14F-4D97-AF65-F5344CB8AC3E}">
        <p14:creationId xmlns:p14="http://schemas.microsoft.com/office/powerpoint/2010/main" val="1746730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6866-9D98-E03A-95BC-222B565D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Inventory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4E64-FAD4-B5A8-7F73-5E7DC8F21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Physical Inventory</a:t>
            </a:r>
          </a:p>
          <a:p>
            <a:pPr lvl="1"/>
            <a:r>
              <a:rPr lang="en-US" dirty="0"/>
              <a:t>Periodic inventory and recording of all products in stock in all storage areas</a:t>
            </a:r>
          </a:p>
          <a:p>
            <a:pPr lvl="1"/>
            <a:r>
              <a:rPr lang="en-US" dirty="0"/>
              <a:t>Usually taken at the end of the month</a:t>
            </a:r>
          </a:p>
          <a:p>
            <a:r>
              <a:rPr lang="en-US" dirty="0"/>
              <a:t>In operations that monthly inventory is taken, food costs can be determined in one of two ways:</a:t>
            </a:r>
          </a:p>
          <a:p>
            <a:r>
              <a:rPr lang="en-US" dirty="0"/>
              <a:t>Simplest one:</a:t>
            </a:r>
          </a:p>
          <a:p>
            <a:pPr lvl="1" algn="just">
              <a:lnSpc>
                <a:spcPct val="110000"/>
              </a:lnSpc>
            </a:pPr>
            <a:r>
              <a:rPr lang="en-US" dirty="0"/>
              <a:t>Beginning inventory</a:t>
            </a:r>
          </a:p>
          <a:p>
            <a:pPr lvl="1" algn="just">
              <a:lnSpc>
                <a:spcPct val="110000"/>
              </a:lnSpc>
            </a:pPr>
            <a:r>
              <a:rPr lang="en-US" dirty="0"/>
              <a:t>+Purchases</a:t>
            </a:r>
          </a:p>
          <a:p>
            <a:pPr lvl="1" algn="just">
              <a:lnSpc>
                <a:spcPct val="110000"/>
              </a:lnSpc>
            </a:pPr>
            <a:r>
              <a:rPr lang="en-US" dirty="0"/>
              <a:t>=Cost of food available</a:t>
            </a:r>
          </a:p>
          <a:p>
            <a:pPr lvl="1" algn="just">
              <a:lnSpc>
                <a:spcPct val="110000"/>
              </a:lnSpc>
            </a:pPr>
            <a:r>
              <a:rPr lang="en-US" dirty="0"/>
              <a:t>-ending inventory</a:t>
            </a:r>
          </a:p>
          <a:p>
            <a:pPr lvl="1" algn="just">
              <a:lnSpc>
                <a:spcPct val="110000"/>
              </a:lnSpc>
            </a:pPr>
            <a:r>
              <a:rPr lang="en-US" dirty="0"/>
              <a:t>=Cost of food used </a:t>
            </a:r>
          </a:p>
          <a:p>
            <a:pPr algn="just">
              <a:lnSpc>
                <a:spcPct val="110000"/>
              </a:lnSpc>
            </a:pPr>
            <a:r>
              <a:rPr lang="en-US" dirty="0"/>
              <a:t>Perpetual Inventory </a:t>
            </a:r>
          </a:p>
          <a:p>
            <a:pPr lvl="1" algn="just">
              <a:lnSpc>
                <a:spcPct val="110000"/>
              </a:lnSpc>
            </a:pPr>
            <a:r>
              <a:rPr lang="en-US" dirty="0"/>
              <a:t>Involves keeping records of purchases  and issues for each product in storage so that he balance in stock is known at any point in time.</a:t>
            </a:r>
          </a:p>
          <a:p>
            <a:pPr lvl="1" algn="just">
              <a:lnSpc>
                <a:spcPct val="110000"/>
              </a:lnSpc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50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" name="Content Placeholder 3" descr="A group of colorful post-it notes with question marks attached to them&#10;&#10;Description automatically generated">
            <a:extLst>
              <a:ext uri="{FF2B5EF4-FFF2-40B4-BE49-F238E27FC236}">
                <a16:creationId xmlns:a16="http://schemas.microsoft.com/office/drawing/2014/main" id="{CB7D82B1-7A0E-B71A-0BDA-5B210F499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126" y="1427128"/>
            <a:ext cx="7478946" cy="38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49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3A407-EBDD-5097-366B-E9A8B933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0" y="1491477"/>
            <a:ext cx="5780791" cy="32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24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BD5E-0E4D-9B45-3027-8F265E95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Why is it important to follow the serving size recommendations?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EE9F5-6BE9-60F0-3185-30C1FC39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pPr>
              <a:buAutoNum type="alphaUcPeriod"/>
            </a:pPr>
            <a:r>
              <a:rPr lang="en-US" dirty="0"/>
              <a:t>To make sure that our seniors are getting the required nutrients for that meal</a:t>
            </a:r>
          </a:p>
          <a:p>
            <a:pPr>
              <a:buAutoNum type="alphaUcPeriod"/>
            </a:pPr>
            <a:r>
              <a:rPr lang="en-US" dirty="0"/>
              <a:t>To ensure that we will get the right number of servings based on the recipe’s yield</a:t>
            </a:r>
          </a:p>
          <a:p>
            <a:pPr>
              <a:buAutoNum type="alphaUcPeriod"/>
            </a:pPr>
            <a:r>
              <a:rPr lang="en-US" dirty="0"/>
              <a:t>To help prevent food waste</a:t>
            </a:r>
          </a:p>
          <a:p>
            <a:pPr>
              <a:buAutoNum type="alphaUcPeriod"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Choose all that apply.</a:t>
            </a:r>
          </a:p>
        </p:txBody>
      </p:sp>
      <p:pic>
        <p:nvPicPr>
          <p:cNvPr id="5" name="Picture 4" descr="A chef preparing food on plates&#10;&#10;Description automatically generated">
            <a:extLst>
              <a:ext uri="{FF2B5EF4-FFF2-40B4-BE49-F238E27FC236}">
                <a16:creationId xmlns:a16="http://schemas.microsoft.com/office/drawing/2014/main" id="{E4BF4C97-702A-0914-E072-7A8F568F0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95" r="17027" b="1"/>
          <a:stretch/>
        </p:blipFill>
        <p:spPr>
          <a:xfrm>
            <a:off x="4857451" y="2159331"/>
            <a:ext cx="3625646" cy="31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4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90B3-B93D-E06E-8195-F9937599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292" y="503564"/>
            <a:ext cx="5497081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Which answer below does </a:t>
            </a:r>
            <a:r>
              <a:rPr lang="en-US" u="sng" dirty="0">
                <a:solidFill>
                  <a:srgbClr val="FFFFFF"/>
                </a:solidFill>
              </a:rPr>
              <a:t>NOT</a:t>
            </a:r>
            <a:r>
              <a:rPr lang="en-US" dirty="0">
                <a:solidFill>
                  <a:srgbClr val="FFFFFF"/>
                </a:solidFill>
              </a:rPr>
              <a:t> help reduce food waste?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DFF2B7-29CF-87F2-B36A-C24F6FFF1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51" y="2194845"/>
            <a:ext cx="3856774" cy="2557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8BD61-7E7E-BB7F-72E0-1E61F854E4CA}"/>
              </a:ext>
            </a:extLst>
          </p:cNvPr>
          <p:cNvSpPr txBox="1"/>
          <p:nvPr/>
        </p:nvSpPr>
        <p:spPr>
          <a:xfrm>
            <a:off x="7181725" y="2837329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A. Regularly taking inventory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B. Serving larger portion sizes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C. Paying close attention to expiration 	and use-by dates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D. Sticking to the menu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01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DD2D-BE56-7A15-98D2-C97AF526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3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True or False?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Yield Conversion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3802E-CA2E-64D3-89E5-04644084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10480" r="9344" b="2"/>
          <a:stretch/>
        </p:blipFill>
        <p:spPr>
          <a:xfrm>
            <a:off x="1" y="10"/>
            <a:ext cx="2204759" cy="3433854"/>
          </a:xfrm>
          <a:custGeom>
            <a:avLst/>
            <a:gdLst/>
            <a:ahLst/>
            <a:cxnLst/>
            <a:rect l="l" t="t" r="r" b="b"/>
            <a:pathLst>
              <a:path w="2204759" h="3433864">
                <a:moveTo>
                  <a:pt x="0" y="0"/>
                </a:moveTo>
                <a:lnTo>
                  <a:pt x="1674254" y="0"/>
                </a:lnTo>
                <a:lnTo>
                  <a:pt x="2204759" y="3433864"/>
                </a:lnTo>
                <a:lnTo>
                  <a:pt x="0" y="343386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0DCB3-CD93-988D-B3EF-7714F76B7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3779" r="2368" b="-2"/>
          <a:stretch/>
        </p:blipFill>
        <p:spPr>
          <a:xfrm>
            <a:off x="20" y="3433864"/>
            <a:ext cx="2734036" cy="3433865"/>
          </a:xfrm>
          <a:custGeom>
            <a:avLst/>
            <a:gdLst/>
            <a:ahLst/>
            <a:cxnLst/>
            <a:rect l="l" t="t" r="r" b="b"/>
            <a:pathLst>
              <a:path w="2734056" h="3433865">
                <a:moveTo>
                  <a:pt x="0" y="0"/>
                </a:moveTo>
                <a:lnTo>
                  <a:pt x="2204758" y="0"/>
                </a:lnTo>
                <a:lnTo>
                  <a:pt x="2734056" y="3426053"/>
                </a:lnTo>
                <a:lnTo>
                  <a:pt x="2734056" y="3433865"/>
                </a:lnTo>
                <a:lnTo>
                  <a:pt x="461457" y="3433865"/>
                </a:lnTo>
                <a:lnTo>
                  <a:pt x="0" y="706119"/>
                </a:ln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D211EA-2D4F-435B-BFF1-02CAD1DF9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33864"/>
            <a:ext cx="2226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8">
            <a:extLst>
              <a:ext uri="{FF2B5EF4-FFF2-40B4-BE49-F238E27FC236}">
                <a16:creationId xmlns:a16="http://schemas.microsoft.com/office/drawing/2014/main" id="{8990866C-24B0-44E8-8F13-2E369E99B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C8FBA-9B3F-6E7F-FFD7-F0964D81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471" y="2604209"/>
            <a:ext cx="6424439" cy="1225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calculate the conversion factor, you must divide the desired yield by the original yield of the recipe.</a:t>
            </a:r>
          </a:p>
        </p:txBody>
      </p:sp>
    </p:spTree>
    <p:extLst>
      <p:ext uri="{BB962C8B-B14F-4D97-AF65-F5344CB8AC3E}">
        <p14:creationId xmlns:p14="http://schemas.microsoft.com/office/powerpoint/2010/main" val="124192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F162F-8583-B4A1-C5A7-F5D1D270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02" y="3800314"/>
            <a:ext cx="2887088" cy="115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1E884-AFB5-9046-03F9-B5619269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Nutritional Value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854C3-84E2-2BCD-2404-A770797E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76" y="970885"/>
            <a:ext cx="2908958" cy="29506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DB7-6DFC-96DC-0080-560BADA1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815" y="2303182"/>
            <a:ext cx="4512988" cy="331793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When menus are submitted for approval, the nutritional analysis is based on the serving size. </a:t>
            </a:r>
          </a:p>
          <a:p>
            <a:r>
              <a:rPr lang="en-US" dirty="0">
                <a:solidFill>
                  <a:srgbClr val="FFFFFF"/>
                </a:solidFill>
              </a:rPr>
              <a:t>Larger portions can cause consumers to get too many calories, sodium, and/or fat.</a:t>
            </a:r>
          </a:p>
          <a:p>
            <a:r>
              <a:rPr lang="en-US" dirty="0">
                <a:solidFill>
                  <a:srgbClr val="FFFFFF"/>
                </a:solidFill>
              </a:rPr>
              <a:t>Serving smaller portions prevents the consumers from getting the necessary nutrients.</a:t>
            </a:r>
          </a:p>
        </p:txBody>
      </p:sp>
    </p:spTree>
    <p:extLst>
      <p:ext uri="{BB962C8B-B14F-4D97-AF65-F5344CB8AC3E}">
        <p14:creationId xmlns:p14="http://schemas.microsoft.com/office/powerpoint/2010/main" val="2986587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F0D-D7F5-C53B-247B-B3A3F605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Match the date terminology with the correct definition.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6F9148-55FB-6F1F-A33A-4D3DA4795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13763"/>
              </p:ext>
            </p:extLst>
          </p:nvPr>
        </p:nvGraphicFramePr>
        <p:xfrm>
          <a:off x="1045172" y="1996204"/>
          <a:ext cx="81280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7204294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92525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Date Terminology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27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/>
                        <a:t>1. Used-by or expiration date</a:t>
                      </a:r>
                    </a:p>
                    <a:p>
                      <a:pPr marL="0" indent="0">
                        <a:buNone/>
                      </a:pP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endParaRPr lang="en-US" dirty="0"/>
                    </a:p>
                    <a:p>
                      <a:pPr marL="0" indent="0">
                        <a:buNone/>
                      </a:pPr>
                      <a:r>
                        <a:rPr lang="en-US" dirty="0"/>
                        <a:t>2. Sell-by date</a:t>
                      </a:r>
                    </a:p>
                    <a:p>
                      <a:pPr marL="0" indent="0">
                        <a:buNone/>
                      </a:pP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endParaRPr lang="en-US" dirty="0"/>
                    </a:p>
                    <a:p>
                      <a:pPr marL="0" indent="0">
                        <a:buNone/>
                      </a:pPr>
                      <a:r>
                        <a:rPr lang="en-US" dirty="0"/>
                        <a:t>3. Best-by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UcPeriod"/>
                      </a:pPr>
                      <a:r>
                        <a:rPr lang="en-US" dirty="0"/>
                        <a:t>This date lets stores know how long to display the product for sale.</a:t>
                      </a:r>
                    </a:p>
                    <a:p>
                      <a:pPr marL="342900" indent="-342900">
                        <a:buAutoNum type="alphaUcPeriod"/>
                      </a:pPr>
                      <a:r>
                        <a:rPr lang="en-US" dirty="0"/>
                        <a:t>This is the date by which the product should be eaten for the best flavor.</a:t>
                      </a:r>
                    </a:p>
                    <a:p>
                      <a:pPr marL="342900" indent="-342900">
                        <a:buAutoNum type="alphaUcPeriod"/>
                      </a:pPr>
                      <a:r>
                        <a:rPr lang="en-US" dirty="0"/>
                        <a:t>This date is the last date that the item will be at peak quality. </a:t>
                      </a:r>
                    </a:p>
                    <a:p>
                      <a:pPr marL="342900" indent="-342900">
                        <a:buAutoNum type="alphaUcPeriod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61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97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7101-914B-F549-8CA9-7845BBB2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7473"/>
          </a:xfrm>
        </p:spPr>
        <p:txBody>
          <a:bodyPr/>
          <a:lstStyle/>
          <a:p>
            <a:pPr algn="ctr"/>
            <a:r>
              <a:rPr lang="en-US" dirty="0"/>
              <a:t>FIRST-IN, FIRST-OUT (FIFO)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4224C-CB65-5F07-FA7A-2FED03045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All of the following are true, EXCEPT:</a:t>
            </a:r>
          </a:p>
          <a:p>
            <a:pPr marL="0" indent="0">
              <a:buNone/>
            </a:pPr>
            <a:endParaRPr lang="en-US" dirty="0"/>
          </a:p>
          <a:p>
            <a:pPr>
              <a:buAutoNum type="alphaUcPeriod"/>
            </a:pPr>
            <a:r>
              <a:rPr lang="en-US" dirty="0"/>
              <a:t>FIFO does not help maintain product quality and maintain pathogen growth.</a:t>
            </a:r>
          </a:p>
          <a:p>
            <a:pPr>
              <a:buAutoNum type="alphaUcPeriod"/>
            </a:pPr>
            <a:r>
              <a:rPr lang="en-US" dirty="0"/>
              <a:t>When rotating, the earliest use-by or expiration dates are first.</a:t>
            </a:r>
          </a:p>
          <a:p>
            <a:pPr>
              <a:buAutoNum type="alphaUcPeriod"/>
            </a:pPr>
            <a:r>
              <a:rPr lang="en-US" dirty="0"/>
              <a:t>All packages and containers must be labeled </a:t>
            </a:r>
            <a:r>
              <a:rPr lang="en-US"/>
              <a:t>with the name </a:t>
            </a:r>
            <a:r>
              <a:rPr lang="en-US" dirty="0"/>
              <a:t>of the food and expiration date.</a:t>
            </a:r>
          </a:p>
          <a:p>
            <a:pPr>
              <a:buAutoNum type="alphaUcPeriod"/>
            </a:pPr>
            <a:r>
              <a:rPr lang="en-US" dirty="0"/>
              <a:t>Food with expired dates must be thrown away.</a:t>
            </a:r>
          </a:p>
          <a:p>
            <a:pPr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1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A489-8822-A28B-9F50-5E7EE897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Fill in the blanks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E6B9-3BB7-1B1E-0E79-EEAA41CCA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14426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food must be labeled with the date it was _________________ and the </a:t>
            </a:r>
          </a:p>
          <a:p>
            <a:pPr marL="0" indent="0">
              <a:buNone/>
            </a:pPr>
            <a:r>
              <a:rPr lang="en-US" dirty="0"/>
              <a:t>_______________ date.</a:t>
            </a:r>
          </a:p>
        </p:txBody>
      </p:sp>
    </p:spTree>
    <p:extLst>
      <p:ext uri="{BB962C8B-B14F-4D97-AF65-F5344CB8AC3E}">
        <p14:creationId xmlns:p14="http://schemas.microsoft.com/office/powerpoint/2010/main" val="4157268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014AC-D128-B15F-EAE0-C3EEE8A1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9366"/>
          </a:xfrm>
        </p:spPr>
        <p:txBody>
          <a:bodyPr/>
          <a:lstStyle/>
          <a:p>
            <a:r>
              <a:rPr lang="en-US" dirty="0"/>
              <a:t>What are the proper ways to thaw food?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51411-928F-B9EF-2699-EFE06D85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203181"/>
          </a:xfrm>
        </p:spPr>
        <p:txBody>
          <a:bodyPr/>
          <a:lstStyle/>
          <a:p>
            <a:pPr>
              <a:buAutoNum type="alphaUcPeriod"/>
            </a:pPr>
            <a:r>
              <a:rPr lang="en-US" dirty="0"/>
              <a:t>Under cool running water</a:t>
            </a:r>
          </a:p>
          <a:p>
            <a:pPr>
              <a:buAutoNum type="alphaUcPeriod"/>
            </a:pPr>
            <a:r>
              <a:rPr lang="en-US" dirty="0"/>
              <a:t>At room temperature</a:t>
            </a:r>
          </a:p>
          <a:p>
            <a:pPr>
              <a:buAutoNum type="alphaUcPeriod"/>
            </a:pPr>
            <a:r>
              <a:rPr lang="en-US" dirty="0"/>
              <a:t>In the refrigerator</a:t>
            </a:r>
          </a:p>
          <a:p>
            <a:pPr>
              <a:buAutoNum type="alphaUcPeriod"/>
            </a:pPr>
            <a:r>
              <a:rPr lang="en-US" dirty="0"/>
              <a:t>Microwave or as part of the cooking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86B75-8A1D-EED5-F7EC-95DBE80EF4A1}"/>
              </a:ext>
            </a:extLst>
          </p:cNvPr>
          <p:cNvSpPr txBox="1"/>
          <p:nvPr/>
        </p:nvSpPr>
        <p:spPr>
          <a:xfrm>
            <a:off x="2978590" y="4363770"/>
            <a:ext cx="464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Choose all that apply.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AE08D-11F9-02FC-8D6E-BA03F61F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285" y="3075752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89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5C5A-7A85-6F51-E868-B28FE2E9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What are the FOUR major objectives for maintaining inventory records?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34751-619A-B6F0-95F5-8D359F1E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accurate information of food and supplies in stock</a:t>
            </a:r>
          </a:p>
          <a:p>
            <a:pPr marL="0" indent="0">
              <a:buNone/>
            </a:pPr>
            <a:r>
              <a:rPr lang="en-US" dirty="0"/>
              <a:t>2. determination of purchasing needs</a:t>
            </a:r>
          </a:p>
          <a:p>
            <a:pPr marL="0" indent="0">
              <a:buNone/>
            </a:pPr>
            <a:r>
              <a:rPr lang="en-US" dirty="0"/>
              <a:t>3. having an extra surplus of food</a:t>
            </a:r>
          </a:p>
          <a:p>
            <a:pPr marL="0" indent="0">
              <a:buNone/>
            </a:pPr>
            <a:r>
              <a:rPr lang="en-US" dirty="0"/>
              <a:t>4. data for food cost control</a:t>
            </a:r>
          </a:p>
          <a:p>
            <a:pPr marL="0" indent="0">
              <a:buNone/>
            </a:pPr>
            <a:r>
              <a:rPr lang="en-US" dirty="0"/>
              <a:t>5. prevention of theft and pilferage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B8795-1F31-EAB9-6AE0-D10895E95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009" y="1410962"/>
            <a:ext cx="4052526" cy="38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6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7666-831F-3FD3-D158-131308C5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92F62-E78C-BA54-9597-044EE02C3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61" y="1270000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en-US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/>
              <a:t>Legvold</a:t>
            </a:r>
            <a:r>
              <a:rPr lang="en-US" sz="1400" dirty="0"/>
              <a:t>, D., Salisbury, K. &amp; Perl, S. (2020) </a:t>
            </a:r>
            <a:r>
              <a:rPr lang="en-US" sz="1400" i="1" dirty="0"/>
              <a:t>Foodservice Management- By Design</a:t>
            </a:r>
          </a:p>
          <a:p>
            <a:pPr marL="457200" lvl="1" indent="0">
              <a:buNone/>
            </a:pPr>
            <a:r>
              <a:rPr lang="en-US" sz="1200" dirty="0"/>
              <a:t>Association of Nutrition &amp; Foodservice professionals</a:t>
            </a:r>
          </a:p>
          <a:p>
            <a:pPr marL="457200" lvl="1" indent="0">
              <a:buNone/>
            </a:pPr>
            <a:endParaRPr lang="en-US" sz="1200" dirty="0"/>
          </a:p>
          <a:p>
            <a:pPr lvl="1"/>
            <a:r>
              <a:rPr lang="en-US" sz="1200" dirty="0"/>
              <a:t>ServSafe Manager (7</a:t>
            </a:r>
            <a:r>
              <a:rPr lang="en-US" sz="1200" baseline="30000" dirty="0"/>
              <a:t>th</a:t>
            </a:r>
            <a:r>
              <a:rPr lang="en-US" sz="1200" dirty="0"/>
              <a:t> Edition)</a:t>
            </a:r>
          </a:p>
          <a:p>
            <a:pPr lvl="1"/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742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3B7F-B77A-0826-CBD5-2EA64DFC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ensure the right serving sizes are being served: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E22BC96-76C6-89BE-B8F7-658FCCEBB1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962858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4D4F7B4-38A8-53D1-B9F5-F331A02D5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663" y="2418428"/>
            <a:ext cx="1717932" cy="128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2A70A-0984-EE95-61A7-9F9ACF4839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0449" y="4110213"/>
            <a:ext cx="1289858" cy="12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BF35-83BA-CF7B-8623-6CA95B580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r>
              <a:rPr lang="en-US"/>
              <a:t>Budget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1DC93-A7A2-7897-0168-B6C8B3461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787"/>
          <a:stretch/>
        </p:blipFill>
        <p:spPr>
          <a:xfrm>
            <a:off x="677334" y="529001"/>
            <a:ext cx="3144597" cy="2601747"/>
          </a:xfrm>
          <a:prstGeom prst="rect">
            <a:avLst/>
          </a:prstGeom>
        </p:spPr>
      </p:pic>
      <p:sp>
        <p:nvSpPr>
          <p:cNvPr id="33" name="Isosceles Triangle 8">
            <a:extLst>
              <a:ext uri="{FF2B5EF4-FFF2-40B4-BE49-F238E27FC236}">
                <a16:creationId xmlns:a16="http://schemas.microsoft.com/office/drawing/2014/main" id="{B5B9F7B6-0E4A-4A5F-BBBA-73496FAE5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8C61-41C4-A085-E3B0-563F833EF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r>
              <a:rPr lang="en-US" dirty="0"/>
              <a:t>Purchasing ingredients for your menus is based on the serving size and number of servings the recipe makes (yield). </a:t>
            </a:r>
          </a:p>
          <a:p>
            <a:r>
              <a:rPr lang="en-US" dirty="0"/>
              <a:t>Make sure the staff is aware of the specific serving sizes and serving utensils to help standardize the portion control (on-going training). </a:t>
            </a:r>
          </a:p>
          <a:p>
            <a:pPr lvl="1"/>
            <a:r>
              <a:rPr lang="en-US" dirty="0"/>
              <a:t>Menus should have serving sizes </a:t>
            </a:r>
          </a:p>
          <a:p>
            <a:pPr lvl="1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1D13AF-6D7E-42A4-BF57-BFDF66E1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4A5F2-FD29-6609-7120-439F9807F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6" r="-2" b="14592"/>
          <a:stretch/>
        </p:blipFill>
        <p:spPr>
          <a:xfrm>
            <a:off x="677334" y="3439947"/>
            <a:ext cx="3144597" cy="26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4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AC0A3-9548-74D6-7B4B-639A26A1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Serving larger portions could cause a shortage in meals or create a need to make more (cost). It can also create more food waste because the consumer is unable to eat it all.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If serving smaller portions, you may have too much food left over. This could lead to food waste (cost).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5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84EA-81D1-075E-D274-B8388D5B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Standardized Recipes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033026-1059-EA0B-10BE-066C6C79C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90"/>
            <a:ext cx="3176589" cy="2767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Written instructions to prepare food consistently: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/>
              <a:t>quality, appearance, taste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/>
              <a:t>yield or number of servings for portion size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/>
              <a:t>nutrition value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/>
              <a:t>preparation time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/>
              <a:t>costs of meal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5AB9E-7A78-5499-0FC1-A241EF15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14" y="833416"/>
            <a:ext cx="5062993" cy="5179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860CB-C4AC-2C29-94DB-42053386BE59}"/>
              </a:ext>
            </a:extLst>
          </p:cNvPr>
          <p:cNvSpPr txBox="1"/>
          <p:nvPr/>
        </p:nvSpPr>
        <p:spPr>
          <a:xfrm>
            <a:off x="6020554" y="5015620"/>
            <a:ext cx="3183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If ingredient amounts or serving sizes are increased, your budget will be affected. Standardized recipes help predict and control expenses.</a:t>
            </a:r>
          </a:p>
        </p:txBody>
      </p:sp>
    </p:spTree>
    <p:extLst>
      <p:ext uri="{BB962C8B-B14F-4D97-AF65-F5344CB8AC3E}">
        <p14:creationId xmlns:p14="http://schemas.microsoft.com/office/powerpoint/2010/main" val="6190414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A77DD2C44A6347B9025E766B3D7F26" ma:contentTypeVersion="12" ma:contentTypeDescription="Create a new document." ma:contentTypeScope="" ma:versionID="e61803efc98ac4f18702479e7d50ddd2">
  <xsd:schema xmlns:xsd="http://www.w3.org/2001/XMLSchema" xmlns:xs="http://www.w3.org/2001/XMLSchema" xmlns:p="http://schemas.microsoft.com/office/2006/metadata/properties" xmlns:ns3="25cc0f9c-7b3c-46be-a5f4-3707a5007b41" xmlns:ns4="eb20338a-c248-43a8-832a-f65928044920" targetNamespace="http://schemas.microsoft.com/office/2006/metadata/properties" ma:root="true" ma:fieldsID="7947542825b9da5a9f8875fbdf02dac5" ns3:_="" ns4:_="">
    <xsd:import namespace="25cc0f9c-7b3c-46be-a5f4-3707a5007b41"/>
    <xsd:import namespace="eb20338a-c248-43a8-832a-f659280449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c0f9c-7b3c-46be-a5f4-3707a5007b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0338a-c248-43a8-832a-f6592804492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cc0f9c-7b3c-46be-a5f4-3707a5007b4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C027B-76B1-4325-A804-DD280C84BE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cc0f9c-7b3c-46be-a5f4-3707a5007b41"/>
    <ds:schemaRef ds:uri="eb20338a-c248-43a8-832a-f659280449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65870E-6276-442E-BE98-391F5A3B74B5}">
  <ds:schemaRefs>
    <ds:schemaRef ds:uri="http://purl.org/dc/terms/"/>
    <ds:schemaRef ds:uri="25cc0f9c-7b3c-46be-a5f4-3707a5007b41"/>
    <ds:schemaRef ds:uri="http://www.w3.org/XML/1998/namespace"/>
    <ds:schemaRef ds:uri="eb20338a-c248-43a8-832a-f65928044920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422361F-D753-4A0F-B316-998E111767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2874</TotalTime>
  <Words>2362</Words>
  <Application>Microsoft Office PowerPoint</Application>
  <PresentationFormat>Widescreen</PresentationFormat>
  <Paragraphs>276</Paragraphs>
  <Slides>55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Bierstadt</vt:lpstr>
      <vt:lpstr>Calibri</vt:lpstr>
      <vt:lpstr>Comic Sans MS</vt:lpstr>
      <vt:lpstr>Open Sans</vt:lpstr>
      <vt:lpstr>Trebuchet MS</vt:lpstr>
      <vt:lpstr>Wingdings</vt:lpstr>
      <vt:lpstr>Wingdings 3</vt:lpstr>
      <vt:lpstr>Facet</vt:lpstr>
      <vt:lpstr>Serving Sizes, and Reducing Food Waste</vt:lpstr>
      <vt:lpstr>Objectives:</vt:lpstr>
      <vt:lpstr>Portion Control v. Serving Size</vt:lpstr>
      <vt:lpstr>Why is it important?</vt:lpstr>
      <vt:lpstr>Nutritional Value</vt:lpstr>
      <vt:lpstr>Ways to ensure the right serving sizes are being served:</vt:lpstr>
      <vt:lpstr>Budget Control</vt:lpstr>
      <vt:lpstr>PowerPoint Presentation</vt:lpstr>
      <vt:lpstr>Standardized Recipes</vt:lpstr>
      <vt:lpstr>PowerPoint Presentation</vt:lpstr>
      <vt:lpstr>PowerPoint Presentation</vt:lpstr>
      <vt:lpstr>PowerPoint Presentation</vt:lpstr>
      <vt:lpstr>Standard Scoop #/ Serving Size</vt:lpstr>
      <vt:lpstr>Incorrect Portioning Tools</vt:lpstr>
      <vt:lpstr>PowerPoint Presentation</vt:lpstr>
      <vt:lpstr>Spoodles and Ladles  </vt:lpstr>
      <vt:lpstr>To Enlarge a Small-Quantity Recipe:</vt:lpstr>
      <vt:lpstr>PowerPoint Presentation</vt:lpstr>
      <vt:lpstr>Recipe Conversions</vt:lpstr>
      <vt:lpstr>Conversion Factor:</vt:lpstr>
      <vt:lpstr>Step #1</vt:lpstr>
      <vt:lpstr>Step #2</vt:lpstr>
      <vt:lpstr>Serving size conversion </vt:lpstr>
      <vt:lpstr>Changing the number of servings and serving sizes</vt:lpstr>
      <vt:lpstr>Changing the number of servings and serving sizes con’t </vt:lpstr>
      <vt:lpstr>Preventing Food Waste</vt:lpstr>
      <vt:lpstr>Terminology Explained</vt:lpstr>
      <vt:lpstr>When should YOU label?</vt:lpstr>
      <vt:lpstr>Labeling and Dating </vt:lpstr>
      <vt:lpstr>PowerPoint Presentation</vt:lpstr>
      <vt:lpstr>FIFO First-In, First-Out</vt:lpstr>
      <vt:lpstr>FIFO </vt:lpstr>
      <vt:lpstr>PowerPoint Presentation</vt:lpstr>
      <vt:lpstr>PowerPoint Presentation</vt:lpstr>
      <vt:lpstr>TCS FOODS PREPARED ON SITE</vt:lpstr>
      <vt:lpstr>Refrigerators</vt:lpstr>
      <vt:lpstr>PowerPoint Presentation</vt:lpstr>
      <vt:lpstr>Preparation</vt:lpstr>
      <vt:lpstr>Dry Storage</vt:lpstr>
      <vt:lpstr>Produce and Fruit </vt:lpstr>
      <vt:lpstr>EGGS and EGG mixtures</vt:lpstr>
      <vt:lpstr>Food Preparation, Temperature and Storage</vt:lpstr>
      <vt:lpstr>Inventory Records</vt:lpstr>
      <vt:lpstr>Types of Inventory </vt:lpstr>
      <vt:lpstr>PowerPoint Presentation</vt:lpstr>
      <vt:lpstr>PowerPoint Presentation</vt:lpstr>
      <vt:lpstr>Why is it important to follow the serving size recommendations?</vt:lpstr>
      <vt:lpstr>Which answer below does NOT help reduce food waste?</vt:lpstr>
      <vt:lpstr>True or False?  Yield Conversion</vt:lpstr>
      <vt:lpstr>Match the date terminology with the correct definition.</vt:lpstr>
      <vt:lpstr>FIRST-IN, FIRST-OUT (FIFO)</vt:lpstr>
      <vt:lpstr>Fill in the blanks</vt:lpstr>
      <vt:lpstr>What are the proper ways to thaw food?</vt:lpstr>
      <vt:lpstr>What are the FOUR major objectives for maintaining inventory records?</vt:lpstr>
      <vt:lpstr>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Zarrella</dc:creator>
  <cp:lastModifiedBy>Constance Rudnicki</cp:lastModifiedBy>
  <cp:revision>5</cp:revision>
  <dcterms:created xsi:type="dcterms:W3CDTF">2024-02-14T22:55:50Z</dcterms:created>
  <dcterms:modified xsi:type="dcterms:W3CDTF">2024-03-19T17:51:05Z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0x0101002DA77DD2C44A6347B9025E766B3D7F26</vt:lpwstr>
  </property>
</Properties>
</file>