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262" r:id="rId3"/>
    <p:sldId id="273" r:id="rId4"/>
    <p:sldId id="258" r:id="rId5"/>
    <p:sldId id="272" r:id="rId6"/>
    <p:sldId id="282" r:id="rId7"/>
    <p:sldId id="283" r:id="rId8"/>
    <p:sldId id="288" r:id="rId9"/>
    <p:sldId id="286" r:id="rId10"/>
    <p:sldId id="290" r:id="rId11"/>
    <p:sldId id="260" r:id="rId12"/>
    <p:sldId id="275" r:id="rId13"/>
    <p:sldId id="276" r:id="rId14"/>
    <p:sldId id="279" r:id="rId15"/>
    <p:sldId id="277" r:id="rId16"/>
    <p:sldId id="278" r:id="rId17"/>
    <p:sldId id="264" r:id="rId18"/>
    <p:sldId id="263" r:id="rId19"/>
    <p:sldId id="265" r:id="rId20"/>
    <p:sldId id="268" r:id="rId21"/>
    <p:sldId id="266" r:id="rId22"/>
    <p:sldId id="267" r:id="rId23"/>
    <p:sldId id="289" r:id="rId24"/>
    <p:sldId id="274" r:id="rId25"/>
    <p:sldId id="291" r:id="rId26"/>
    <p:sldId id="270" r:id="rId27"/>
    <p:sldId id="269" r:id="rId28"/>
    <p:sldId id="287" r:id="rId29"/>
    <p:sldId id="271" r:id="rId30"/>
    <p:sldId id="261" r:id="rId31"/>
    <p:sldId id="281" r:id="rId32"/>
    <p:sldId id="299" r:id="rId33"/>
    <p:sldId id="300" r:id="rId34"/>
    <p:sldId id="301" r:id="rId35"/>
    <p:sldId id="302" r:id="rId36"/>
    <p:sldId id="259" r:id="rId37"/>
    <p:sldId id="292" r:id="rId38"/>
    <p:sldId id="297" r:id="rId39"/>
    <p:sldId id="293" r:id="rId40"/>
    <p:sldId id="294" r:id="rId41"/>
    <p:sldId id="295" r:id="rId42"/>
    <p:sldId id="296" r:id="rId43"/>
    <p:sldId id="298" r:id="rId4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77504-C712-4097-8685-C2BA86647666}" v="99" dt="2024-05-13T19:26:13.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4" autoAdjust="0"/>
  </p:normalViewPr>
  <p:slideViewPr>
    <p:cSldViewPr snapToGrid="0">
      <p:cViewPr varScale="1">
        <p:scale>
          <a:sx n="104" d="100"/>
          <a:sy n="104" d="100"/>
        </p:scale>
        <p:origin x="870" y="114"/>
      </p:cViewPr>
      <p:guideLst/>
    </p:cSldViewPr>
  </p:slideViewPr>
  <p:outlineViewPr>
    <p:cViewPr>
      <p:scale>
        <a:sx n="33" d="100"/>
        <a:sy n="33" d="100"/>
      </p:scale>
      <p:origin x="0" y="-2280"/>
    </p:cViewPr>
  </p:outlineViewPr>
  <p:notesTextViewPr>
    <p:cViewPr>
      <p:scale>
        <a:sx n="1" d="1"/>
        <a:sy n="1" d="1"/>
      </p:scale>
      <p:origin x="0" y="0"/>
    </p:cViewPr>
  </p:notesTextViewPr>
  <p:sorterViewPr>
    <p:cViewPr>
      <p:scale>
        <a:sx n="100" d="100"/>
        <a:sy n="100" d="100"/>
      </p:scale>
      <p:origin x="0" y="-7764"/>
    </p:cViewPr>
  </p:sorter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43AD5-DAAF-41AE-B9EC-4BB9B3A48229}" type="doc">
      <dgm:prSet loTypeId="urn:microsoft.com/office/officeart/2005/8/layout/process5" loCatId="process" qsTypeId="urn:microsoft.com/office/officeart/2005/8/quickstyle/simple2" qsCatId="simple" csTypeId="urn:microsoft.com/office/officeart/2005/8/colors/colorful1" csCatId="colorful" phldr="1"/>
      <dgm:spPr/>
      <dgm:t>
        <a:bodyPr/>
        <a:lstStyle/>
        <a:p>
          <a:endParaRPr lang="en-US"/>
        </a:p>
      </dgm:t>
    </dgm:pt>
    <dgm:pt modelId="{52E82952-F55A-4441-94D5-C35EB5AE7D6D}">
      <dgm:prSet/>
      <dgm:spPr/>
      <dgm:t>
        <a:bodyPr/>
        <a:lstStyle/>
        <a:p>
          <a:r>
            <a:rPr lang="es-ES" dirty="0"/>
            <a:t>Se debe poner en marcha un PLAN DE ACCIÓN en caso de cualquier tipo de emergencia: desastre natural, epidemia o lesiones al personal o al consumidor</a:t>
          </a:r>
          <a:r>
            <a:rPr lang="en-US" dirty="0"/>
            <a:t>.</a:t>
          </a:r>
        </a:p>
      </dgm:t>
    </dgm:pt>
    <dgm:pt modelId="{DB1625D3-38FD-4965-A003-7383145DE7C5}" type="parTrans" cxnId="{9C1AFA93-3E60-45DA-8858-FEEC4312FA09}">
      <dgm:prSet/>
      <dgm:spPr/>
      <dgm:t>
        <a:bodyPr/>
        <a:lstStyle/>
        <a:p>
          <a:endParaRPr lang="en-US"/>
        </a:p>
      </dgm:t>
    </dgm:pt>
    <dgm:pt modelId="{99BD4498-C3F6-485C-A24A-9BE7908647E0}" type="sibTrans" cxnId="{9C1AFA93-3E60-45DA-8858-FEEC4312FA09}">
      <dgm:prSet/>
      <dgm:spPr/>
      <dgm:t>
        <a:bodyPr/>
        <a:lstStyle/>
        <a:p>
          <a:endParaRPr lang="en-US"/>
        </a:p>
      </dgm:t>
    </dgm:pt>
    <dgm:pt modelId="{2EE4BFAA-89D9-424E-B6BC-9C05D8EE722F}">
      <dgm:prSet/>
      <dgm:spPr/>
      <dgm:t>
        <a:bodyPr/>
        <a:lstStyle/>
        <a:p>
          <a:r>
            <a:rPr lang="es-ES" dirty="0"/>
            <a:t>El plan debe incluir cómo se manejará cualquier interrupción en los alimentos, el agua, la energía y la mano de obra.</a:t>
          </a:r>
          <a:endParaRPr lang="en-US" dirty="0"/>
        </a:p>
      </dgm:t>
    </dgm:pt>
    <dgm:pt modelId="{B2AEE827-E25F-4AB4-91C9-90A842930AB8}" type="parTrans" cxnId="{A9293362-A064-415E-A67D-47C74194E714}">
      <dgm:prSet/>
      <dgm:spPr/>
      <dgm:t>
        <a:bodyPr/>
        <a:lstStyle/>
        <a:p>
          <a:endParaRPr lang="en-US"/>
        </a:p>
      </dgm:t>
    </dgm:pt>
    <dgm:pt modelId="{411F018B-BD8E-4868-A64F-BD56F8978AB1}" type="sibTrans" cxnId="{A9293362-A064-415E-A67D-47C74194E714}">
      <dgm:prSet/>
      <dgm:spPr/>
      <dgm:t>
        <a:bodyPr/>
        <a:lstStyle/>
        <a:p>
          <a:endParaRPr lang="en-US"/>
        </a:p>
      </dgm:t>
    </dgm:pt>
    <dgm:pt modelId="{95E95B8E-54F3-4FCA-ACFC-26A98DC4C4A2}" type="pres">
      <dgm:prSet presAssocID="{55743AD5-DAAF-41AE-B9EC-4BB9B3A48229}" presName="diagram" presStyleCnt="0">
        <dgm:presLayoutVars>
          <dgm:dir/>
          <dgm:resizeHandles val="exact"/>
        </dgm:presLayoutVars>
      </dgm:prSet>
      <dgm:spPr/>
    </dgm:pt>
    <dgm:pt modelId="{E69AEA77-C832-4D31-ACCC-12DD8EA6C15C}" type="pres">
      <dgm:prSet presAssocID="{52E82952-F55A-4441-94D5-C35EB5AE7D6D}" presName="node" presStyleLbl="node1" presStyleIdx="0" presStyleCnt="2">
        <dgm:presLayoutVars>
          <dgm:bulletEnabled val="1"/>
        </dgm:presLayoutVars>
      </dgm:prSet>
      <dgm:spPr/>
    </dgm:pt>
    <dgm:pt modelId="{6060DDAC-14A6-44D9-BD21-8584D20CB63D}" type="pres">
      <dgm:prSet presAssocID="{99BD4498-C3F6-485C-A24A-9BE7908647E0}" presName="sibTrans" presStyleLbl="sibTrans2D1" presStyleIdx="0" presStyleCnt="1"/>
      <dgm:spPr/>
    </dgm:pt>
    <dgm:pt modelId="{2FA1CF05-096C-497B-A9AC-A0C0A1B66D6E}" type="pres">
      <dgm:prSet presAssocID="{99BD4498-C3F6-485C-A24A-9BE7908647E0}" presName="connectorText" presStyleLbl="sibTrans2D1" presStyleIdx="0" presStyleCnt="1"/>
      <dgm:spPr/>
    </dgm:pt>
    <dgm:pt modelId="{50125178-ACE7-4E25-8074-4A6150325917}" type="pres">
      <dgm:prSet presAssocID="{2EE4BFAA-89D9-424E-B6BC-9C05D8EE722F}" presName="node" presStyleLbl="node1" presStyleIdx="1" presStyleCnt="2">
        <dgm:presLayoutVars>
          <dgm:bulletEnabled val="1"/>
        </dgm:presLayoutVars>
      </dgm:prSet>
      <dgm:spPr/>
    </dgm:pt>
  </dgm:ptLst>
  <dgm:cxnLst>
    <dgm:cxn modelId="{A9293362-A064-415E-A67D-47C74194E714}" srcId="{55743AD5-DAAF-41AE-B9EC-4BB9B3A48229}" destId="{2EE4BFAA-89D9-424E-B6BC-9C05D8EE722F}" srcOrd="1" destOrd="0" parTransId="{B2AEE827-E25F-4AB4-91C9-90A842930AB8}" sibTransId="{411F018B-BD8E-4868-A64F-BD56F8978AB1}"/>
    <dgm:cxn modelId="{C37AE96E-75CB-47B2-8476-BD89289FC3B2}" type="presOf" srcId="{52E82952-F55A-4441-94D5-C35EB5AE7D6D}" destId="{E69AEA77-C832-4D31-ACCC-12DD8EA6C15C}" srcOrd="0" destOrd="0" presId="urn:microsoft.com/office/officeart/2005/8/layout/process5"/>
    <dgm:cxn modelId="{9C1AFA93-3E60-45DA-8858-FEEC4312FA09}" srcId="{55743AD5-DAAF-41AE-B9EC-4BB9B3A48229}" destId="{52E82952-F55A-4441-94D5-C35EB5AE7D6D}" srcOrd="0" destOrd="0" parTransId="{DB1625D3-38FD-4965-A003-7383145DE7C5}" sibTransId="{99BD4498-C3F6-485C-A24A-9BE7908647E0}"/>
    <dgm:cxn modelId="{3649B896-CCEA-4F68-BC1A-55821D0CBFD9}" type="presOf" srcId="{55743AD5-DAAF-41AE-B9EC-4BB9B3A48229}" destId="{95E95B8E-54F3-4FCA-ACFC-26A98DC4C4A2}" srcOrd="0" destOrd="0" presId="urn:microsoft.com/office/officeart/2005/8/layout/process5"/>
    <dgm:cxn modelId="{382DA79B-65C3-465A-922B-4FE39B119A6E}" type="presOf" srcId="{99BD4498-C3F6-485C-A24A-9BE7908647E0}" destId="{6060DDAC-14A6-44D9-BD21-8584D20CB63D}" srcOrd="0" destOrd="0" presId="urn:microsoft.com/office/officeart/2005/8/layout/process5"/>
    <dgm:cxn modelId="{8460CABD-48EC-44DA-88FE-D5C8AFD56BFC}" type="presOf" srcId="{2EE4BFAA-89D9-424E-B6BC-9C05D8EE722F}" destId="{50125178-ACE7-4E25-8074-4A6150325917}" srcOrd="0" destOrd="0" presId="urn:microsoft.com/office/officeart/2005/8/layout/process5"/>
    <dgm:cxn modelId="{77AEBAC5-4C56-4CE4-A797-A3A04ED49FC9}" type="presOf" srcId="{99BD4498-C3F6-485C-A24A-9BE7908647E0}" destId="{2FA1CF05-096C-497B-A9AC-A0C0A1B66D6E}" srcOrd="1" destOrd="0" presId="urn:microsoft.com/office/officeart/2005/8/layout/process5"/>
    <dgm:cxn modelId="{5524F843-451F-411A-9793-092FE26ABAB0}" type="presParOf" srcId="{95E95B8E-54F3-4FCA-ACFC-26A98DC4C4A2}" destId="{E69AEA77-C832-4D31-ACCC-12DD8EA6C15C}" srcOrd="0" destOrd="0" presId="urn:microsoft.com/office/officeart/2005/8/layout/process5"/>
    <dgm:cxn modelId="{6F6922C7-D289-450D-A109-0C42B346A49C}" type="presParOf" srcId="{95E95B8E-54F3-4FCA-ACFC-26A98DC4C4A2}" destId="{6060DDAC-14A6-44D9-BD21-8584D20CB63D}" srcOrd="1" destOrd="0" presId="urn:microsoft.com/office/officeart/2005/8/layout/process5"/>
    <dgm:cxn modelId="{741E7A8F-0AB0-49A7-975C-A6317CAF5E1A}" type="presParOf" srcId="{6060DDAC-14A6-44D9-BD21-8584D20CB63D}" destId="{2FA1CF05-096C-497B-A9AC-A0C0A1B66D6E}" srcOrd="0" destOrd="0" presId="urn:microsoft.com/office/officeart/2005/8/layout/process5"/>
    <dgm:cxn modelId="{0A26FB7E-91C5-4EB5-8DA2-C0C6BEE32ADA}" type="presParOf" srcId="{95E95B8E-54F3-4FCA-ACFC-26A98DC4C4A2}" destId="{50125178-ACE7-4E25-8074-4A6150325917}" srcOrd="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AC5BE5-C3EB-42AC-93E5-5B65B271CEA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F384DAF-6892-408C-9DEC-35A1A9C9BA3C}">
      <dgm:prSet/>
      <dgm:spPr/>
      <dgm:t>
        <a:bodyPr/>
        <a:lstStyle/>
        <a:p>
          <a:pPr>
            <a:lnSpc>
              <a:spcPct val="100000"/>
            </a:lnSpc>
          </a:pPr>
          <a:r>
            <a:rPr lang="en-US" dirty="0" err="1"/>
            <a:t>Inundación</a:t>
          </a:r>
          <a:endParaRPr lang="en-US" dirty="0"/>
        </a:p>
      </dgm:t>
    </dgm:pt>
    <dgm:pt modelId="{4DF63154-1595-40E3-A5CE-EB3FF954E38E}" type="parTrans" cxnId="{C2688586-15BE-4B11-AEB5-7455E32B37C9}">
      <dgm:prSet/>
      <dgm:spPr/>
      <dgm:t>
        <a:bodyPr/>
        <a:lstStyle/>
        <a:p>
          <a:endParaRPr lang="en-US"/>
        </a:p>
      </dgm:t>
    </dgm:pt>
    <dgm:pt modelId="{F26BC351-0E40-45D0-9ED8-008D7D26A788}" type="sibTrans" cxnId="{C2688586-15BE-4B11-AEB5-7455E32B37C9}">
      <dgm:prSet/>
      <dgm:spPr/>
      <dgm:t>
        <a:bodyPr/>
        <a:lstStyle/>
        <a:p>
          <a:endParaRPr lang="en-US"/>
        </a:p>
      </dgm:t>
    </dgm:pt>
    <dgm:pt modelId="{3EA32FFA-F85C-4509-8E2B-16D8C7853FE2}">
      <dgm:prSet/>
      <dgm:spPr/>
      <dgm:t>
        <a:bodyPr/>
        <a:lstStyle/>
        <a:p>
          <a:pPr>
            <a:lnSpc>
              <a:spcPct val="100000"/>
            </a:lnSpc>
          </a:pPr>
          <a:r>
            <a:rPr lang="en-US" dirty="0" err="1"/>
            <a:t>Viento</a:t>
          </a:r>
          <a:endParaRPr lang="en-US" dirty="0"/>
        </a:p>
      </dgm:t>
    </dgm:pt>
    <dgm:pt modelId="{770F8803-94A0-4377-BB63-DBDF53739947}" type="parTrans" cxnId="{18E55D6E-C6C0-4B54-8DDF-4C6B903A10FD}">
      <dgm:prSet/>
      <dgm:spPr/>
      <dgm:t>
        <a:bodyPr/>
        <a:lstStyle/>
        <a:p>
          <a:endParaRPr lang="en-US"/>
        </a:p>
      </dgm:t>
    </dgm:pt>
    <dgm:pt modelId="{07BE47A4-1427-4C11-B56A-20CB4010D99C}" type="sibTrans" cxnId="{18E55D6E-C6C0-4B54-8DDF-4C6B903A10FD}">
      <dgm:prSet/>
      <dgm:spPr/>
      <dgm:t>
        <a:bodyPr/>
        <a:lstStyle/>
        <a:p>
          <a:endParaRPr lang="en-US"/>
        </a:p>
      </dgm:t>
    </dgm:pt>
    <dgm:pt modelId="{BF50BD0F-AD56-467D-805C-6425E17C951E}">
      <dgm:prSet/>
      <dgm:spPr/>
      <dgm:t>
        <a:bodyPr/>
        <a:lstStyle/>
        <a:p>
          <a:pPr>
            <a:lnSpc>
              <a:spcPct val="100000"/>
            </a:lnSpc>
          </a:pPr>
          <a:r>
            <a:rPr lang="en-US" dirty="0"/>
            <a:t>Fuego</a:t>
          </a:r>
        </a:p>
      </dgm:t>
    </dgm:pt>
    <dgm:pt modelId="{8DB1726A-EF1B-42E3-BCB0-9E2B80351EB8}" type="parTrans" cxnId="{72382AD4-804D-4F00-ADD5-76581EC479D1}">
      <dgm:prSet/>
      <dgm:spPr/>
      <dgm:t>
        <a:bodyPr/>
        <a:lstStyle/>
        <a:p>
          <a:endParaRPr lang="en-US"/>
        </a:p>
      </dgm:t>
    </dgm:pt>
    <dgm:pt modelId="{2AF40546-99F3-4856-B637-E9923F210B25}" type="sibTrans" cxnId="{72382AD4-804D-4F00-ADD5-76581EC479D1}">
      <dgm:prSet/>
      <dgm:spPr/>
      <dgm:t>
        <a:bodyPr/>
        <a:lstStyle/>
        <a:p>
          <a:endParaRPr lang="en-US"/>
        </a:p>
      </dgm:t>
    </dgm:pt>
    <dgm:pt modelId="{54E2778B-54E0-46DA-BF95-43726687D9BF}">
      <dgm:prSet/>
      <dgm:spPr/>
      <dgm:t>
        <a:bodyPr/>
        <a:lstStyle/>
        <a:p>
          <a:pPr>
            <a:lnSpc>
              <a:spcPct val="100000"/>
            </a:lnSpc>
          </a:pPr>
          <a:r>
            <a:rPr lang="en-US" dirty="0"/>
            <a:t>Tornados</a:t>
          </a:r>
        </a:p>
      </dgm:t>
    </dgm:pt>
    <dgm:pt modelId="{ADB53281-E39F-4D2B-A502-AF4E4A804F25}" type="parTrans" cxnId="{1073F681-CDD4-423D-B2CD-7206888E7A66}">
      <dgm:prSet/>
      <dgm:spPr/>
      <dgm:t>
        <a:bodyPr/>
        <a:lstStyle/>
        <a:p>
          <a:endParaRPr lang="en-US"/>
        </a:p>
      </dgm:t>
    </dgm:pt>
    <dgm:pt modelId="{B3B9746F-7336-442F-A4C4-2D10CC903CCE}" type="sibTrans" cxnId="{1073F681-CDD4-423D-B2CD-7206888E7A66}">
      <dgm:prSet/>
      <dgm:spPr/>
      <dgm:t>
        <a:bodyPr/>
        <a:lstStyle/>
        <a:p>
          <a:endParaRPr lang="en-US"/>
        </a:p>
      </dgm:t>
    </dgm:pt>
    <dgm:pt modelId="{783072AB-E097-4709-9CFA-BBAB0A90B292}" type="pres">
      <dgm:prSet presAssocID="{70AC5BE5-C3EB-42AC-93E5-5B65B271CEA2}" presName="root" presStyleCnt="0">
        <dgm:presLayoutVars>
          <dgm:dir/>
          <dgm:resizeHandles val="exact"/>
        </dgm:presLayoutVars>
      </dgm:prSet>
      <dgm:spPr/>
    </dgm:pt>
    <dgm:pt modelId="{8CE385F8-71E6-488F-A7BA-D5B247EF89BA}" type="pres">
      <dgm:prSet presAssocID="{8F384DAF-6892-408C-9DEC-35A1A9C9BA3C}" presName="compNode" presStyleCnt="0"/>
      <dgm:spPr/>
    </dgm:pt>
    <dgm:pt modelId="{2900EDF4-6757-461F-9B16-61F123E65CAE}" type="pres">
      <dgm:prSet presAssocID="{8F384DAF-6892-408C-9DEC-35A1A9C9BA3C}" presName="bgRect" presStyleLbl="bgShp" presStyleIdx="0" presStyleCnt="4"/>
      <dgm:spPr/>
    </dgm:pt>
    <dgm:pt modelId="{00534EA2-38CE-491C-81D4-0DD3F481CC59}" type="pres">
      <dgm:prSet presAssocID="{8F384DAF-6892-408C-9DEC-35A1A9C9BA3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in"/>
        </a:ext>
      </dgm:extLst>
    </dgm:pt>
    <dgm:pt modelId="{EB766CA0-BD75-4996-A7F1-D19BB65A9A17}" type="pres">
      <dgm:prSet presAssocID="{8F384DAF-6892-408C-9DEC-35A1A9C9BA3C}" presName="spaceRect" presStyleCnt="0"/>
      <dgm:spPr/>
    </dgm:pt>
    <dgm:pt modelId="{0976BB66-1224-4FEB-8563-5DB4EA504406}" type="pres">
      <dgm:prSet presAssocID="{8F384DAF-6892-408C-9DEC-35A1A9C9BA3C}" presName="parTx" presStyleLbl="revTx" presStyleIdx="0" presStyleCnt="4">
        <dgm:presLayoutVars>
          <dgm:chMax val="0"/>
          <dgm:chPref val="0"/>
        </dgm:presLayoutVars>
      </dgm:prSet>
      <dgm:spPr/>
    </dgm:pt>
    <dgm:pt modelId="{57546CB6-51B6-4346-88AF-15BAD0483042}" type="pres">
      <dgm:prSet presAssocID="{F26BC351-0E40-45D0-9ED8-008D7D26A788}" presName="sibTrans" presStyleCnt="0"/>
      <dgm:spPr/>
    </dgm:pt>
    <dgm:pt modelId="{3B3E60C0-8424-49D0-AEFF-320BA292ECF4}" type="pres">
      <dgm:prSet presAssocID="{3EA32FFA-F85C-4509-8E2B-16D8C7853FE2}" presName="compNode" presStyleCnt="0"/>
      <dgm:spPr/>
    </dgm:pt>
    <dgm:pt modelId="{9C8F52CD-5581-47D3-A3FF-FF239E146907}" type="pres">
      <dgm:prSet presAssocID="{3EA32FFA-F85C-4509-8E2B-16D8C7853FE2}" presName="bgRect" presStyleLbl="bgShp" presStyleIdx="1" presStyleCnt="4"/>
      <dgm:spPr/>
    </dgm:pt>
    <dgm:pt modelId="{038720B7-DD8B-4083-A055-173148E2F25F}" type="pres">
      <dgm:prSet presAssocID="{3EA32FFA-F85C-4509-8E2B-16D8C7853FE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dmill"/>
        </a:ext>
      </dgm:extLst>
    </dgm:pt>
    <dgm:pt modelId="{7556E954-8B8F-469F-AAB8-1E62B088D18D}" type="pres">
      <dgm:prSet presAssocID="{3EA32FFA-F85C-4509-8E2B-16D8C7853FE2}" presName="spaceRect" presStyleCnt="0"/>
      <dgm:spPr/>
    </dgm:pt>
    <dgm:pt modelId="{D1E2589A-8949-498E-BA6C-AF07FD760563}" type="pres">
      <dgm:prSet presAssocID="{3EA32FFA-F85C-4509-8E2B-16D8C7853FE2}" presName="parTx" presStyleLbl="revTx" presStyleIdx="1" presStyleCnt="4">
        <dgm:presLayoutVars>
          <dgm:chMax val="0"/>
          <dgm:chPref val="0"/>
        </dgm:presLayoutVars>
      </dgm:prSet>
      <dgm:spPr/>
    </dgm:pt>
    <dgm:pt modelId="{B7BF1002-025C-4D77-B848-B28BD7D74CE8}" type="pres">
      <dgm:prSet presAssocID="{07BE47A4-1427-4C11-B56A-20CB4010D99C}" presName="sibTrans" presStyleCnt="0"/>
      <dgm:spPr/>
    </dgm:pt>
    <dgm:pt modelId="{AAE02115-B326-42C0-86A0-D707FCB078E1}" type="pres">
      <dgm:prSet presAssocID="{BF50BD0F-AD56-467D-805C-6425E17C951E}" presName="compNode" presStyleCnt="0"/>
      <dgm:spPr/>
    </dgm:pt>
    <dgm:pt modelId="{DFF19516-E3C1-4436-A3F1-9CED43A820B9}" type="pres">
      <dgm:prSet presAssocID="{BF50BD0F-AD56-467D-805C-6425E17C951E}" presName="bgRect" presStyleLbl="bgShp" presStyleIdx="2" presStyleCnt="4"/>
      <dgm:spPr/>
    </dgm:pt>
    <dgm:pt modelId="{7D47743E-D10D-41F1-9F42-DA5BAA652132}" type="pres">
      <dgm:prSet presAssocID="{BF50BD0F-AD56-467D-805C-6425E17C95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efighter"/>
        </a:ext>
      </dgm:extLst>
    </dgm:pt>
    <dgm:pt modelId="{2A51DC53-1B03-41D6-8E46-49BFF7706451}" type="pres">
      <dgm:prSet presAssocID="{BF50BD0F-AD56-467D-805C-6425E17C951E}" presName="spaceRect" presStyleCnt="0"/>
      <dgm:spPr/>
    </dgm:pt>
    <dgm:pt modelId="{FEB22EE7-34D8-4E6C-BEF6-26E6C294CA20}" type="pres">
      <dgm:prSet presAssocID="{BF50BD0F-AD56-467D-805C-6425E17C951E}" presName="parTx" presStyleLbl="revTx" presStyleIdx="2" presStyleCnt="4">
        <dgm:presLayoutVars>
          <dgm:chMax val="0"/>
          <dgm:chPref val="0"/>
        </dgm:presLayoutVars>
      </dgm:prSet>
      <dgm:spPr/>
    </dgm:pt>
    <dgm:pt modelId="{11EC7D5C-C3E4-4D5D-96D9-96C3E129FED5}" type="pres">
      <dgm:prSet presAssocID="{2AF40546-99F3-4856-B637-E9923F210B25}" presName="sibTrans" presStyleCnt="0"/>
      <dgm:spPr/>
    </dgm:pt>
    <dgm:pt modelId="{C8EA312C-A57F-4D5E-9E74-1715BB30EFF1}" type="pres">
      <dgm:prSet presAssocID="{54E2778B-54E0-46DA-BF95-43726687D9BF}" presName="compNode" presStyleCnt="0"/>
      <dgm:spPr/>
    </dgm:pt>
    <dgm:pt modelId="{F751E3A9-A304-48BE-81A5-F846727A98FC}" type="pres">
      <dgm:prSet presAssocID="{54E2778B-54E0-46DA-BF95-43726687D9BF}" presName="bgRect" presStyleLbl="bgShp" presStyleIdx="3" presStyleCnt="4"/>
      <dgm:spPr/>
    </dgm:pt>
    <dgm:pt modelId="{5BADA164-8369-444B-8822-97BD125DB55A}" type="pres">
      <dgm:prSet presAssocID="{54E2778B-54E0-46DA-BF95-43726687D9B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ning"/>
        </a:ext>
      </dgm:extLst>
    </dgm:pt>
    <dgm:pt modelId="{1D96DEE1-3DDD-4CB5-B014-88F612BAE816}" type="pres">
      <dgm:prSet presAssocID="{54E2778B-54E0-46DA-BF95-43726687D9BF}" presName="spaceRect" presStyleCnt="0"/>
      <dgm:spPr/>
    </dgm:pt>
    <dgm:pt modelId="{80004026-CAB3-4016-97A1-6EA2F4ECE109}" type="pres">
      <dgm:prSet presAssocID="{54E2778B-54E0-46DA-BF95-43726687D9BF}" presName="parTx" presStyleLbl="revTx" presStyleIdx="3" presStyleCnt="4">
        <dgm:presLayoutVars>
          <dgm:chMax val="0"/>
          <dgm:chPref val="0"/>
        </dgm:presLayoutVars>
      </dgm:prSet>
      <dgm:spPr/>
    </dgm:pt>
  </dgm:ptLst>
  <dgm:cxnLst>
    <dgm:cxn modelId="{18DA3537-CD8B-44ED-B37A-1F268E7216BC}" type="presOf" srcId="{3EA32FFA-F85C-4509-8E2B-16D8C7853FE2}" destId="{D1E2589A-8949-498E-BA6C-AF07FD760563}" srcOrd="0" destOrd="0" presId="urn:microsoft.com/office/officeart/2018/2/layout/IconVerticalSolidList"/>
    <dgm:cxn modelId="{FF90E93B-2113-4897-991D-19E31A125504}" type="presOf" srcId="{54E2778B-54E0-46DA-BF95-43726687D9BF}" destId="{80004026-CAB3-4016-97A1-6EA2F4ECE109}" srcOrd="0" destOrd="0" presId="urn:microsoft.com/office/officeart/2018/2/layout/IconVerticalSolidList"/>
    <dgm:cxn modelId="{3D0BC54D-D835-4988-9CF0-0A17A6552A26}" type="presOf" srcId="{8F384DAF-6892-408C-9DEC-35A1A9C9BA3C}" destId="{0976BB66-1224-4FEB-8563-5DB4EA504406}" srcOrd="0" destOrd="0" presId="urn:microsoft.com/office/officeart/2018/2/layout/IconVerticalSolidList"/>
    <dgm:cxn modelId="{18E55D6E-C6C0-4B54-8DDF-4C6B903A10FD}" srcId="{70AC5BE5-C3EB-42AC-93E5-5B65B271CEA2}" destId="{3EA32FFA-F85C-4509-8E2B-16D8C7853FE2}" srcOrd="1" destOrd="0" parTransId="{770F8803-94A0-4377-BB63-DBDF53739947}" sibTransId="{07BE47A4-1427-4C11-B56A-20CB4010D99C}"/>
    <dgm:cxn modelId="{E6D3F06F-A047-43DA-A9D3-66F4267C01D6}" type="presOf" srcId="{70AC5BE5-C3EB-42AC-93E5-5B65B271CEA2}" destId="{783072AB-E097-4709-9CFA-BBAB0A90B292}" srcOrd="0" destOrd="0" presId="urn:microsoft.com/office/officeart/2018/2/layout/IconVerticalSolidList"/>
    <dgm:cxn modelId="{1073F681-CDD4-423D-B2CD-7206888E7A66}" srcId="{70AC5BE5-C3EB-42AC-93E5-5B65B271CEA2}" destId="{54E2778B-54E0-46DA-BF95-43726687D9BF}" srcOrd="3" destOrd="0" parTransId="{ADB53281-E39F-4D2B-A502-AF4E4A804F25}" sibTransId="{B3B9746F-7336-442F-A4C4-2D10CC903CCE}"/>
    <dgm:cxn modelId="{C2688586-15BE-4B11-AEB5-7455E32B37C9}" srcId="{70AC5BE5-C3EB-42AC-93E5-5B65B271CEA2}" destId="{8F384DAF-6892-408C-9DEC-35A1A9C9BA3C}" srcOrd="0" destOrd="0" parTransId="{4DF63154-1595-40E3-A5CE-EB3FF954E38E}" sibTransId="{F26BC351-0E40-45D0-9ED8-008D7D26A788}"/>
    <dgm:cxn modelId="{5E15BD89-D503-481D-95A6-DC263F897881}" type="presOf" srcId="{BF50BD0F-AD56-467D-805C-6425E17C951E}" destId="{FEB22EE7-34D8-4E6C-BEF6-26E6C294CA20}" srcOrd="0" destOrd="0" presId="urn:microsoft.com/office/officeart/2018/2/layout/IconVerticalSolidList"/>
    <dgm:cxn modelId="{72382AD4-804D-4F00-ADD5-76581EC479D1}" srcId="{70AC5BE5-C3EB-42AC-93E5-5B65B271CEA2}" destId="{BF50BD0F-AD56-467D-805C-6425E17C951E}" srcOrd="2" destOrd="0" parTransId="{8DB1726A-EF1B-42E3-BCB0-9E2B80351EB8}" sibTransId="{2AF40546-99F3-4856-B637-E9923F210B25}"/>
    <dgm:cxn modelId="{A5487B2F-08A4-499B-A92F-0609AEA93112}" type="presParOf" srcId="{783072AB-E097-4709-9CFA-BBAB0A90B292}" destId="{8CE385F8-71E6-488F-A7BA-D5B247EF89BA}" srcOrd="0" destOrd="0" presId="urn:microsoft.com/office/officeart/2018/2/layout/IconVerticalSolidList"/>
    <dgm:cxn modelId="{4D39A50E-1D65-4CF7-A78B-F72CF972E60D}" type="presParOf" srcId="{8CE385F8-71E6-488F-A7BA-D5B247EF89BA}" destId="{2900EDF4-6757-461F-9B16-61F123E65CAE}" srcOrd="0" destOrd="0" presId="urn:microsoft.com/office/officeart/2018/2/layout/IconVerticalSolidList"/>
    <dgm:cxn modelId="{6AF110A3-DBD7-47F5-B27C-59F4FDEA5ABB}" type="presParOf" srcId="{8CE385F8-71E6-488F-A7BA-D5B247EF89BA}" destId="{00534EA2-38CE-491C-81D4-0DD3F481CC59}" srcOrd="1" destOrd="0" presId="urn:microsoft.com/office/officeart/2018/2/layout/IconVerticalSolidList"/>
    <dgm:cxn modelId="{6FBF8253-F903-4080-BF62-96DF68CA8A41}" type="presParOf" srcId="{8CE385F8-71E6-488F-A7BA-D5B247EF89BA}" destId="{EB766CA0-BD75-4996-A7F1-D19BB65A9A17}" srcOrd="2" destOrd="0" presId="urn:microsoft.com/office/officeart/2018/2/layout/IconVerticalSolidList"/>
    <dgm:cxn modelId="{646309DA-E8AB-47B2-8E3D-AB2961B116B6}" type="presParOf" srcId="{8CE385F8-71E6-488F-A7BA-D5B247EF89BA}" destId="{0976BB66-1224-4FEB-8563-5DB4EA504406}" srcOrd="3" destOrd="0" presId="urn:microsoft.com/office/officeart/2018/2/layout/IconVerticalSolidList"/>
    <dgm:cxn modelId="{762754FA-DC32-4ECA-9C3B-30FA9A1E8A33}" type="presParOf" srcId="{783072AB-E097-4709-9CFA-BBAB0A90B292}" destId="{57546CB6-51B6-4346-88AF-15BAD0483042}" srcOrd="1" destOrd="0" presId="urn:microsoft.com/office/officeart/2018/2/layout/IconVerticalSolidList"/>
    <dgm:cxn modelId="{D8C2B087-DCA3-435A-9CAB-D4E118E20018}" type="presParOf" srcId="{783072AB-E097-4709-9CFA-BBAB0A90B292}" destId="{3B3E60C0-8424-49D0-AEFF-320BA292ECF4}" srcOrd="2" destOrd="0" presId="urn:microsoft.com/office/officeart/2018/2/layout/IconVerticalSolidList"/>
    <dgm:cxn modelId="{E11F9A8C-F263-4C4C-A7F4-9388FD235AE9}" type="presParOf" srcId="{3B3E60C0-8424-49D0-AEFF-320BA292ECF4}" destId="{9C8F52CD-5581-47D3-A3FF-FF239E146907}" srcOrd="0" destOrd="0" presId="urn:microsoft.com/office/officeart/2018/2/layout/IconVerticalSolidList"/>
    <dgm:cxn modelId="{BBDC549F-15EE-4663-8993-12006558E5FF}" type="presParOf" srcId="{3B3E60C0-8424-49D0-AEFF-320BA292ECF4}" destId="{038720B7-DD8B-4083-A055-173148E2F25F}" srcOrd="1" destOrd="0" presId="urn:microsoft.com/office/officeart/2018/2/layout/IconVerticalSolidList"/>
    <dgm:cxn modelId="{C72687D7-5E28-4FDB-87A1-F5D9AF6000A2}" type="presParOf" srcId="{3B3E60C0-8424-49D0-AEFF-320BA292ECF4}" destId="{7556E954-8B8F-469F-AAB8-1E62B088D18D}" srcOrd="2" destOrd="0" presId="urn:microsoft.com/office/officeart/2018/2/layout/IconVerticalSolidList"/>
    <dgm:cxn modelId="{C0C5AB4E-2747-4F07-8355-1ADF643B789E}" type="presParOf" srcId="{3B3E60C0-8424-49D0-AEFF-320BA292ECF4}" destId="{D1E2589A-8949-498E-BA6C-AF07FD760563}" srcOrd="3" destOrd="0" presId="urn:microsoft.com/office/officeart/2018/2/layout/IconVerticalSolidList"/>
    <dgm:cxn modelId="{B2E7AE80-4184-49F0-9982-99D398F15429}" type="presParOf" srcId="{783072AB-E097-4709-9CFA-BBAB0A90B292}" destId="{B7BF1002-025C-4D77-B848-B28BD7D74CE8}" srcOrd="3" destOrd="0" presId="urn:microsoft.com/office/officeart/2018/2/layout/IconVerticalSolidList"/>
    <dgm:cxn modelId="{12308E41-A9A0-42BC-BD8A-75C361318EB3}" type="presParOf" srcId="{783072AB-E097-4709-9CFA-BBAB0A90B292}" destId="{AAE02115-B326-42C0-86A0-D707FCB078E1}" srcOrd="4" destOrd="0" presId="urn:microsoft.com/office/officeart/2018/2/layout/IconVerticalSolidList"/>
    <dgm:cxn modelId="{65F4AB45-0CF1-46D8-A806-AA714CE66631}" type="presParOf" srcId="{AAE02115-B326-42C0-86A0-D707FCB078E1}" destId="{DFF19516-E3C1-4436-A3F1-9CED43A820B9}" srcOrd="0" destOrd="0" presId="urn:microsoft.com/office/officeart/2018/2/layout/IconVerticalSolidList"/>
    <dgm:cxn modelId="{970D16CB-FC9A-41F3-B98E-2BBD865D95B8}" type="presParOf" srcId="{AAE02115-B326-42C0-86A0-D707FCB078E1}" destId="{7D47743E-D10D-41F1-9F42-DA5BAA652132}" srcOrd="1" destOrd="0" presId="urn:microsoft.com/office/officeart/2018/2/layout/IconVerticalSolidList"/>
    <dgm:cxn modelId="{34EBC969-94F5-406A-94CC-C5427906D29B}" type="presParOf" srcId="{AAE02115-B326-42C0-86A0-D707FCB078E1}" destId="{2A51DC53-1B03-41D6-8E46-49BFF7706451}" srcOrd="2" destOrd="0" presId="urn:microsoft.com/office/officeart/2018/2/layout/IconVerticalSolidList"/>
    <dgm:cxn modelId="{FC25AA64-8F78-4F0D-AE78-6988A8C673DD}" type="presParOf" srcId="{AAE02115-B326-42C0-86A0-D707FCB078E1}" destId="{FEB22EE7-34D8-4E6C-BEF6-26E6C294CA20}" srcOrd="3" destOrd="0" presId="urn:microsoft.com/office/officeart/2018/2/layout/IconVerticalSolidList"/>
    <dgm:cxn modelId="{3FEC57A7-766E-447E-A18A-ED41A2D0B3FF}" type="presParOf" srcId="{783072AB-E097-4709-9CFA-BBAB0A90B292}" destId="{11EC7D5C-C3E4-4D5D-96D9-96C3E129FED5}" srcOrd="5" destOrd="0" presId="urn:microsoft.com/office/officeart/2018/2/layout/IconVerticalSolidList"/>
    <dgm:cxn modelId="{458D3F56-A2A4-4B0B-883D-729EA699EA70}" type="presParOf" srcId="{783072AB-E097-4709-9CFA-BBAB0A90B292}" destId="{C8EA312C-A57F-4D5E-9E74-1715BB30EFF1}" srcOrd="6" destOrd="0" presId="urn:microsoft.com/office/officeart/2018/2/layout/IconVerticalSolidList"/>
    <dgm:cxn modelId="{1C7C942F-EC04-4A6A-8CC4-C5C61DC6B70E}" type="presParOf" srcId="{C8EA312C-A57F-4D5E-9E74-1715BB30EFF1}" destId="{F751E3A9-A304-48BE-81A5-F846727A98FC}" srcOrd="0" destOrd="0" presId="urn:microsoft.com/office/officeart/2018/2/layout/IconVerticalSolidList"/>
    <dgm:cxn modelId="{5073EA26-AD2B-4BB4-B39F-E1D246F878BB}" type="presParOf" srcId="{C8EA312C-A57F-4D5E-9E74-1715BB30EFF1}" destId="{5BADA164-8369-444B-8822-97BD125DB55A}" srcOrd="1" destOrd="0" presId="urn:microsoft.com/office/officeart/2018/2/layout/IconVerticalSolidList"/>
    <dgm:cxn modelId="{16381922-D603-48E3-9FDA-ECFFA10DDF89}" type="presParOf" srcId="{C8EA312C-A57F-4D5E-9E74-1715BB30EFF1}" destId="{1D96DEE1-3DDD-4CB5-B014-88F612BAE816}" srcOrd="2" destOrd="0" presId="urn:microsoft.com/office/officeart/2018/2/layout/IconVerticalSolidList"/>
    <dgm:cxn modelId="{022A1F3F-2082-4E3A-9C51-01007CE8C33E}" type="presParOf" srcId="{C8EA312C-A57F-4D5E-9E74-1715BB30EFF1}" destId="{80004026-CAB3-4016-97A1-6EA2F4ECE10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C1D75F-8837-4F90-9C3A-FE66BB5CD11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78D7F6B-1756-493D-82EC-12770C9301E9}">
      <dgm:prSet/>
      <dgm:spPr/>
      <dgm:t>
        <a:bodyPr/>
        <a:lstStyle/>
        <a:p>
          <a:pPr algn="ctr"/>
          <a:r>
            <a:rPr lang="es-ES" dirty="0"/>
            <a:t>Conozca a los administradores de emergencias de su ciudad/condado</a:t>
          </a:r>
          <a:endParaRPr lang="en-US" dirty="0"/>
        </a:p>
      </dgm:t>
    </dgm:pt>
    <dgm:pt modelId="{8932305B-1713-4D4F-A23A-9371CB4412C8}" type="parTrans" cxnId="{D4BD632A-28BF-4350-A2B6-AD19D339B53F}">
      <dgm:prSet/>
      <dgm:spPr/>
      <dgm:t>
        <a:bodyPr/>
        <a:lstStyle/>
        <a:p>
          <a:endParaRPr lang="en-US"/>
        </a:p>
      </dgm:t>
    </dgm:pt>
    <dgm:pt modelId="{B6503075-907F-4DD6-9EF2-22FAC4EB8413}" type="sibTrans" cxnId="{D4BD632A-28BF-4350-A2B6-AD19D339B53F}">
      <dgm:prSet/>
      <dgm:spPr/>
      <dgm:t>
        <a:bodyPr/>
        <a:lstStyle/>
        <a:p>
          <a:endParaRPr lang="en-US"/>
        </a:p>
      </dgm:t>
    </dgm:pt>
    <dgm:pt modelId="{EC36BE84-8ED0-4F21-B698-E4A96576F3A4}">
      <dgm:prSet/>
      <dgm:spPr/>
      <dgm:t>
        <a:bodyPr/>
        <a:lstStyle/>
        <a:p>
          <a:r>
            <a:rPr lang="es-ES" dirty="0"/>
            <a:t>Estas personas tienen las responsabilidades diarias de supervisar los programas y actividades de manejo de emergencias.</a:t>
          </a:r>
          <a:endParaRPr lang="en-US" dirty="0"/>
        </a:p>
      </dgm:t>
    </dgm:pt>
    <dgm:pt modelId="{42023C02-1A65-4179-9C68-D2CF66FBD5CD}" type="parTrans" cxnId="{9360C893-93FF-475D-8D68-BB7817E6CB0C}">
      <dgm:prSet/>
      <dgm:spPr/>
      <dgm:t>
        <a:bodyPr/>
        <a:lstStyle/>
        <a:p>
          <a:endParaRPr lang="en-US"/>
        </a:p>
      </dgm:t>
    </dgm:pt>
    <dgm:pt modelId="{431AF413-B898-43CA-A282-35DC9FB50AB2}" type="sibTrans" cxnId="{9360C893-93FF-475D-8D68-BB7817E6CB0C}">
      <dgm:prSet/>
      <dgm:spPr/>
      <dgm:t>
        <a:bodyPr/>
        <a:lstStyle/>
        <a:p>
          <a:endParaRPr lang="en-US"/>
        </a:p>
      </dgm:t>
    </dgm:pt>
    <dgm:pt modelId="{5E13F07D-EBD5-4C39-884F-D6C744023615}" type="pres">
      <dgm:prSet presAssocID="{73C1D75F-8837-4F90-9C3A-FE66BB5CD11D}" presName="linear" presStyleCnt="0">
        <dgm:presLayoutVars>
          <dgm:animLvl val="lvl"/>
          <dgm:resizeHandles val="exact"/>
        </dgm:presLayoutVars>
      </dgm:prSet>
      <dgm:spPr/>
    </dgm:pt>
    <dgm:pt modelId="{24A972A8-FF44-4A62-9270-DAED34949CB0}" type="pres">
      <dgm:prSet presAssocID="{E78D7F6B-1756-493D-82EC-12770C9301E9}" presName="parentText" presStyleLbl="node1" presStyleIdx="0" presStyleCnt="2">
        <dgm:presLayoutVars>
          <dgm:chMax val="0"/>
          <dgm:bulletEnabled val="1"/>
        </dgm:presLayoutVars>
      </dgm:prSet>
      <dgm:spPr/>
    </dgm:pt>
    <dgm:pt modelId="{132CD107-7F7D-402B-B5F2-7DE27EB431FD}" type="pres">
      <dgm:prSet presAssocID="{B6503075-907F-4DD6-9EF2-22FAC4EB8413}" presName="spacer" presStyleCnt="0"/>
      <dgm:spPr/>
    </dgm:pt>
    <dgm:pt modelId="{2660E96F-C52D-43D9-A549-6CBF5640719A}" type="pres">
      <dgm:prSet presAssocID="{EC36BE84-8ED0-4F21-B698-E4A96576F3A4}" presName="parentText" presStyleLbl="node1" presStyleIdx="1" presStyleCnt="2">
        <dgm:presLayoutVars>
          <dgm:chMax val="0"/>
          <dgm:bulletEnabled val="1"/>
        </dgm:presLayoutVars>
      </dgm:prSet>
      <dgm:spPr/>
    </dgm:pt>
  </dgm:ptLst>
  <dgm:cxnLst>
    <dgm:cxn modelId="{00F24C20-1E0F-46B5-8B32-5F491C846A8D}" type="presOf" srcId="{E78D7F6B-1756-493D-82EC-12770C9301E9}" destId="{24A972A8-FF44-4A62-9270-DAED34949CB0}" srcOrd="0" destOrd="0" presId="urn:microsoft.com/office/officeart/2005/8/layout/vList2"/>
    <dgm:cxn modelId="{D4BD632A-28BF-4350-A2B6-AD19D339B53F}" srcId="{73C1D75F-8837-4F90-9C3A-FE66BB5CD11D}" destId="{E78D7F6B-1756-493D-82EC-12770C9301E9}" srcOrd="0" destOrd="0" parTransId="{8932305B-1713-4D4F-A23A-9371CB4412C8}" sibTransId="{B6503075-907F-4DD6-9EF2-22FAC4EB8413}"/>
    <dgm:cxn modelId="{1B822536-61F1-4DE9-B6CE-51DF1C0E0509}" type="presOf" srcId="{EC36BE84-8ED0-4F21-B698-E4A96576F3A4}" destId="{2660E96F-C52D-43D9-A549-6CBF5640719A}" srcOrd="0" destOrd="0" presId="urn:microsoft.com/office/officeart/2005/8/layout/vList2"/>
    <dgm:cxn modelId="{9360C893-93FF-475D-8D68-BB7817E6CB0C}" srcId="{73C1D75F-8837-4F90-9C3A-FE66BB5CD11D}" destId="{EC36BE84-8ED0-4F21-B698-E4A96576F3A4}" srcOrd="1" destOrd="0" parTransId="{42023C02-1A65-4179-9C68-D2CF66FBD5CD}" sibTransId="{431AF413-B898-43CA-A282-35DC9FB50AB2}"/>
    <dgm:cxn modelId="{BDF17DB8-1B5C-45D6-87AF-EAC8A27D8BB8}" type="presOf" srcId="{73C1D75F-8837-4F90-9C3A-FE66BB5CD11D}" destId="{5E13F07D-EBD5-4C39-884F-D6C744023615}" srcOrd="0" destOrd="0" presId="urn:microsoft.com/office/officeart/2005/8/layout/vList2"/>
    <dgm:cxn modelId="{6B412F73-2868-4653-BFF0-3598E042738F}" type="presParOf" srcId="{5E13F07D-EBD5-4C39-884F-D6C744023615}" destId="{24A972A8-FF44-4A62-9270-DAED34949CB0}" srcOrd="0" destOrd="0" presId="urn:microsoft.com/office/officeart/2005/8/layout/vList2"/>
    <dgm:cxn modelId="{08461909-8946-44B1-8A0E-231C12109936}" type="presParOf" srcId="{5E13F07D-EBD5-4C39-884F-D6C744023615}" destId="{132CD107-7F7D-402B-B5F2-7DE27EB431FD}" srcOrd="1" destOrd="0" presId="urn:microsoft.com/office/officeart/2005/8/layout/vList2"/>
    <dgm:cxn modelId="{BBB3CCA2-4C3E-4D7C-ADF4-8762599731E6}" type="presParOf" srcId="{5E13F07D-EBD5-4C39-884F-D6C744023615}" destId="{2660E96F-C52D-43D9-A549-6CBF5640719A}"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EA77-C832-4D31-ACCC-12DD8EA6C15C}">
      <dsp:nvSpPr>
        <dsp:cNvPr id="0" name=""/>
        <dsp:cNvSpPr/>
      </dsp:nvSpPr>
      <dsp:spPr>
        <a:xfrm>
          <a:off x="1964" y="469394"/>
          <a:ext cx="4189362" cy="251361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Se debe poner en marcha un PLAN DE ACCIÓN en caso de cualquier tipo de emergencia: desastre natural, epidemia o lesiones al personal o al consumidor</a:t>
          </a:r>
          <a:r>
            <a:rPr lang="en-US" sz="2300" kern="1200" dirty="0"/>
            <a:t>.</a:t>
          </a:r>
        </a:p>
      </dsp:txBody>
      <dsp:txXfrm>
        <a:off x="75585" y="543015"/>
        <a:ext cx="4042120" cy="2366375"/>
      </dsp:txXfrm>
    </dsp:sp>
    <dsp:sp modelId="{6060DDAC-14A6-44D9-BD21-8584D20CB63D}">
      <dsp:nvSpPr>
        <dsp:cNvPr id="0" name=""/>
        <dsp:cNvSpPr/>
      </dsp:nvSpPr>
      <dsp:spPr>
        <a:xfrm>
          <a:off x="4559991" y="1206722"/>
          <a:ext cx="888144" cy="103896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559991" y="1414514"/>
        <a:ext cx="621701" cy="623377"/>
      </dsp:txXfrm>
    </dsp:sp>
    <dsp:sp modelId="{50125178-ACE7-4E25-8074-4A6150325917}">
      <dsp:nvSpPr>
        <dsp:cNvPr id="0" name=""/>
        <dsp:cNvSpPr/>
      </dsp:nvSpPr>
      <dsp:spPr>
        <a:xfrm>
          <a:off x="5867072" y="469394"/>
          <a:ext cx="4189362" cy="251361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El plan debe incluir cómo se manejará cualquier interrupción en los alimentos, el agua, la energía y la mano de obra.</a:t>
          </a:r>
          <a:endParaRPr lang="en-US" sz="2300" kern="1200" dirty="0"/>
        </a:p>
      </dsp:txBody>
      <dsp:txXfrm>
        <a:off x="5940693" y="543015"/>
        <a:ext cx="4042120" cy="2366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0EDF4-6757-461F-9B16-61F123E65CAE}">
      <dsp:nvSpPr>
        <dsp:cNvPr id="0" name=""/>
        <dsp:cNvSpPr/>
      </dsp:nvSpPr>
      <dsp:spPr>
        <a:xfrm>
          <a:off x="0" y="1697"/>
          <a:ext cx="5132388" cy="8605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534EA2-38CE-491C-81D4-0DD3F481CC59}">
      <dsp:nvSpPr>
        <dsp:cNvPr id="0" name=""/>
        <dsp:cNvSpPr/>
      </dsp:nvSpPr>
      <dsp:spPr>
        <a:xfrm>
          <a:off x="260315" y="195320"/>
          <a:ext cx="473300" cy="4733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76BB66-1224-4FEB-8563-5DB4EA504406}">
      <dsp:nvSpPr>
        <dsp:cNvPr id="0" name=""/>
        <dsp:cNvSpPr/>
      </dsp:nvSpPr>
      <dsp:spPr>
        <a:xfrm>
          <a:off x="993930" y="1697"/>
          <a:ext cx="4138457" cy="86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74" tIns="91074" rIns="91074" bIns="91074" numCol="1" spcCol="1270" anchor="ctr" anchorCtr="0">
          <a:noAutofit/>
        </a:bodyPr>
        <a:lstStyle/>
        <a:p>
          <a:pPr marL="0" lvl="0" indent="0" algn="l" defTabSz="977900">
            <a:lnSpc>
              <a:spcPct val="100000"/>
            </a:lnSpc>
            <a:spcBef>
              <a:spcPct val="0"/>
            </a:spcBef>
            <a:spcAft>
              <a:spcPct val="35000"/>
            </a:spcAft>
            <a:buNone/>
          </a:pPr>
          <a:r>
            <a:rPr lang="en-US" sz="2200" kern="1200" dirty="0" err="1"/>
            <a:t>Inundación</a:t>
          </a:r>
          <a:endParaRPr lang="en-US" sz="2200" kern="1200" dirty="0"/>
        </a:p>
      </dsp:txBody>
      <dsp:txXfrm>
        <a:off x="993930" y="1697"/>
        <a:ext cx="4138457" cy="860545"/>
      </dsp:txXfrm>
    </dsp:sp>
    <dsp:sp modelId="{9C8F52CD-5581-47D3-A3FF-FF239E146907}">
      <dsp:nvSpPr>
        <dsp:cNvPr id="0" name=""/>
        <dsp:cNvSpPr/>
      </dsp:nvSpPr>
      <dsp:spPr>
        <a:xfrm>
          <a:off x="0" y="1077380"/>
          <a:ext cx="5132388" cy="8605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720B7-DD8B-4083-A055-173148E2F25F}">
      <dsp:nvSpPr>
        <dsp:cNvPr id="0" name=""/>
        <dsp:cNvSpPr/>
      </dsp:nvSpPr>
      <dsp:spPr>
        <a:xfrm>
          <a:off x="260315" y="1271002"/>
          <a:ext cx="473300" cy="4733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E2589A-8949-498E-BA6C-AF07FD760563}">
      <dsp:nvSpPr>
        <dsp:cNvPr id="0" name=""/>
        <dsp:cNvSpPr/>
      </dsp:nvSpPr>
      <dsp:spPr>
        <a:xfrm>
          <a:off x="993930" y="1077380"/>
          <a:ext cx="4138457" cy="86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74" tIns="91074" rIns="91074" bIns="91074" numCol="1" spcCol="1270" anchor="ctr" anchorCtr="0">
          <a:noAutofit/>
        </a:bodyPr>
        <a:lstStyle/>
        <a:p>
          <a:pPr marL="0" lvl="0" indent="0" algn="l" defTabSz="977900">
            <a:lnSpc>
              <a:spcPct val="100000"/>
            </a:lnSpc>
            <a:spcBef>
              <a:spcPct val="0"/>
            </a:spcBef>
            <a:spcAft>
              <a:spcPct val="35000"/>
            </a:spcAft>
            <a:buNone/>
          </a:pPr>
          <a:r>
            <a:rPr lang="en-US" sz="2200" kern="1200" dirty="0" err="1"/>
            <a:t>Viento</a:t>
          </a:r>
          <a:endParaRPr lang="en-US" sz="2200" kern="1200" dirty="0"/>
        </a:p>
      </dsp:txBody>
      <dsp:txXfrm>
        <a:off x="993930" y="1077380"/>
        <a:ext cx="4138457" cy="860545"/>
      </dsp:txXfrm>
    </dsp:sp>
    <dsp:sp modelId="{DFF19516-E3C1-4436-A3F1-9CED43A820B9}">
      <dsp:nvSpPr>
        <dsp:cNvPr id="0" name=""/>
        <dsp:cNvSpPr/>
      </dsp:nvSpPr>
      <dsp:spPr>
        <a:xfrm>
          <a:off x="0" y="2153062"/>
          <a:ext cx="5132388" cy="8605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7743E-D10D-41F1-9F42-DA5BAA652132}">
      <dsp:nvSpPr>
        <dsp:cNvPr id="0" name=""/>
        <dsp:cNvSpPr/>
      </dsp:nvSpPr>
      <dsp:spPr>
        <a:xfrm>
          <a:off x="260315" y="2346685"/>
          <a:ext cx="473300" cy="4733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B22EE7-34D8-4E6C-BEF6-26E6C294CA20}">
      <dsp:nvSpPr>
        <dsp:cNvPr id="0" name=""/>
        <dsp:cNvSpPr/>
      </dsp:nvSpPr>
      <dsp:spPr>
        <a:xfrm>
          <a:off x="993930" y="2153062"/>
          <a:ext cx="4138457" cy="86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74" tIns="91074" rIns="91074" bIns="91074" numCol="1" spcCol="1270" anchor="ctr" anchorCtr="0">
          <a:noAutofit/>
        </a:bodyPr>
        <a:lstStyle/>
        <a:p>
          <a:pPr marL="0" lvl="0" indent="0" algn="l" defTabSz="977900">
            <a:lnSpc>
              <a:spcPct val="100000"/>
            </a:lnSpc>
            <a:spcBef>
              <a:spcPct val="0"/>
            </a:spcBef>
            <a:spcAft>
              <a:spcPct val="35000"/>
            </a:spcAft>
            <a:buNone/>
          </a:pPr>
          <a:r>
            <a:rPr lang="en-US" sz="2200" kern="1200" dirty="0"/>
            <a:t>Fuego</a:t>
          </a:r>
        </a:p>
      </dsp:txBody>
      <dsp:txXfrm>
        <a:off x="993930" y="2153062"/>
        <a:ext cx="4138457" cy="860545"/>
      </dsp:txXfrm>
    </dsp:sp>
    <dsp:sp modelId="{F751E3A9-A304-48BE-81A5-F846727A98FC}">
      <dsp:nvSpPr>
        <dsp:cNvPr id="0" name=""/>
        <dsp:cNvSpPr/>
      </dsp:nvSpPr>
      <dsp:spPr>
        <a:xfrm>
          <a:off x="0" y="3228744"/>
          <a:ext cx="5132388" cy="8605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ADA164-8369-444B-8822-97BD125DB55A}">
      <dsp:nvSpPr>
        <dsp:cNvPr id="0" name=""/>
        <dsp:cNvSpPr/>
      </dsp:nvSpPr>
      <dsp:spPr>
        <a:xfrm>
          <a:off x="260315" y="3422367"/>
          <a:ext cx="473300" cy="4733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004026-CAB3-4016-97A1-6EA2F4ECE109}">
      <dsp:nvSpPr>
        <dsp:cNvPr id="0" name=""/>
        <dsp:cNvSpPr/>
      </dsp:nvSpPr>
      <dsp:spPr>
        <a:xfrm>
          <a:off x="993930" y="3228744"/>
          <a:ext cx="4138457" cy="86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74" tIns="91074" rIns="91074" bIns="91074" numCol="1" spcCol="1270" anchor="ctr" anchorCtr="0">
          <a:noAutofit/>
        </a:bodyPr>
        <a:lstStyle/>
        <a:p>
          <a:pPr marL="0" lvl="0" indent="0" algn="l" defTabSz="977900">
            <a:lnSpc>
              <a:spcPct val="100000"/>
            </a:lnSpc>
            <a:spcBef>
              <a:spcPct val="0"/>
            </a:spcBef>
            <a:spcAft>
              <a:spcPct val="35000"/>
            </a:spcAft>
            <a:buNone/>
          </a:pPr>
          <a:r>
            <a:rPr lang="en-US" sz="2200" kern="1200" dirty="0"/>
            <a:t>Tornados</a:t>
          </a:r>
        </a:p>
      </dsp:txBody>
      <dsp:txXfrm>
        <a:off x="993930" y="3228744"/>
        <a:ext cx="4138457" cy="8605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972A8-FF44-4A62-9270-DAED34949CB0}">
      <dsp:nvSpPr>
        <dsp:cNvPr id="0" name=""/>
        <dsp:cNvSpPr/>
      </dsp:nvSpPr>
      <dsp:spPr>
        <a:xfrm>
          <a:off x="0" y="307543"/>
          <a:ext cx="5141912" cy="23556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Conozca a los administradores de emergencias de su ciudad/condado</a:t>
          </a:r>
          <a:endParaRPr lang="en-US" sz="2800" kern="1200" dirty="0"/>
        </a:p>
      </dsp:txBody>
      <dsp:txXfrm>
        <a:off x="114993" y="422536"/>
        <a:ext cx="4911926" cy="2125662"/>
      </dsp:txXfrm>
    </dsp:sp>
    <dsp:sp modelId="{2660E96F-C52D-43D9-A549-6CBF5640719A}">
      <dsp:nvSpPr>
        <dsp:cNvPr id="0" name=""/>
        <dsp:cNvSpPr/>
      </dsp:nvSpPr>
      <dsp:spPr>
        <a:xfrm>
          <a:off x="0" y="2743832"/>
          <a:ext cx="5141912" cy="2355648"/>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t>Estas personas tienen las responsabilidades diarias de supervisar los programas y actividades de manejo de emergencias.</a:t>
          </a:r>
          <a:endParaRPr lang="en-US" sz="2800" kern="1200" dirty="0"/>
        </a:p>
      </dsp:txBody>
      <dsp:txXfrm>
        <a:off x="114993" y="2858825"/>
        <a:ext cx="4911926" cy="21256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3933FC-CF7E-8534-3B88-9D9DF63D34A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5D3CA29-372A-99E0-8D14-F5292123C8B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4E6A2B0-0694-4B0C-BC9F-3E320CEF5150}" type="datetimeFigureOut">
              <a:rPr lang="en-US" smtClean="0"/>
              <a:t>5/17/2024</a:t>
            </a:fld>
            <a:endParaRPr lang="en-US"/>
          </a:p>
        </p:txBody>
      </p:sp>
      <p:sp>
        <p:nvSpPr>
          <p:cNvPr id="4" name="Footer Placeholder 3">
            <a:extLst>
              <a:ext uri="{FF2B5EF4-FFF2-40B4-BE49-F238E27FC236}">
                <a16:creationId xmlns:a16="http://schemas.microsoft.com/office/drawing/2014/main" id="{FFF13B09-122A-F4B9-6055-8960F336A53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A2F2C0-BB36-AB4C-A5F9-D8FAEB61DA2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643050C-CD6D-4743-8965-9B8FD1B05F3B}" type="slidenum">
              <a:rPr lang="en-US" smtClean="0"/>
              <a:t>‹#›</a:t>
            </a:fld>
            <a:endParaRPr lang="en-US"/>
          </a:p>
        </p:txBody>
      </p:sp>
    </p:spTree>
    <p:extLst>
      <p:ext uri="{BB962C8B-B14F-4D97-AF65-F5344CB8AC3E}">
        <p14:creationId xmlns:p14="http://schemas.microsoft.com/office/powerpoint/2010/main" val="3536062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D645B4-8EBE-47B3-A76F-15DF6CD63A7A}" type="datetimeFigureOut">
              <a:rPr lang="en-US" smtClean="0"/>
              <a:t>5/17/2024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F7F0A4-E767-48A9-9CF9-2983D26CC92D}" type="slidenum">
              <a:rPr lang="en-US" smtClean="0"/>
              <a:t>‹#›</a:t>
            </a:fld>
            <a:endParaRPr lang="en-US"/>
          </a:p>
        </p:txBody>
      </p:sp>
    </p:spTree>
    <p:extLst>
      <p:ext uri="{BB962C8B-B14F-4D97-AF65-F5344CB8AC3E}">
        <p14:creationId xmlns:p14="http://schemas.microsoft.com/office/powerpoint/2010/main" val="272545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best to have one or two people responsible for contacts instead of everyone calling.</a:t>
            </a:r>
          </a:p>
        </p:txBody>
      </p:sp>
      <p:sp>
        <p:nvSpPr>
          <p:cNvPr id="4" name="Slide Number Placeholder 3"/>
          <p:cNvSpPr>
            <a:spLocks noGrp="1"/>
          </p:cNvSpPr>
          <p:nvPr>
            <p:ph type="sldNum" sz="quarter" idx="5"/>
          </p:nvPr>
        </p:nvSpPr>
        <p:spPr/>
        <p:txBody>
          <a:bodyPr/>
          <a:lstStyle/>
          <a:p>
            <a:fld id="{82F7F0A4-E767-48A9-9CF9-2983D26CC92D}" type="slidenum">
              <a:rPr lang="en-US" smtClean="0"/>
              <a:t>8</a:t>
            </a:fld>
            <a:endParaRPr lang="en-US"/>
          </a:p>
        </p:txBody>
      </p:sp>
    </p:spTree>
    <p:extLst>
      <p:ext uri="{BB962C8B-B14F-4D97-AF65-F5344CB8AC3E}">
        <p14:creationId xmlns:p14="http://schemas.microsoft.com/office/powerpoint/2010/main" val="54176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19</a:t>
            </a:fld>
            <a:endParaRPr lang="en-US"/>
          </a:p>
        </p:txBody>
      </p:sp>
    </p:spTree>
    <p:extLst>
      <p:ext uri="{BB962C8B-B14F-4D97-AF65-F5344CB8AC3E}">
        <p14:creationId xmlns:p14="http://schemas.microsoft.com/office/powerpoint/2010/main" val="207602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20</a:t>
            </a:fld>
            <a:endParaRPr lang="en-US"/>
          </a:p>
        </p:txBody>
      </p:sp>
    </p:spTree>
    <p:extLst>
      <p:ext uri="{BB962C8B-B14F-4D97-AF65-F5344CB8AC3E}">
        <p14:creationId xmlns:p14="http://schemas.microsoft.com/office/powerpoint/2010/main" val="399023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21</a:t>
            </a:fld>
            <a:endParaRPr lang="en-US"/>
          </a:p>
        </p:txBody>
      </p:sp>
    </p:spTree>
    <p:extLst>
      <p:ext uri="{BB962C8B-B14F-4D97-AF65-F5344CB8AC3E}">
        <p14:creationId xmlns:p14="http://schemas.microsoft.com/office/powerpoint/2010/main" val="576146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22</a:t>
            </a:fld>
            <a:endParaRPr lang="en-US"/>
          </a:p>
        </p:txBody>
      </p:sp>
    </p:spTree>
    <p:extLst>
      <p:ext uri="{BB962C8B-B14F-4D97-AF65-F5344CB8AC3E}">
        <p14:creationId xmlns:p14="http://schemas.microsoft.com/office/powerpoint/2010/main" val="387267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24</a:t>
            </a:fld>
            <a:endParaRPr lang="en-US"/>
          </a:p>
        </p:txBody>
      </p:sp>
    </p:spTree>
    <p:extLst>
      <p:ext uri="{BB962C8B-B14F-4D97-AF65-F5344CB8AC3E}">
        <p14:creationId xmlns:p14="http://schemas.microsoft.com/office/powerpoint/2010/main" val="274253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26</a:t>
            </a:fld>
            <a:endParaRPr lang="en-US"/>
          </a:p>
        </p:txBody>
      </p:sp>
    </p:spTree>
    <p:extLst>
      <p:ext uri="{BB962C8B-B14F-4D97-AF65-F5344CB8AC3E}">
        <p14:creationId xmlns:p14="http://schemas.microsoft.com/office/powerpoint/2010/main" val="346893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The Occupational Safety and Health Administration</a:t>
            </a:r>
          </a:p>
        </p:txBody>
      </p:sp>
      <p:sp>
        <p:nvSpPr>
          <p:cNvPr id="4" name="Slide Number Placeholder 3"/>
          <p:cNvSpPr>
            <a:spLocks noGrp="1"/>
          </p:cNvSpPr>
          <p:nvPr>
            <p:ph type="sldNum" sz="quarter" idx="5"/>
          </p:nvPr>
        </p:nvSpPr>
        <p:spPr/>
        <p:txBody>
          <a:bodyPr/>
          <a:lstStyle/>
          <a:p>
            <a:fld id="{82F7F0A4-E767-48A9-9CF9-2983D26CC92D}" type="slidenum">
              <a:rPr lang="en-US" smtClean="0"/>
              <a:t>27</a:t>
            </a:fld>
            <a:endParaRPr lang="en-US"/>
          </a:p>
        </p:txBody>
      </p:sp>
    </p:spTree>
    <p:extLst>
      <p:ext uri="{BB962C8B-B14F-4D97-AF65-F5344CB8AC3E}">
        <p14:creationId xmlns:p14="http://schemas.microsoft.com/office/powerpoint/2010/main" val="17592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Plumbed-in stations wash both eyes at the same time.</a:t>
            </a:r>
          </a:p>
          <a:p>
            <a:r>
              <a:rPr lang="en-US" dirty="0"/>
              <a:t>Eye wash station from Amazon $29.95 NO Eye wash solution included</a:t>
            </a:r>
          </a:p>
          <a:p>
            <a:r>
              <a:rPr lang="en-US" dirty="0"/>
              <a:t>Physicians Care $29.95</a:t>
            </a:r>
          </a:p>
        </p:txBody>
      </p:sp>
      <p:sp>
        <p:nvSpPr>
          <p:cNvPr id="4" name="Slide Number Placeholder 3"/>
          <p:cNvSpPr>
            <a:spLocks noGrp="1"/>
          </p:cNvSpPr>
          <p:nvPr>
            <p:ph type="sldNum" sz="quarter" idx="5"/>
          </p:nvPr>
        </p:nvSpPr>
        <p:spPr/>
        <p:txBody>
          <a:bodyPr/>
          <a:lstStyle/>
          <a:p>
            <a:fld id="{82F7F0A4-E767-48A9-9CF9-2983D26CC92D}" type="slidenum">
              <a:rPr lang="en-US" smtClean="0"/>
              <a:t>29</a:t>
            </a:fld>
            <a:endParaRPr lang="en-US"/>
          </a:p>
        </p:txBody>
      </p:sp>
    </p:spTree>
    <p:extLst>
      <p:ext uri="{BB962C8B-B14F-4D97-AF65-F5344CB8AC3E}">
        <p14:creationId xmlns:p14="http://schemas.microsoft.com/office/powerpoint/2010/main" val="218472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30</a:t>
            </a:fld>
            <a:endParaRPr lang="en-US"/>
          </a:p>
        </p:txBody>
      </p:sp>
    </p:spTree>
    <p:extLst>
      <p:ext uri="{BB962C8B-B14F-4D97-AF65-F5344CB8AC3E}">
        <p14:creationId xmlns:p14="http://schemas.microsoft.com/office/powerpoint/2010/main" val="3607918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31</a:t>
            </a:fld>
            <a:endParaRPr lang="en-US"/>
          </a:p>
        </p:txBody>
      </p:sp>
    </p:spTree>
    <p:extLst>
      <p:ext uri="{BB962C8B-B14F-4D97-AF65-F5344CB8AC3E}">
        <p14:creationId xmlns:p14="http://schemas.microsoft.com/office/powerpoint/2010/main" val="91367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11</a:t>
            </a:fld>
            <a:endParaRPr lang="en-US"/>
          </a:p>
        </p:txBody>
      </p:sp>
    </p:spTree>
    <p:extLst>
      <p:ext uri="{BB962C8B-B14F-4D97-AF65-F5344CB8AC3E}">
        <p14:creationId xmlns:p14="http://schemas.microsoft.com/office/powerpoint/2010/main" val="16231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12</a:t>
            </a:fld>
            <a:endParaRPr lang="en-US"/>
          </a:p>
        </p:txBody>
      </p:sp>
    </p:spTree>
    <p:extLst>
      <p:ext uri="{BB962C8B-B14F-4D97-AF65-F5344CB8AC3E}">
        <p14:creationId xmlns:p14="http://schemas.microsoft.com/office/powerpoint/2010/main" val="57121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7F0A4-E767-48A9-9CF9-2983D26CC92D}" type="slidenum">
              <a:rPr lang="en-US" smtClean="0"/>
              <a:t>13</a:t>
            </a:fld>
            <a:endParaRPr lang="en-US"/>
          </a:p>
        </p:txBody>
      </p:sp>
    </p:spTree>
    <p:extLst>
      <p:ext uri="{BB962C8B-B14F-4D97-AF65-F5344CB8AC3E}">
        <p14:creationId xmlns:p14="http://schemas.microsoft.com/office/powerpoint/2010/main" val="24863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14</a:t>
            </a:fld>
            <a:endParaRPr lang="en-US"/>
          </a:p>
        </p:txBody>
      </p:sp>
    </p:spTree>
    <p:extLst>
      <p:ext uri="{BB962C8B-B14F-4D97-AF65-F5344CB8AC3E}">
        <p14:creationId xmlns:p14="http://schemas.microsoft.com/office/powerpoint/2010/main" val="2951326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Silicone ice buckets sold on Amazon or Walmart</a:t>
            </a:r>
          </a:p>
        </p:txBody>
      </p:sp>
      <p:sp>
        <p:nvSpPr>
          <p:cNvPr id="4" name="Slide Number Placeholder 3"/>
          <p:cNvSpPr>
            <a:spLocks noGrp="1"/>
          </p:cNvSpPr>
          <p:nvPr>
            <p:ph type="sldNum" sz="quarter" idx="5"/>
          </p:nvPr>
        </p:nvSpPr>
        <p:spPr/>
        <p:txBody>
          <a:bodyPr/>
          <a:lstStyle/>
          <a:p>
            <a:fld id="{82F7F0A4-E767-48A9-9CF9-2983D26CC92D}" type="slidenum">
              <a:rPr lang="en-US" smtClean="0"/>
              <a:t>15</a:t>
            </a:fld>
            <a:endParaRPr lang="en-US"/>
          </a:p>
        </p:txBody>
      </p:sp>
    </p:spTree>
    <p:extLst>
      <p:ext uri="{BB962C8B-B14F-4D97-AF65-F5344CB8AC3E}">
        <p14:creationId xmlns:p14="http://schemas.microsoft.com/office/powerpoint/2010/main" val="280304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16</a:t>
            </a:fld>
            <a:endParaRPr lang="en-US"/>
          </a:p>
        </p:txBody>
      </p:sp>
    </p:spTree>
    <p:extLst>
      <p:ext uri="{BB962C8B-B14F-4D97-AF65-F5344CB8AC3E}">
        <p14:creationId xmlns:p14="http://schemas.microsoft.com/office/powerpoint/2010/main" val="2004837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17</a:t>
            </a:fld>
            <a:endParaRPr lang="en-US"/>
          </a:p>
        </p:txBody>
      </p:sp>
    </p:spTree>
    <p:extLst>
      <p:ext uri="{BB962C8B-B14F-4D97-AF65-F5344CB8AC3E}">
        <p14:creationId xmlns:p14="http://schemas.microsoft.com/office/powerpoint/2010/main" val="412902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7F0A4-E767-48A9-9CF9-2983D26CC92D}" type="slidenum">
              <a:rPr lang="en-US" smtClean="0"/>
              <a:t>18</a:t>
            </a:fld>
            <a:endParaRPr lang="en-US"/>
          </a:p>
        </p:txBody>
      </p:sp>
    </p:spTree>
    <p:extLst>
      <p:ext uri="{BB962C8B-B14F-4D97-AF65-F5344CB8AC3E}">
        <p14:creationId xmlns:p14="http://schemas.microsoft.com/office/powerpoint/2010/main" val="1458492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851B75-59D4-4122-B691-DAE6C3F8745C}"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7C8503E-4466-4444-89EE-05CFC48784CD}" type="slidenum">
              <a:rPr lang="en-US" smtClean="0"/>
              <a:t>‹#›</a:t>
            </a:fld>
            <a:endParaRPr lang="en-US"/>
          </a:p>
        </p:txBody>
      </p:sp>
    </p:spTree>
    <p:extLst>
      <p:ext uri="{BB962C8B-B14F-4D97-AF65-F5344CB8AC3E}">
        <p14:creationId xmlns:p14="http://schemas.microsoft.com/office/powerpoint/2010/main" val="211329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51B75-59D4-4122-B691-DAE6C3F8745C}"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63705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51B75-59D4-4122-B691-DAE6C3F8745C}"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151635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51B75-59D4-4122-B691-DAE6C3F8745C}"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110322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02851B75-59D4-4122-B691-DAE6C3F8745C}" type="datetimeFigureOut">
              <a:rPr lang="en-US" smtClean="0"/>
              <a:t>5/17/2024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7C8503E-4466-4444-89EE-05CFC48784CD}" type="slidenum">
              <a:rPr lang="en-US" smtClean="0"/>
              <a:t>‹#›</a:t>
            </a:fld>
            <a:endParaRPr lang="en-US"/>
          </a:p>
        </p:txBody>
      </p:sp>
    </p:spTree>
    <p:extLst>
      <p:ext uri="{BB962C8B-B14F-4D97-AF65-F5344CB8AC3E}">
        <p14:creationId xmlns:p14="http://schemas.microsoft.com/office/powerpoint/2010/main" val="428045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51B75-59D4-4122-B691-DAE6C3F8745C}"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315851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51B75-59D4-4122-B691-DAE6C3F8745C}" type="datetimeFigureOut">
              <a:rPr lang="en-US" smtClean="0"/>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2295366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851B75-59D4-4122-B691-DAE6C3F8745C}" type="datetimeFigureOut">
              <a:rPr lang="en-US" smtClean="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377258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51B75-59D4-4122-B691-DAE6C3F8745C}" type="datetimeFigureOut">
              <a:rPr lang="en-US" smtClean="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417497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851B75-59D4-4122-B691-DAE6C3F8745C}"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158910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851B75-59D4-4122-B691-DAE6C3F8745C}" type="datetimeFigureOut">
              <a:rPr lang="en-US" smtClean="0"/>
              <a:t>5/17/2024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186567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2851B75-59D4-4122-B691-DAE6C3F8745C}" type="datetimeFigureOut">
              <a:rPr lang="en-US" smtClean="0"/>
              <a:t>5/17/2024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7C8503E-4466-4444-89EE-05CFC48784CD}" type="slidenum">
              <a:rPr lang="en-US" smtClean="0"/>
              <a:t>‹#›</a:t>
            </a:fld>
            <a:endParaRPr lang="en-US"/>
          </a:p>
        </p:txBody>
      </p:sp>
    </p:spTree>
    <p:extLst>
      <p:ext uri="{BB962C8B-B14F-4D97-AF65-F5344CB8AC3E}">
        <p14:creationId xmlns:p14="http://schemas.microsoft.com/office/powerpoint/2010/main" val="2586942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9.sv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0.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1.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microsoft.com/office/2007/relationships/hdphoto" Target="../media/hdphoto2.wdp"/><Relationship Id="rId9" Type="http://schemas.openxmlformats.org/officeDocument/2006/relationships/hyperlink" Target="https://www.foodprotect.org/media/guide/Emergency%20Action%20Plan%20for%20Retail%20food%20Est.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hyperlink" Target="https://diversitypreparedness.org/~/media/Files/diversitypreparedness/APC_Emergency_Handbook_for_Food_Managers.ashx?la=en" TargetMode="External"/><Relationship Id="rId2" Type="http://schemas.openxmlformats.org/officeDocument/2006/relationships/hyperlink" Target="https://gwaar.org/emergency-preparedness-in-the-foodservice-area-for-staff-and-volunteers" TargetMode="External"/><Relationship Id="rId1" Type="http://schemas.openxmlformats.org/officeDocument/2006/relationships/slideLayout" Target="../slideLayouts/slideLayout2.xml"/><Relationship Id="rId6" Type="http://schemas.openxmlformats.org/officeDocument/2006/relationships/hyperlink" Target="https://www.foodprotect.org/media/guide/Emergency%20Action%20Plan%20for%20Retail%20food%20Est.pdf" TargetMode="External"/><Relationship Id="rId5" Type="http://schemas.openxmlformats.org/officeDocument/2006/relationships/hyperlink" Target="https://www.foodsafety.gov/food-safety-charts/food-safety-during-power-outage" TargetMode="External"/><Relationship Id="rId4" Type="http://schemas.openxmlformats.org/officeDocument/2006/relationships/hyperlink" Target="https://www.cdc.gov/foodsafety/food-safety-during-a-power-outage.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osha.gov/laws-regs/regulations/standardnumber/1910/1910.151AppA" TargetMode="External"/><Relationship Id="rId7" Type="http://schemas.openxmlformats.org/officeDocument/2006/relationships/hyperlink" Target="https://datcp.wi.gov/Documents/foodsafetyweatheremergency.pdf" TargetMode="External"/><Relationship Id="rId2" Type="http://schemas.openxmlformats.org/officeDocument/2006/relationships/hyperlink" Target="https://culinaryservicesgroup.com/emergency-planning-for-food-service/" TargetMode="External"/><Relationship Id="rId1" Type="http://schemas.openxmlformats.org/officeDocument/2006/relationships/slideLayout" Target="../slideLayouts/slideLayout2.xml"/><Relationship Id="rId6" Type="http://schemas.openxmlformats.org/officeDocument/2006/relationships/hyperlink" Target="https://www.dotit.com/blog/what-should-be-in-a-restaurant-first-aid-kit.html" TargetMode="External"/><Relationship Id="rId5" Type="http://schemas.openxmlformats.org/officeDocument/2006/relationships/hyperlink" Target="https://www.aedbrands.com/blog/top-5-first-aid-kits-for-restaurants/" TargetMode="External"/><Relationship Id="rId4" Type="http://schemas.openxmlformats.org/officeDocument/2006/relationships/hyperlink" Target="https://acl.gov/sites/default/files/nutrition/NFESH_Emergency-preparedness.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9.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microsoft.com/office/2007/relationships/hdphoto" Target="../media/hdphoto3.wdp"/><Relationship Id="rId7" Type="http://schemas.openxmlformats.org/officeDocument/2006/relationships/diagramLayout" Target="../diagrams/layout3.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microsoft.com/office/2007/relationships/hdphoto" Target="../media/hdphoto2.wdp"/><Relationship Id="rId10" Type="http://schemas.microsoft.com/office/2007/relationships/diagramDrawing" Target="../diagrams/drawing3.xml"/><Relationship Id="rId4" Type="http://schemas.openxmlformats.org/officeDocument/2006/relationships/image" Target="../media/image4.pn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C6292-0786-83EC-753D-98D424B1C0DB}"/>
              </a:ext>
            </a:extLst>
          </p:cNvPr>
          <p:cNvSpPr>
            <a:spLocks noGrp="1"/>
          </p:cNvSpPr>
          <p:nvPr>
            <p:ph type="ctrTitle"/>
          </p:nvPr>
        </p:nvSpPr>
        <p:spPr>
          <a:xfrm>
            <a:off x="995455" y="1517044"/>
            <a:ext cx="9966960" cy="3035808"/>
          </a:xfrm>
        </p:spPr>
        <p:txBody>
          <a:bodyPr/>
          <a:lstStyle/>
          <a:p>
            <a:r>
              <a:rPr lang="es-ES" sz="5400" dirty="0"/>
              <a:t>Emergencias en el servicio de alimentos</a:t>
            </a:r>
            <a:endParaRPr lang="en-US" sz="5400" dirty="0"/>
          </a:p>
        </p:txBody>
      </p:sp>
      <p:sp>
        <p:nvSpPr>
          <p:cNvPr id="3" name="Subtitle 2">
            <a:extLst>
              <a:ext uri="{FF2B5EF4-FFF2-40B4-BE49-F238E27FC236}">
                <a16:creationId xmlns:a16="http://schemas.microsoft.com/office/drawing/2014/main" id="{7036A592-3926-8A6E-A678-E215ADC41D86}"/>
              </a:ext>
            </a:extLst>
          </p:cNvPr>
          <p:cNvSpPr>
            <a:spLocks noGrp="1"/>
          </p:cNvSpPr>
          <p:nvPr>
            <p:ph type="subTitle" idx="1"/>
          </p:nvPr>
        </p:nvSpPr>
        <p:spPr>
          <a:xfrm>
            <a:off x="1812965" y="4381944"/>
            <a:ext cx="7891272" cy="1069848"/>
          </a:xfrm>
        </p:spPr>
        <p:txBody>
          <a:bodyPr>
            <a:normAutofit fontScale="25000" lnSpcReduction="20000"/>
          </a:bodyPr>
          <a:lstStyle/>
          <a:p>
            <a:pPr algn="r"/>
            <a:r>
              <a:rPr lang="en-US" sz="6400" b="1" dirty="0"/>
              <a:t>Non-Metro NM Agency on Aging </a:t>
            </a:r>
          </a:p>
          <a:p>
            <a:pPr algn="r"/>
            <a:r>
              <a:rPr lang="en-US" sz="6400" dirty="0"/>
              <a:t> May/June 2024</a:t>
            </a:r>
          </a:p>
          <a:p>
            <a:pPr algn="r"/>
            <a:r>
              <a:rPr lang="en-US" sz="6400" b="1" dirty="0"/>
              <a:t>Constance Rudnicki </a:t>
            </a:r>
            <a:r>
              <a:rPr lang="en-US" sz="6400" dirty="0"/>
              <a:t>MS, RDN, LD</a:t>
            </a:r>
          </a:p>
          <a:p>
            <a:pPr algn="r"/>
            <a:r>
              <a:rPr lang="en-US" sz="6400" dirty="0"/>
              <a:t>Registered Dietitian/Nutritionist</a:t>
            </a:r>
          </a:p>
          <a:p>
            <a:pPr algn="r"/>
            <a:r>
              <a:rPr lang="en-US" sz="6400" b="1" dirty="0"/>
              <a:t>Karen Zarrella </a:t>
            </a:r>
            <a:r>
              <a:rPr lang="en-US" sz="6400" dirty="0"/>
              <a:t>- Nutrition Education Intern</a:t>
            </a:r>
          </a:p>
          <a:p>
            <a:endParaRPr lang="en-US" dirty="0"/>
          </a:p>
        </p:txBody>
      </p:sp>
      <p:pic>
        <p:nvPicPr>
          <p:cNvPr id="4" name="Picture 3">
            <a:extLst>
              <a:ext uri="{FF2B5EF4-FFF2-40B4-BE49-F238E27FC236}">
                <a16:creationId xmlns:a16="http://schemas.microsoft.com/office/drawing/2014/main" id="{DBE94769-92BC-86AA-BF6C-BB4614692C44}"/>
              </a:ext>
            </a:extLst>
          </p:cNvPr>
          <p:cNvPicPr>
            <a:picLocks noChangeAspect="1"/>
          </p:cNvPicPr>
          <p:nvPr/>
        </p:nvPicPr>
        <p:blipFill>
          <a:blip r:embed="rId2"/>
          <a:stretch>
            <a:fillRect/>
          </a:stretch>
        </p:blipFill>
        <p:spPr>
          <a:xfrm>
            <a:off x="9833506" y="188311"/>
            <a:ext cx="1971675" cy="2324100"/>
          </a:xfrm>
          <a:prstGeom prst="rect">
            <a:avLst/>
          </a:prstGeom>
        </p:spPr>
      </p:pic>
      <p:pic>
        <p:nvPicPr>
          <p:cNvPr id="5" name="Picture 4">
            <a:extLst>
              <a:ext uri="{FF2B5EF4-FFF2-40B4-BE49-F238E27FC236}">
                <a16:creationId xmlns:a16="http://schemas.microsoft.com/office/drawing/2014/main" id="{36733262-67CC-E4D8-1895-1AF1F4714D88}"/>
              </a:ext>
            </a:extLst>
          </p:cNvPr>
          <p:cNvPicPr>
            <a:picLocks noChangeAspect="1"/>
          </p:cNvPicPr>
          <p:nvPr/>
        </p:nvPicPr>
        <p:blipFill>
          <a:blip r:embed="rId3"/>
          <a:stretch>
            <a:fillRect/>
          </a:stretch>
        </p:blipFill>
        <p:spPr>
          <a:xfrm>
            <a:off x="619006" y="442524"/>
            <a:ext cx="1505358" cy="1082091"/>
          </a:xfrm>
          <a:prstGeom prst="rect">
            <a:avLst/>
          </a:prstGeom>
        </p:spPr>
      </p:pic>
    </p:spTree>
    <p:extLst>
      <p:ext uri="{BB962C8B-B14F-4D97-AF65-F5344CB8AC3E}">
        <p14:creationId xmlns:p14="http://schemas.microsoft.com/office/powerpoint/2010/main" val="3784400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863AD45-F025-4500-8898-7DE237E4C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10A6F-580E-F6D4-B84B-EBFFA5E67968}"/>
              </a:ext>
            </a:extLst>
          </p:cNvPr>
          <p:cNvSpPr>
            <a:spLocks noGrp="1"/>
          </p:cNvSpPr>
          <p:nvPr>
            <p:ph type="title"/>
          </p:nvPr>
        </p:nvSpPr>
        <p:spPr>
          <a:xfrm>
            <a:off x="382280" y="484632"/>
            <a:ext cx="6743844" cy="1609344"/>
          </a:xfrm>
        </p:spPr>
        <p:txBody>
          <a:bodyPr>
            <a:normAutofit/>
          </a:bodyPr>
          <a:lstStyle/>
          <a:p>
            <a:pPr algn="ctr"/>
            <a:r>
              <a:rPr lang="es-ES" sz="4800" dirty="0"/>
              <a:t>¿Cómo te comunicarás con tus mayores?</a:t>
            </a:r>
            <a:endParaRPr lang="en-US" sz="4800" dirty="0"/>
          </a:p>
        </p:txBody>
      </p:sp>
      <p:sp>
        <p:nvSpPr>
          <p:cNvPr id="3" name="Content Placeholder 2">
            <a:extLst>
              <a:ext uri="{FF2B5EF4-FFF2-40B4-BE49-F238E27FC236}">
                <a16:creationId xmlns:a16="http://schemas.microsoft.com/office/drawing/2014/main" id="{0C643B36-50E7-93A0-4B20-B55E8080BAFF}"/>
              </a:ext>
            </a:extLst>
          </p:cNvPr>
          <p:cNvSpPr>
            <a:spLocks noGrp="1"/>
          </p:cNvSpPr>
          <p:nvPr>
            <p:ph idx="1"/>
          </p:nvPr>
        </p:nvSpPr>
        <p:spPr>
          <a:xfrm>
            <a:off x="382279" y="2121408"/>
            <a:ext cx="6743845" cy="4016842"/>
          </a:xfrm>
        </p:spPr>
        <p:txBody>
          <a:bodyPr>
            <a:normAutofit/>
          </a:bodyPr>
          <a:lstStyle/>
          <a:p>
            <a:pPr marL="0" indent="0">
              <a:buNone/>
            </a:pPr>
            <a:endParaRPr lang="en-US" sz="1800" dirty="0"/>
          </a:p>
          <a:p>
            <a:pPr marL="0" indent="0">
              <a:lnSpc>
                <a:spcPct val="150000"/>
              </a:lnSpc>
              <a:buNone/>
            </a:pPr>
            <a:r>
              <a:rPr lang="es-ES" sz="1800" dirty="0"/>
              <a:t>Un "árbol de llamadas" es una forma sencilla de comunicarse con sus adultos mayores durante una emergencia. Al asignar nombres y números de teléfono a su personal (o voluntarios), se puede contactar rápidamente a las personas mayores durante una emergencia. Recuerde que el mensaje que se transmite debe ser coherente con todos los mensajes que se entreguen durante la emergencia.</a:t>
            </a:r>
            <a:endParaRPr lang="en-US" sz="1800" dirty="0"/>
          </a:p>
        </p:txBody>
      </p:sp>
      <p:pic>
        <p:nvPicPr>
          <p:cNvPr id="5" name="Picture 4" descr="A cellphone with a face icon&#10;&#10;Description automatically generated with medium confidence">
            <a:extLst>
              <a:ext uri="{FF2B5EF4-FFF2-40B4-BE49-F238E27FC236}">
                <a16:creationId xmlns:a16="http://schemas.microsoft.com/office/drawing/2014/main" id="{AC6A6AD0-6A51-A146-6005-AADA11BA8DB0}"/>
              </a:ext>
            </a:extLst>
          </p:cNvPr>
          <p:cNvPicPr>
            <a:picLocks noChangeAspect="1"/>
          </p:cNvPicPr>
          <p:nvPr/>
        </p:nvPicPr>
        <p:blipFill rotWithShape="1">
          <a:blip r:embed="rId3"/>
          <a:srcRect l="17874" r="18322"/>
          <a:stretch/>
        </p:blipFill>
        <p:spPr>
          <a:xfrm>
            <a:off x="8203460" y="640080"/>
            <a:ext cx="3369177" cy="5280471"/>
          </a:xfrm>
          <a:prstGeom prst="rect">
            <a:avLst/>
          </a:prstGeom>
        </p:spPr>
      </p:pic>
      <p:grpSp>
        <p:nvGrpSpPr>
          <p:cNvPr id="20" name="Group 19">
            <a:extLst>
              <a:ext uri="{FF2B5EF4-FFF2-40B4-BE49-F238E27FC236}">
                <a16:creationId xmlns:a16="http://schemas.microsoft.com/office/drawing/2014/main" id="{639A5BF8-72C2-43E2-A19E-D54875260B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892693D9-6EE8-42C4-B9CB-C347A34A5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6EB50024-24B3-46AB-9E69-716EE1883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03010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9" name="Rectangle 18">
            <a:extLst>
              <a:ext uri="{FF2B5EF4-FFF2-40B4-BE49-F238E27FC236}">
                <a16:creationId xmlns:a16="http://schemas.microsoft.com/office/drawing/2014/main" id="{F4664CB4-B2D2-4732-AB2C-939321E99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D03168EC-D910-4109-8158-A433124BB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2EB50A5-ED88-4DB9-A0A0-1370FEEE6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1CEA8-4ADD-EE09-7F24-1185FBEEDAE4}"/>
              </a:ext>
            </a:extLst>
          </p:cNvPr>
          <p:cNvSpPr>
            <a:spLocks noGrp="1"/>
          </p:cNvSpPr>
          <p:nvPr>
            <p:ph type="title"/>
          </p:nvPr>
        </p:nvSpPr>
        <p:spPr>
          <a:xfrm>
            <a:off x="1248156" y="1432223"/>
            <a:ext cx="5965470" cy="3195195"/>
          </a:xfrm>
        </p:spPr>
        <p:txBody>
          <a:bodyPr vert="horz" lIns="91440" tIns="45720" rIns="91440" bIns="45720" rtlCol="0" anchor="ctr">
            <a:normAutofit fontScale="90000"/>
          </a:bodyPr>
          <a:lstStyle/>
          <a:p>
            <a:pPr>
              <a:lnSpc>
                <a:spcPct val="80000"/>
              </a:lnSpc>
            </a:pPr>
            <a:r>
              <a:rPr lang="es-ES" sz="5600" dirty="0">
                <a:blipFill dpi="0" rotWithShape="1">
                  <a:blip r:embed="rId5"/>
                  <a:srcRect/>
                  <a:tile tx="6350" ty="-127000" sx="65000" sy="64000" flip="none" algn="tl"/>
                </a:blipFill>
              </a:rPr>
              <a:t>Un buen plan garantizará que los gerentes y su personal estén preparados</a:t>
            </a:r>
            <a:endParaRPr lang="en-US" sz="5600" dirty="0">
              <a:blipFill dpi="0" rotWithShape="1">
                <a:blip r:embed="rId5"/>
                <a:srcRect/>
                <a:tile tx="6350" ty="-127000" sx="65000" sy="64000" flip="none" algn="tl"/>
              </a:blipFill>
            </a:endParaRPr>
          </a:p>
        </p:txBody>
      </p:sp>
      <p:sp>
        <p:nvSpPr>
          <p:cNvPr id="25" name="Rectangle 24">
            <a:extLst>
              <a:ext uri="{FF2B5EF4-FFF2-40B4-BE49-F238E27FC236}">
                <a16:creationId xmlns:a16="http://schemas.microsoft.com/office/drawing/2014/main" id="{0AA47C27-8894-42A7-8D01-C902DA9B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B4BD81D-EAC7-4C48-A5FD-A1156EC84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8" name="Oval 27">
              <a:extLst>
                <a:ext uri="{FF2B5EF4-FFF2-40B4-BE49-F238E27FC236}">
                  <a16:creationId xmlns:a16="http://schemas.microsoft.com/office/drawing/2014/main" id="{9CAF43F4-8892-4C5D-A8ED-C423F5175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2D028E2F-5F35-49A4-86F5-81814931E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 name="Picture 2">
            <a:extLst>
              <a:ext uri="{FF2B5EF4-FFF2-40B4-BE49-F238E27FC236}">
                <a16:creationId xmlns:a16="http://schemas.microsoft.com/office/drawing/2014/main" id="{16B6CE98-8A33-A96B-35B4-CBE5C434E06F}"/>
              </a:ext>
            </a:extLst>
          </p:cNvPr>
          <p:cNvPicPr>
            <a:picLocks noChangeAspect="1"/>
          </p:cNvPicPr>
          <p:nvPr/>
        </p:nvPicPr>
        <p:blipFill>
          <a:blip r:embed="rId7"/>
          <a:stretch>
            <a:fillRect/>
          </a:stretch>
        </p:blipFill>
        <p:spPr>
          <a:xfrm>
            <a:off x="7929146" y="1639540"/>
            <a:ext cx="3542002" cy="3111203"/>
          </a:xfrm>
          <a:prstGeom prst="rect">
            <a:avLst/>
          </a:prstGeom>
        </p:spPr>
      </p:pic>
    </p:spTree>
    <p:extLst>
      <p:ext uri="{BB962C8B-B14F-4D97-AF65-F5344CB8AC3E}">
        <p14:creationId xmlns:p14="http://schemas.microsoft.com/office/powerpoint/2010/main" val="308325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BFE294-E429-4752-2AC4-50B1B27E5C6E}"/>
              </a:ext>
            </a:extLst>
          </p:cNvPr>
          <p:cNvSpPr>
            <a:spLocks noGrp="1"/>
          </p:cNvSpPr>
          <p:nvPr>
            <p:ph type="title"/>
          </p:nvPr>
        </p:nvSpPr>
        <p:spPr>
          <a:xfrm>
            <a:off x="8156350" y="484632"/>
            <a:ext cx="3544035" cy="1609344"/>
          </a:xfrm>
          <a:ln>
            <a:noFill/>
          </a:ln>
        </p:spPr>
        <p:txBody>
          <a:bodyPr>
            <a:normAutofit/>
          </a:bodyPr>
          <a:lstStyle/>
          <a:p>
            <a:pPr algn="ctr"/>
            <a:r>
              <a:rPr lang="es-ES" sz="3200" dirty="0"/>
              <a:t>Seguridad alimentaria durante una emergencia</a:t>
            </a:r>
            <a:endParaRPr lang="en-US" sz="3200" dirty="0"/>
          </a:p>
        </p:txBody>
      </p:sp>
      <p:pic>
        <p:nvPicPr>
          <p:cNvPr id="5" name="Picture 4">
            <a:extLst>
              <a:ext uri="{FF2B5EF4-FFF2-40B4-BE49-F238E27FC236}">
                <a16:creationId xmlns:a16="http://schemas.microsoft.com/office/drawing/2014/main" id="{20276687-A1D8-0F76-476E-BF6F6E12969B}"/>
              </a:ext>
            </a:extLst>
          </p:cNvPr>
          <p:cNvPicPr>
            <a:picLocks noChangeAspect="1"/>
          </p:cNvPicPr>
          <p:nvPr/>
        </p:nvPicPr>
        <p:blipFill>
          <a:blip r:embed="rId5"/>
          <a:stretch>
            <a:fillRect/>
          </a:stretch>
        </p:blipFill>
        <p:spPr>
          <a:xfrm>
            <a:off x="633999" y="1145776"/>
            <a:ext cx="6882269" cy="4576708"/>
          </a:xfrm>
          <a:prstGeom prst="rect">
            <a:avLst/>
          </a:prstGeom>
        </p:spPr>
      </p:pic>
      <p:sp>
        <p:nvSpPr>
          <p:cNvPr id="3" name="Content Placeholder 2">
            <a:extLst>
              <a:ext uri="{FF2B5EF4-FFF2-40B4-BE49-F238E27FC236}">
                <a16:creationId xmlns:a16="http://schemas.microsoft.com/office/drawing/2014/main" id="{4B8904C3-E493-F380-0BF3-4DD17BD365C6}"/>
              </a:ext>
            </a:extLst>
          </p:cNvPr>
          <p:cNvSpPr>
            <a:spLocks noGrp="1"/>
          </p:cNvSpPr>
          <p:nvPr>
            <p:ph idx="1"/>
          </p:nvPr>
        </p:nvSpPr>
        <p:spPr>
          <a:xfrm>
            <a:off x="8156351" y="2121407"/>
            <a:ext cx="3544034" cy="2323843"/>
          </a:xfrm>
        </p:spPr>
        <p:txBody>
          <a:bodyPr>
            <a:noAutofit/>
          </a:bodyPr>
          <a:lstStyle/>
          <a:p>
            <a:pPr marL="0" indent="0">
              <a:lnSpc>
                <a:spcPct val="100000"/>
              </a:lnSpc>
              <a:buNone/>
            </a:pPr>
            <a:r>
              <a:rPr lang="es-ES" sz="1600" dirty="0"/>
              <a:t>Sin electricidad o una fuente de frío, los alimentos almacenados en refrigeradores y congeladores pueden volverse inseguros. Las bacterias en los alimentos crecen rápidamente a temperaturas entre 40 y 140 °F (4.4 y 60 °C) y si se consumen estos alimentos, pueden ocurrir enfermedades.</a:t>
            </a:r>
            <a:endParaRPr lang="en-US" sz="1600" dirty="0"/>
          </a:p>
        </p:txBody>
      </p:sp>
      <p:grpSp>
        <p:nvGrpSpPr>
          <p:cNvPr id="19" name="Group 18">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13578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4A64-DC75-580B-CD58-0F67F7D0C672}"/>
              </a:ext>
            </a:extLst>
          </p:cNvPr>
          <p:cNvSpPr>
            <a:spLocks noGrp="1"/>
          </p:cNvSpPr>
          <p:nvPr>
            <p:ph type="title"/>
          </p:nvPr>
        </p:nvSpPr>
        <p:spPr>
          <a:xfrm>
            <a:off x="1069848" y="484632"/>
            <a:ext cx="10058400" cy="1126885"/>
          </a:xfrm>
          <a:solidFill>
            <a:schemeClr val="bg1">
              <a:lumMod val="85000"/>
            </a:schemeClr>
          </a:solidFill>
        </p:spPr>
        <p:txBody>
          <a:bodyPr/>
          <a:lstStyle/>
          <a:p>
            <a:r>
              <a:rPr lang="en-US" dirty="0"/>
              <a:t>Alimentos </a:t>
            </a:r>
            <a:r>
              <a:rPr lang="en-US" dirty="0" err="1"/>
              <a:t>fríos</a:t>
            </a:r>
            <a:endParaRPr lang="en-US" dirty="0"/>
          </a:p>
        </p:txBody>
      </p:sp>
      <p:sp>
        <p:nvSpPr>
          <p:cNvPr id="3" name="Content Placeholder 2">
            <a:extLst>
              <a:ext uri="{FF2B5EF4-FFF2-40B4-BE49-F238E27FC236}">
                <a16:creationId xmlns:a16="http://schemas.microsoft.com/office/drawing/2014/main" id="{143E748D-9C99-08BF-5EB2-5B63B50004D3}"/>
              </a:ext>
            </a:extLst>
          </p:cNvPr>
          <p:cNvSpPr>
            <a:spLocks noGrp="1"/>
          </p:cNvSpPr>
          <p:nvPr>
            <p:ph idx="1"/>
          </p:nvPr>
        </p:nvSpPr>
        <p:spPr/>
        <p:txBody>
          <a:bodyPr/>
          <a:lstStyle/>
          <a:p>
            <a:r>
              <a:rPr lang="es-ES" dirty="0"/>
              <a:t>Los alimentos se pueden mantener fríos en el refrigerador durante 4 horas si la puerta no está abierta. Después de 4 horas sin electricidad, los alimentos perecederos refrigerados deben desecharse (es decir, carne, aves, pescado, queso blando, leche, huevos, sobras y delicatessen).
Un congelador lleno mantendrá la temperatura durante aproximadamente 48 horas si la puerta permanece cerrada. 
Un congelador medio lleno mantendrá la temperatura durante aproximadamente 24 horas si la puerta permanece cerrada. 
Nunca pruebe un alimento para determinar si es seguro.</a:t>
            </a:r>
            <a:endParaRPr lang="en-US" dirty="0">
              <a:solidFill>
                <a:srgbClr val="C00000"/>
              </a:solidFill>
            </a:endParaRPr>
          </a:p>
        </p:txBody>
      </p:sp>
      <p:pic>
        <p:nvPicPr>
          <p:cNvPr id="4" name="Picture 3">
            <a:extLst>
              <a:ext uri="{FF2B5EF4-FFF2-40B4-BE49-F238E27FC236}">
                <a16:creationId xmlns:a16="http://schemas.microsoft.com/office/drawing/2014/main" id="{66CEB4F1-B0C8-5249-91EE-485A36D835B6}"/>
              </a:ext>
            </a:extLst>
          </p:cNvPr>
          <p:cNvPicPr>
            <a:picLocks noChangeAspect="1"/>
          </p:cNvPicPr>
          <p:nvPr/>
        </p:nvPicPr>
        <p:blipFill>
          <a:blip r:embed="rId3"/>
          <a:stretch>
            <a:fillRect/>
          </a:stretch>
        </p:blipFill>
        <p:spPr>
          <a:xfrm>
            <a:off x="8471888" y="4738980"/>
            <a:ext cx="2293933" cy="1718236"/>
          </a:xfrm>
          <a:prstGeom prst="rect">
            <a:avLst/>
          </a:prstGeom>
        </p:spPr>
      </p:pic>
    </p:spTree>
    <p:extLst>
      <p:ext uri="{BB962C8B-B14F-4D97-AF65-F5344CB8AC3E}">
        <p14:creationId xmlns:p14="http://schemas.microsoft.com/office/powerpoint/2010/main" val="1900708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BD9A-8532-5019-160A-43FFF5E386CD}"/>
              </a:ext>
            </a:extLst>
          </p:cNvPr>
          <p:cNvSpPr>
            <a:spLocks noGrp="1"/>
          </p:cNvSpPr>
          <p:nvPr>
            <p:ph type="title"/>
          </p:nvPr>
        </p:nvSpPr>
        <p:spPr>
          <a:xfrm>
            <a:off x="1069848" y="484632"/>
            <a:ext cx="10058400" cy="1054457"/>
          </a:xfrm>
          <a:solidFill>
            <a:schemeClr val="bg1">
              <a:lumMod val="85000"/>
            </a:schemeClr>
          </a:solidFill>
        </p:spPr>
        <p:txBody>
          <a:bodyPr>
            <a:normAutofit fontScale="90000"/>
          </a:bodyPr>
          <a:lstStyle/>
          <a:p>
            <a:r>
              <a:rPr lang="en-US" dirty="0"/>
              <a:t>Alimentos </a:t>
            </a:r>
            <a:r>
              <a:rPr lang="en-US" dirty="0" err="1"/>
              <a:t>fríos</a:t>
            </a:r>
            <a:r>
              <a:rPr lang="en-US" dirty="0"/>
              <a:t>- </a:t>
            </a:r>
            <a:r>
              <a:rPr lang="en-US" dirty="0" err="1"/>
              <a:t>Termómetro</a:t>
            </a:r>
            <a:r>
              <a:rPr lang="en-US" dirty="0"/>
              <a:t> para </a:t>
            </a:r>
            <a:r>
              <a:rPr lang="en-US" dirty="0" err="1"/>
              <a:t>electrodomésticos</a:t>
            </a:r>
            <a:endParaRPr lang="en-US" dirty="0"/>
          </a:p>
        </p:txBody>
      </p:sp>
      <p:sp>
        <p:nvSpPr>
          <p:cNvPr id="3" name="Content Placeholder 2">
            <a:extLst>
              <a:ext uri="{FF2B5EF4-FFF2-40B4-BE49-F238E27FC236}">
                <a16:creationId xmlns:a16="http://schemas.microsoft.com/office/drawing/2014/main" id="{1E6FF9C5-3BB7-5FCA-EC0D-DD15EE65511D}"/>
              </a:ext>
            </a:extLst>
          </p:cNvPr>
          <p:cNvSpPr>
            <a:spLocks noGrp="1"/>
          </p:cNvSpPr>
          <p:nvPr>
            <p:ph idx="1"/>
          </p:nvPr>
        </p:nvSpPr>
        <p:spPr>
          <a:xfrm>
            <a:off x="3206878" y="1867532"/>
            <a:ext cx="7921369" cy="3718456"/>
          </a:xfrm>
        </p:spPr>
        <p:txBody>
          <a:bodyPr/>
          <a:lstStyle/>
          <a:p>
            <a:pPr marL="0" indent="0">
              <a:buNone/>
            </a:pPr>
            <a:r>
              <a:rPr lang="es-ES" dirty="0"/>
              <a:t>Coloque un termómetro para electrodomésticos en el lugar más cálido del refrigerador o congelador. Asegúrese de que se pueda ver fácilmente.  Si es posible, tenga un medidor exterior para evitar tener que abrir la puerta.</a:t>
            </a:r>
            <a:endParaRPr lang="en-US" dirty="0"/>
          </a:p>
        </p:txBody>
      </p:sp>
      <p:sp>
        <p:nvSpPr>
          <p:cNvPr id="5" name="TextBox 4">
            <a:extLst>
              <a:ext uri="{FF2B5EF4-FFF2-40B4-BE49-F238E27FC236}">
                <a16:creationId xmlns:a16="http://schemas.microsoft.com/office/drawing/2014/main" id="{E130817F-ABDF-C966-2991-B83891B5BC77}"/>
              </a:ext>
            </a:extLst>
          </p:cNvPr>
          <p:cNvSpPr txBox="1"/>
          <p:nvPr/>
        </p:nvSpPr>
        <p:spPr>
          <a:xfrm>
            <a:off x="4650493" y="3265095"/>
            <a:ext cx="6097508" cy="1323439"/>
          </a:xfrm>
          <a:prstGeom prst="rect">
            <a:avLst/>
          </a:prstGeom>
          <a:noFill/>
        </p:spPr>
        <p:txBody>
          <a:bodyPr wrap="square">
            <a:spAutoFit/>
          </a:bodyPr>
          <a:lstStyle/>
          <a:p>
            <a:r>
              <a:rPr lang="es-ES" sz="2000" dirty="0"/>
              <a:t>Los alimentos se pueden volver a congelar de manera segura si todavía tienen cristales de hielo o están a 40 ° F o menos cuando se revisan con un termómetro para alimentos.</a:t>
            </a:r>
            <a:endParaRPr lang="en-US" sz="2000" dirty="0"/>
          </a:p>
        </p:txBody>
      </p:sp>
      <p:pic>
        <p:nvPicPr>
          <p:cNvPr id="6" name="Picture 5">
            <a:extLst>
              <a:ext uri="{FF2B5EF4-FFF2-40B4-BE49-F238E27FC236}">
                <a16:creationId xmlns:a16="http://schemas.microsoft.com/office/drawing/2014/main" id="{BD1B617F-A97F-45BA-BC2C-168FCC54A947}"/>
              </a:ext>
            </a:extLst>
          </p:cNvPr>
          <p:cNvPicPr>
            <a:picLocks noChangeAspect="1"/>
          </p:cNvPicPr>
          <p:nvPr/>
        </p:nvPicPr>
        <p:blipFill>
          <a:blip r:embed="rId3"/>
          <a:stretch>
            <a:fillRect/>
          </a:stretch>
        </p:blipFill>
        <p:spPr>
          <a:xfrm>
            <a:off x="1063753" y="1610524"/>
            <a:ext cx="2143125" cy="2143125"/>
          </a:xfrm>
          <a:prstGeom prst="rect">
            <a:avLst/>
          </a:prstGeom>
        </p:spPr>
      </p:pic>
      <p:pic>
        <p:nvPicPr>
          <p:cNvPr id="7" name="Picture 6">
            <a:extLst>
              <a:ext uri="{FF2B5EF4-FFF2-40B4-BE49-F238E27FC236}">
                <a16:creationId xmlns:a16="http://schemas.microsoft.com/office/drawing/2014/main" id="{50C78A88-4A30-C1B9-8CD3-396B27776B6F}"/>
              </a:ext>
            </a:extLst>
          </p:cNvPr>
          <p:cNvPicPr>
            <a:picLocks noChangeAspect="1"/>
          </p:cNvPicPr>
          <p:nvPr/>
        </p:nvPicPr>
        <p:blipFill>
          <a:blip r:embed="rId4"/>
          <a:stretch>
            <a:fillRect/>
          </a:stretch>
        </p:blipFill>
        <p:spPr>
          <a:xfrm>
            <a:off x="891737" y="3867727"/>
            <a:ext cx="2505641" cy="2505641"/>
          </a:xfrm>
          <a:prstGeom prst="rect">
            <a:avLst/>
          </a:prstGeom>
        </p:spPr>
      </p:pic>
    </p:spTree>
    <p:extLst>
      <p:ext uri="{BB962C8B-B14F-4D97-AF65-F5344CB8AC3E}">
        <p14:creationId xmlns:p14="http://schemas.microsoft.com/office/powerpoint/2010/main" val="2038625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5942C3-0FC7-E723-EC32-5288AD9731AE}"/>
              </a:ext>
            </a:extLst>
          </p:cNvPr>
          <p:cNvPicPr>
            <a:picLocks noChangeAspect="1"/>
          </p:cNvPicPr>
          <p:nvPr/>
        </p:nvPicPr>
        <p:blipFill>
          <a:blip r:embed="rId3"/>
          <a:stretch>
            <a:fillRect/>
          </a:stretch>
        </p:blipFill>
        <p:spPr>
          <a:xfrm rot="5400000">
            <a:off x="2462941" y="4497867"/>
            <a:ext cx="2185928" cy="2236843"/>
          </a:xfrm>
          <a:prstGeom prst="rect">
            <a:avLst/>
          </a:prstGeom>
        </p:spPr>
      </p:pic>
      <p:sp>
        <p:nvSpPr>
          <p:cNvPr id="2" name="Title 1">
            <a:extLst>
              <a:ext uri="{FF2B5EF4-FFF2-40B4-BE49-F238E27FC236}">
                <a16:creationId xmlns:a16="http://schemas.microsoft.com/office/drawing/2014/main" id="{7DF7D2C5-9D1A-6CC1-B79B-C45613EE5143}"/>
              </a:ext>
            </a:extLst>
          </p:cNvPr>
          <p:cNvSpPr>
            <a:spLocks noGrp="1"/>
          </p:cNvSpPr>
          <p:nvPr>
            <p:ph type="title"/>
          </p:nvPr>
        </p:nvSpPr>
        <p:spPr>
          <a:xfrm>
            <a:off x="1069848" y="484632"/>
            <a:ext cx="8731504" cy="1099724"/>
          </a:xfrm>
          <a:solidFill>
            <a:schemeClr val="accent2">
              <a:lumMod val="20000"/>
              <a:lumOff val="80000"/>
            </a:schemeClr>
          </a:solidFill>
        </p:spPr>
        <p:txBody>
          <a:bodyPr/>
          <a:lstStyle/>
          <a:p>
            <a:r>
              <a:rPr lang="en-US" dirty="0" err="1"/>
              <a:t>Esté</a:t>
            </a:r>
            <a:r>
              <a:rPr lang="en-US" dirty="0"/>
              <a:t> </a:t>
            </a:r>
            <a:r>
              <a:rPr lang="en-US" dirty="0" err="1"/>
              <a:t>preparado</a:t>
            </a:r>
            <a:r>
              <a:rPr lang="en-US" dirty="0"/>
              <a:t> con </a:t>
            </a:r>
            <a:r>
              <a:rPr lang="en-US" dirty="0" err="1"/>
              <a:t>anticipación</a:t>
            </a:r>
            <a:endParaRPr lang="en-US" dirty="0"/>
          </a:p>
        </p:txBody>
      </p:sp>
      <p:sp>
        <p:nvSpPr>
          <p:cNvPr id="3" name="Content Placeholder 2">
            <a:extLst>
              <a:ext uri="{FF2B5EF4-FFF2-40B4-BE49-F238E27FC236}">
                <a16:creationId xmlns:a16="http://schemas.microsoft.com/office/drawing/2014/main" id="{37FFF039-E70F-C7E6-2AFC-113B50C05CBF}"/>
              </a:ext>
            </a:extLst>
          </p:cNvPr>
          <p:cNvSpPr>
            <a:spLocks noGrp="1"/>
          </p:cNvSpPr>
          <p:nvPr>
            <p:ph idx="1"/>
          </p:nvPr>
        </p:nvSpPr>
        <p:spPr/>
        <p:txBody>
          <a:bodyPr/>
          <a:lstStyle/>
          <a:p>
            <a:r>
              <a:rPr lang="es-ES" dirty="0"/>
              <a:t>Congele y guarde recipientes con agua para hielo para ayudar a mantener los alimentos fríos en el refrigerador y el congelador.
Tenga a mano recipientes aislados en caso de que se corte la energía por más de 4 horas.
Congele los paquetes de gel con anticipación para los recipientes aislados. También puedes comprar o hacer cubitos de hielo para almacenar.
Obtenga hielo en bloque seco o seguro para mantener su refrigerador y congelarlo frío si se va a cortar la electricidad durante un período prolongado de tiempo.</a:t>
            </a:r>
            <a:endParaRPr lang="en-US" dirty="0"/>
          </a:p>
        </p:txBody>
      </p:sp>
      <p:pic>
        <p:nvPicPr>
          <p:cNvPr id="6" name="Picture 5">
            <a:extLst>
              <a:ext uri="{FF2B5EF4-FFF2-40B4-BE49-F238E27FC236}">
                <a16:creationId xmlns:a16="http://schemas.microsoft.com/office/drawing/2014/main" id="{FD51DDB8-0C1F-5AE6-CB55-96A188C179B7}"/>
              </a:ext>
            </a:extLst>
          </p:cNvPr>
          <p:cNvPicPr>
            <a:picLocks noChangeAspect="1"/>
          </p:cNvPicPr>
          <p:nvPr/>
        </p:nvPicPr>
        <p:blipFill>
          <a:blip r:embed="rId4"/>
          <a:stretch>
            <a:fillRect/>
          </a:stretch>
        </p:blipFill>
        <p:spPr>
          <a:xfrm>
            <a:off x="9945086" y="276944"/>
            <a:ext cx="1775570" cy="1376365"/>
          </a:xfrm>
          <a:prstGeom prst="rect">
            <a:avLst/>
          </a:prstGeom>
        </p:spPr>
      </p:pic>
      <p:pic>
        <p:nvPicPr>
          <p:cNvPr id="4" name="Picture 3">
            <a:extLst>
              <a:ext uri="{FF2B5EF4-FFF2-40B4-BE49-F238E27FC236}">
                <a16:creationId xmlns:a16="http://schemas.microsoft.com/office/drawing/2014/main" id="{46CE9D36-6C91-85FC-4DC1-B7FB4FAE31FC}"/>
              </a:ext>
            </a:extLst>
          </p:cNvPr>
          <p:cNvPicPr>
            <a:picLocks noChangeAspect="1"/>
          </p:cNvPicPr>
          <p:nvPr/>
        </p:nvPicPr>
        <p:blipFill>
          <a:blip r:embed="rId5"/>
          <a:stretch>
            <a:fillRect/>
          </a:stretch>
        </p:blipFill>
        <p:spPr>
          <a:xfrm>
            <a:off x="9524317" y="4909457"/>
            <a:ext cx="1379435" cy="1356290"/>
          </a:xfrm>
          <a:prstGeom prst="rect">
            <a:avLst/>
          </a:prstGeom>
        </p:spPr>
      </p:pic>
      <p:pic>
        <p:nvPicPr>
          <p:cNvPr id="8" name="Picture 7">
            <a:extLst>
              <a:ext uri="{FF2B5EF4-FFF2-40B4-BE49-F238E27FC236}">
                <a16:creationId xmlns:a16="http://schemas.microsoft.com/office/drawing/2014/main" id="{9ABBACBB-306B-AC88-198D-A731899721C3}"/>
              </a:ext>
            </a:extLst>
          </p:cNvPr>
          <p:cNvPicPr>
            <a:picLocks noChangeAspect="1"/>
          </p:cNvPicPr>
          <p:nvPr/>
        </p:nvPicPr>
        <p:blipFill>
          <a:blip r:embed="rId6"/>
          <a:stretch>
            <a:fillRect/>
          </a:stretch>
        </p:blipFill>
        <p:spPr>
          <a:xfrm>
            <a:off x="5545376" y="4909457"/>
            <a:ext cx="2236843" cy="1647751"/>
          </a:xfrm>
          <a:prstGeom prst="rect">
            <a:avLst/>
          </a:prstGeom>
        </p:spPr>
      </p:pic>
    </p:spTree>
    <p:extLst>
      <p:ext uri="{BB962C8B-B14F-4D97-AF65-F5344CB8AC3E}">
        <p14:creationId xmlns:p14="http://schemas.microsoft.com/office/powerpoint/2010/main" val="77613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8D56-B7DA-6907-B5F6-E2AD08C59DE7}"/>
              </a:ext>
            </a:extLst>
          </p:cNvPr>
          <p:cNvSpPr>
            <a:spLocks noGrp="1"/>
          </p:cNvSpPr>
          <p:nvPr>
            <p:ph type="title"/>
          </p:nvPr>
        </p:nvSpPr>
        <p:spPr>
          <a:xfrm>
            <a:off x="1069848" y="484632"/>
            <a:ext cx="10058400" cy="1235526"/>
          </a:xfrm>
          <a:solidFill>
            <a:schemeClr val="accent2">
              <a:lumMod val="20000"/>
              <a:lumOff val="80000"/>
            </a:schemeClr>
          </a:solidFill>
        </p:spPr>
        <p:txBody>
          <a:bodyPr/>
          <a:lstStyle/>
          <a:p>
            <a:pPr algn="ctr"/>
            <a:r>
              <a:rPr lang="en-US" dirty="0"/>
              <a:t>Algo para </a:t>
            </a:r>
            <a:r>
              <a:rPr lang="en-US" dirty="0" err="1"/>
              <a:t>reflexionar</a:t>
            </a:r>
            <a:endParaRPr lang="en-US" dirty="0"/>
          </a:p>
        </p:txBody>
      </p:sp>
      <p:sp>
        <p:nvSpPr>
          <p:cNvPr id="3" name="Content Placeholder 2">
            <a:extLst>
              <a:ext uri="{FF2B5EF4-FFF2-40B4-BE49-F238E27FC236}">
                <a16:creationId xmlns:a16="http://schemas.microsoft.com/office/drawing/2014/main" id="{785B459B-D89C-79BF-C124-6F869C5854A9}"/>
              </a:ext>
            </a:extLst>
          </p:cNvPr>
          <p:cNvSpPr>
            <a:spLocks noGrp="1"/>
          </p:cNvSpPr>
          <p:nvPr>
            <p:ph idx="1"/>
          </p:nvPr>
        </p:nvSpPr>
        <p:spPr>
          <a:xfrm>
            <a:off x="5320145" y="1813589"/>
            <a:ext cx="5805055" cy="4445697"/>
          </a:xfrm>
        </p:spPr>
        <p:txBody>
          <a:bodyPr>
            <a:normAutofit/>
          </a:bodyPr>
          <a:lstStyle/>
          <a:p>
            <a:pPr>
              <a:buFont typeface="Wingdings" panose="05000000000000000000" pitchFamily="2" charset="2"/>
              <a:buChar char="ü"/>
            </a:pPr>
            <a:r>
              <a:rPr lang="en-US" dirty="0"/>
              <a:t> </a:t>
            </a:r>
            <a:r>
              <a:rPr lang="es-ES" sz="1800" dirty="0"/>
              <a:t>Reorganice los alimentos congelados para evitar la contaminación cruzada durante cualquier proceso de descongelación previsto.
 Asegúrese de tener recipientes de drenaje para recoger los líquidos de los congeladores y refrigeradores que se derriten.
 En caso de inundación, asegúrese de almacenar los productos alimenticios secos al menos a 12 pulgadas del piso. Los alimentos que no estén en un recipiente impermeable deben desecharse si entran en contacto con cualquier tipo de agua de inundación.
¡Ante la duda, descártalo!</a:t>
            </a:r>
            <a:endParaRPr lang="en-US" dirty="0">
              <a:solidFill>
                <a:schemeClr val="accent1"/>
              </a:solidFill>
            </a:endParaRPr>
          </a:p>
        </p:txBody>
      </p:sp>
      <p:pic>
        <p:nvPicPr>
          <p:cNvPr id="4" name="Picture 3">
            <a:extLst>
              <a:ext uri="{FF2B5EF4-FFF2-40B4-BE49-F238E27FC236}">
                <a16:creationId xmlns:a16="http://schemas.microsoft.com/office/drawing/2014/main" id="{4EF34A77-BB72-AED3-3C90-6348C0CAC6CC}"/>
              </a:ext>
            </a:extLst>
          </p:cNvPr>
          <p:cNvPicPr>
            <a:picLocks noChangeAspect="1"/>
          </p:cNvPicPr>
          <p:nvPr/>
        </p:nvPicPr>
        <p:blipFill>
          <a:blip r:embed="rId3"/>
          <a:stretch>
            <a:fillRect/>
          </a:stretch>
        </p:blipFill>
        <p:spPr>
          <a:xfrm>
            <a:off x="1320801" y="1813591"/>
            <a:ext cx="3168072" cy="4790410"/>
          </a:xfrm>
          <a:prstGeom prst="rect">
            <a:avLst/>
          </a:prstGeom>
        </p:spPr>
      </p:pic>
    </p:spTree>
    <p:extLst>
      <p:ext uri="{BB962C8B-B14F-4D97-AF65-F5344CB8AC3E}">
        <p14:creationId xmlns:p14="http://schemas.microsoft.com/office/powerpoint/2010/main" val="4102448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2B9CE-6974-8387-6B15-28EF6FA136B7}"/>
              </a:ext>
            </a:extLst>
          </p:cNvPr>
          <p:cNvSpPr>
            <a:spLocks noGrp="1"/>
          </p:cNvSpPr>
          <p:nvPr>
            <p:ph type="title"/>
          </p:nvPr>
        </p:nvSpPr>
        <p:spPr>
          <a:xfrm>
            <a:off x="6386284" y="484632"/>
            <a:ext cx="4741963" cy="1971964"/>
          </a:xfrm>
        </p:spPr>
        <p:txBody>
          <a:bodyPr>
            <a:normAutofit fontScale="90000"/>
          </a:bodyPr>
          <a:lstStyle/>
          <a:p>
            <a:r>
              <a:rPr lang="en-US" sz="4800" dirty="0">
                <a:solidFill>
                  <a:schemeClr val="tx1"/>
                </a:solidFill>
              </a:rPr>
              <a:t>Emergency </a:t>
            </a:r>
            <a:r>
              <a:rPr lang="en-US" sz="4800" dirty="0" err="1">
                <a:solidFill>
                  <a:schemeClr val="tx1"/>
                </a:solidFill>
              </a:rPr>
              <a:t>MenMenús</a:t>
            </a:r>
            <a:r>
              <a:rPr lang="en-US" sz="4800" dirty="0">
                <a:solidFill>
                  <a:schemeClr val="tx1"/>
                </a:solidFill>
              </a:rPr>
              <a:t> de </a:t>
            </a:r>
            <a:r>
              <a:rPr lang="en-US" sz="4800" dirty="0" err="1">
                <a:solidFill>
                  <a:schemeClr val="tx1"/>
                </a:solidFill>
              </a:rPr>
              <a:t>emergenciaus</a:t>
            </a:r>
            <a:endParaRPr lang="en-US" sz="4800" dirty="0">
              <a:solidFill>
                <a:schemeClr val="tx1"/>
              </a:solidFill>
            </a:endParaRPr>
          </a:p>
        </p:txBody>
      </p:sp>
      <p:sp>
        <p:nvSpPr>
          <p:cNvPr id="12" name="Freeform: Shape 11">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Menu with solid fill">
            <a:extLst>
              <a:ext uri="{FF2B5EF4-FFF2-40B4-BE49-F238E27FC236}">
                <a16:creationId xmlns:a16="http://schemas.microsoft.com/office/drawing/2014/main" id="{2F958DC4-E617-42ED-09FD-49656F8EE4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396" y="1687625"/>
            <a:ext cx="3573675" cy="3573675"/>
          </a:xfrm>
          <a:prstGeom prst="rect">
            <a:avLst/>
          </a:prstGeom>
        </p:spPr>
      </p:pic>
      <p:sp>
        <p:nvSpPr>
          <p:cNvPr id="3" name="Content Placeholder 2">
            <a:extLst>
              <a:ext uri="{FF2B5EF4-FFF2-40B4-BE49-F238E27FC236}">
                <a16:creationId xmlns:a16="http://schemas.microsoft.com/office/drawing/2014/main" id="{2BB8678A-7D26-7633-4FD1-6B318AD064FE}"/>
              </a:ext>
            </a:extLst>
          </p:cNvPr>
          <p:cNvSpPr>
            <a:spLocks noGrp="1"/>
          </p:cNvSpPr>
          <p:nvPr>
            <p:ph idx="1"/>
          </p:nvPr>
        </p:nvSpPr>
        <p:spPr>
          <a:xfrm>
            <a:off x="6386286" y="2456596"/>
            <a:ext cx="4741962" cy="3715603"/>
          </a:xfrm>
        </p:spPr>
        <p:txBody>
          <a:bodyPr>
            <a:normAutofit/>
          </a:bodyPr>
          <a:lstStyle/>
          <a:p>
            <a:pPr marL="0" indent="0">
              <a:buNone/>
            </a:pPr>
            <a:r>
              <a:rPr lang="es-ES" dirty="0"/>
              <a:t>Planifique menús de emergencia que se puedan implementar rápidamente en función de lo que tenga disponible en sus instalaciones.</a:t>
            </a:r>
            <a:endParaRPr lang="en-US" dirty="0"/>
          </a:p>
        </p:txBody>
      </p:sp>
      <p:grpSp>
        <p:nvGrpSpPr>
          <p:cNvPr id="14" name="Group 13">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328910668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014B9D7-589F-A6E6-95DD-E1DCF3603DD7}"/>
              </a:ext>
            </a:extLst>
          </p:cNvPr>
          <p:cNvSpPr>
            <a:spLocks noGrp="1"/>
          </p:cNvSpPr>
          <p:nvPr>
            <p:ph type="title"/>
          </p:nvPr>
        </p:nvSpPr>
        <p:spPr>
          <a:xfrm>
            <a:off x="5939624" y="978010"/>
            <a:ext cx="5188624" cy="1831344"/>
          </a:xfrm>
        </p:spPr>
        <p:txBody>
          <a:bodyPr vert="horz" lIns="91440" tIns="45720" rIns="91440" bIns="45720" rtlCol="0" anchor="ctr">
            <a:normAutofit fontScale="90000"/>
          </a:bodyPr>
          <a:lstStyle/>
          <a:p>
            <a:pPr algn="ctr"/>
            <a:r>
              <a:rPr lang="en-US" sz="4800" dirty="0" err="1"/>
              <a:t>Suministro</a:t>
            </a:r>
            <a:r>
              <a:rPr lang="en-US" sz="4800" dirty="0"/>
              <a:t> de </a:t>
            </a:r>
            <a:r>
              <a:rPr lang="en-US" sz="4800" dirty="0" err="1"/>
              <a:t>alimentos</a:t>
            </a:r>
            <a:r>
              <a:rPr lang="en-US" sz="4800" dirty="0"/>
              <a:t> de </a:t>
            </a:r>
            <a:r>
              <a:rPr lang="en-US" sz="4800" dirty="0" err="1"/>
              <a:t>emergencia</a:t>
            </a:r>
            <a:endParaRPr lang="en-US" sz="4800" dirty="0"/>
          </a:p>
        </p:txBody>
      </p:sp>
      <p:sp>
        <p:nvSpPr>
          <p:cNvPr id="17" name="Freeform: Shape 16">
            <a:extLst>
              <a:ext uri="{FF2B5EF4-FFF2-40B4-BE49-F238E27FC236}">
                <a16:creationId xmlns:a16="http://schemas.microsoft.com/office/drawing/2014/main" id="{271EEDE1-4FF3-4A74-BD95-6852CD023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9391" y="1673352"/>
            <a:ext cx="3502152" cy="3502152"/>
          </a:xfrm>
          <a:custGeom>
            <a:avLst/>
            <a:gdLst>
              <a:gd name="connsiteX0" fmla="*/ 1751076 w 3502152"/>
              <a:gd name="connsiteY0" fmla="*/ 228600 h 3502152"/>
              <a:gd name="connsiteX1" fmla="*/ 228600 w 3502152"/>
              <a:gd name="connsiteY1" fmla="*/ 1751076 h 3502152"/>
              <a:gd name="connsiteX2" fmla="*/ 1751076 w 3502152"/>
              <a:gd name="connsiteY2" fmla="*/ 3273552 h 3502152"/>
              <a:gd name="connsiteX3" fmla="*/ 3273552 w 3502152"/>
              <a:gd name="connsiteY3" fmla="*/ 1751076 h 3502152"/>
              <a:gd name="connsiteX4" fmla="*/ 1751076 w 3502152"/>
              <a:gd name="connsiteY4" fmla="*/ 228600 h 3502152"/>
              <a:gd name="connsiteX5" fmla="*/ 1751076 w 3502152"/>
              <a:gd name="connsiteY5" fmla="*/ 0 h 3502152"/>
              <a:gd name="connsiteX6" fmla="*/ 3502152 w 3502152"/>
              <a:gd name="connsiteY6" fmla="*/ 1751076 h 3502152"/>
              <a:gd name="connsiteX7" fmla="*/ 1751076 w 3502152"/>
              <a:gd name="connsiteY7" fmla="*/ 3502152 h 3502152"/>
              <a:gd name="connsiteX8" fmla="*/ 0 w 3502152"/>
              <a:gd name="connsiteY8" fmla="*/ 1751076 h 3502152"/>
              <a:gd name="connsiteX9" fmla="*/ 1751076 w 3502152"/>
              <a:gd name="connsiteY9" fmla="*/ 0 h 35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2152" h="3502152">
                <a:moveTo>
                  <a:pt x="1751076" y="228600"/>
                </a:moveTo>
                <a:cubicBezTo>
                  <a:pt x="910236" y="228600"/>
                  <a:pt x="228600" y="910236"/>
                  <a:pt x="228600" y="1751076"/>
                </a:cubicBezTo>
                <a:cubicBezTo>
                  <a:pt x="228600" y="2591916"/>
                  <a:pt x="910236" y="3273552"/>
                  <a:pt x="1751076" y="3273552"/>
                </a:cubicBezTo>
                <a:cubicBezTo>
                  <a:pt x="2591916" y="3273552"/>
                  <a:pt x="3273552" y="2591916"/>
                  <a:pt x="3273552" y="1751076"/>
                </a:cubicBezTo>
                <a:cubicBezTo>
                  <a:pt x="3273552" y="910236"/>
                  <a:pt x="2591916" y="228600"/>
                  <a:pt x="1751076" y="228600"/>
                </a:cubicBezTo>
                <a:close/>
                <a:moveTo>
                  <a:pt x="1751076" y="0"/>
                </a:moveTo>
                <a:cubicBezTo>
                  <a:pt x="2718169" y="0"/>
                  <a:pt x="3502152" y="783983"/>
                  <a:pt x="3502152" y="1751076"/>
                </a:cubicBezTo>
                <a:cubicBezTo>
                  <a:pt x="3502152" y="2718169"/>
                  <a:pt x="2718169" y="3502152"/>
                  <a:pt x="1751076" y="3502152"/>
                </a:cubicBezTo>
                <a:cubicBezTo>
                  <a:pt x="783983" y="3502152"/>
                  <a:pt x="0" y="2718169"/>
                  <a:pt x="0" y="1751076"/>
                </a:cubicBezTo>
                <a:cubicBezTo>
                  <a:pt x="0" y="783983"/>
                  <a:pt x="783983" y="0"/>
                  <a:pt x="1751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Truck with solid fill">
            <a:extLst>
              <a:ext uri="{FF2B5EF4-FFF2-40B4-BE49-F238E27FC236}">
                <a16:creationId xmlns:a16="http://schemas.microsoft.com/office/drawing/2014/main" id="{B85FFE41-C88E-42B5-E7D9-9A10DCDD5A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6067" y="2510028"/>
            <a:ext cx="1828800" cy="1828800"/>
          </a:xfrm>
          <a:prstGeom prst="rect">
            <a:avLst/>
          </a:prstGeom>
        </p:spPr>
      </p:pic>
      <p:sp>
        <p:nvSpPr>
          <p:cNvPr id="19" name="Rectangle 18">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1A8B5980-8085-C4C1-96F6-A8030D7E932A}"/>
              </a:ext>
            </a:extLst>
          </p:cNvPr>
          <p:cNvSpPr txBox="1"/>
          <p:nvPr/>
        </p:nvSpPr>
        <p:spPr>
          <a:xfrm>
            <a:off x="5939623" y="2819335"/>
            <a:ext cx="5675434" cy="3838354"/>
          </a:xfrm>
          <a:prstGeom prst="rect">
            <a:avLst/>
          </a:prstGeom>
        </p:spPr>
        <p:txBody>
          <a:bodyPr vert="horz" lIns="91440" tIns="45720" rIns="91440" bIns="45720" rtlCol="0">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s-ES" dirty="0"/>
              <a:t>Trabaje con los proveedores para asegurarse de tener un amplio suministro de alimentos de emergencia y una guía de pedidos de emergencia. Asegúrese de que la información de contacto de su proveedor esté actualizada.</a:t>
            </a:r>
            <a:endParaRPr lang="en-US" dirty="0"/>
          </a:p>
          <a:p>
            <a:pPr defTabSz="914400">
              <a:lnSpc>
                <a:spcPct val="90000"/>
              </a:lnSpc>
              <a:spcAft>
                <a:spcPts val="600"/>
              </a:spcAft>
              <a:buClr>
                <a:schemeClr val="accent1">
                  <a:lumMod val="75000"/>
                </a:schemeClr>
              </a:buClr>
              <a:buSzPct val="85000"/>
            </a:pPr>
            <a:r>
              <a:rPr lang="en-US" dirty="0" err="1"/>
              <a:t>Otras</a:t>
            </a:r>
            <a:r>
              <a:rPr lang="en-US" dirty="0"/>
              <a:t> </a:t>
            </a:r>
            <a:r>
              <a:rPr lang="en-US" dirty="0" err="1"/>
              <a:t>opciones</a:t>
            </a:r>
            <a:r>
              <a:rPr lang="en-US" dirty="0"/>
              <a:t>:</a:t>
            </a:r>
          </a:p>
          <a:p>
            <a:pPr marL="102870" indent="-285750" defTabSz="914400">
              <a:lnSpc>
                <a:spcPct val="90000"/>
              </a:lnSpc>
              <a:spcAft>
                <a:spcPts val="600"/>
              </a:spcAft>
              <a:buClr>
                <a:schemeClr val="accent1">
                  <a:lumMod val="75000"/>
                </a:schemeClr>
              </a:buClr>
              <a:buSzPct val="85000"/>
              <a:buFont typeface="Wingdings" panose="05000000000000000000" pitchFamily="2" charset="2"/>
              <a:buChar char="v"/>
            </a:pPr>
            <a:r>
              <a:rPr lang="en-US" dirty="0"/>
              <a:t>Miss Olives Ready Made Meals</a:t>
            </a:r>
          </a:p>
          <a:p>
            <a:pPr marL="285750" indent="-285750" defTabSz="914400">
              <a:lnSpc>
                <a:spcPct val="50000"/>
              </a:lnSpc>
              <a:spcAft>
                <a:spcPts val="600"/>
              </a:spcAft>
              <a:buClr>
                <a:schemeClr val="accent1">
                  <a:lumMod val="75000"/>
                </a:schemeClr>
              </a:buClr>
              <a:buSzPct val="85000"/>
              <a:buFont typeface="Wingdings" panose="05000000000000000000" pitchFamily="2" charset="2"/>
              <a:buChar char="v"/>
            </a:pPr>
            <a:r>
              <a:rPr lang="en-US" dirty="0"/>
              <a:t>CPI Foods</a:t>
            </a:r>
          </a:p>
          <a:p>
            <a:pPr marL="285750" indent="-285750" defTabSz="914400">
              <a:lnSpc>
                <a:spcPct val="50000"/>
              </a:lnSpc>
              <a:spcAft>
                <a:spcPts val="600"/>
              </a:spcAft>
              <a:buClr>
                <a:schemeClr val="accent1">
                  <a:lumMod val="75000"/>
                </a:schemeClr>
              </a:buClr>
              <a:buSzPct val="85000"/>
              <a:buFont typeface="Wingdings" panose="05000000000000000000" pitchFamily="2" charset="2"/>
              <a:buChar char="v"/>
            </a:pPr>
            <a:r>
              <a:rPr lang="en-US" dirty="0"/>
              <a:t>Emergency Relief Catering Company</a:t>
            </a:r>
          </a:p>
          <a:p>
            <a:pPr marL="285750" indent="-285750" defTabSz="914400">
              <a:lnSpc>
                <a:spcPct val="50000"/>
              </a:lnSpc>
              <a:spcAft>
                <a:spcPts val="600"/>
              </a:spcAft>
              <a:buClr>
                <a:schemeClr val="accent1">
                  <a:lumMod val="75000"/>
                </a:schemeClr>
              </a:buClr>
              <a:buSzPct val="85000"/>
              <a:buFont typeface="Wingdings" panose="05000000000000000000" pitchFamily="2" charset="2"/>
              <a:buChar char="v"/>
            </a:pPr>
            <a:r>
              <a:rPr lang="en-US" dirty="0"/>
              <a:t>Mom’s Meals</a:t>
            </a:r>
          </a:p>
          <a:p>
            <a:pPr marL="285750" indent="-285750" defTabSz="914400">
              <a:lnSpc>
                <a:spcPct val="50000"/>
              </a:lnSpc>
              <a:spcAft>
                <a:spcPts val="600"/>
              </a:spcAft>
              <a:buClr>
                <a:schemeClr val="accent1">
                  <a:lumMod val="75000"/>
                </a:schemeClr>
              </a:buClr>
              <a:buSzPct val="85000"/>
              <a:buFont typeface="Wingdings" panose="05000000000000000000" pitchFamily="2" charset="2"/>
              <a:buChar char="v"/>
            </a:pPr>
            <a:endParaRPr lang="en-US" dirty="0"/>
          </a:p>
          <a:p>
            <a:pPr marL="285750" indent="-285750" defTabSz="914400">
              <a:lnSpc>
                <a:spcPct val="50000"/>
              </a:lnSpc>
              <a:spcAft>
                <a:spcPts val="600"/>
              </a:spcAft>
              <a:buClr>
                <a:schemeClr val="accent1">
                  <a:lumMod val="75000"/>
                </a:schemeClr>
              </a:buClr>
              <a:buSzPct val="85000"/>
              <a:buFont typeface="Wingdings" panose="05000000000000000000" pitchFamily="2" charset="2"/>
              <a:buChar char="v"/>
            </a:pPr>
            <a:endParaRPr lang="en-US" dirty="0"/>
          </a:p>
          <a:p>
            <a:pPr defTabSz="914400">
              <a:spcAft>
                <a:spcPts val="600"/>
              </a:spcAft>
              <a:buClr>
                <a:schemeClr val="accent1">
                  <a:lumMod val="75000"/>
                </a:schemeClr>
              </a:buClr>
              <a:buSzPct val="85000"/>
            </a:pPr>
            <a:r>
              <a:rPr lang="en-US" sz="1200" dirty="0"/>
              <a:t>(</a:t>
            </a:r>
            <a:r>
              <a:rPr lang="es-ES" sz="1200" dirty="0"/>
              <a:t>Estable en el estante, reduce los costos de mano de obra, fácil almacenamiento</a:t>
            </a:r>
            <a:r>
              <a:rPr lang="en-US" sz="1200" dirty="0"/>
              <a:t>)</a:t>
            </a:r>
          </a:p>
          <a:p>
            <a:pPr marL="285750" indent="-285750" defTabSz="914400">
              <a:lnSpc>
                <a:spcPct val="50000"/>
              </a:lnSpc>
              <a:spcAft>
                <a:spcPts val="600"/>
              </a:spcAft>
              <a:buClr>
                <a:schemeClr val="accent1">
                  <a:lumMod val="75000"/>
                </a:schemeClr>
              </a:buClr>
              <a:buSzPct val="85000"/>
              <a:buFont typeface="Wingdings" panose="05000000000000000000" pitchFamily="2" charset="2"/>
              <a:buChar char="v"/>
            </a:pPr>
            <a:endParaRPr lang="en-US" dirty="0"/>
          </a:p>
        </p:txBody>
      </p:sp>
      <p:grpSp>
        <p:nvGrpSpPr>
          <p:cNvPr id="21" name="Group 20">
            <a:extLst>
              <a:ext uri="{FF2B5EF4-FFF2-40B4-BE49-F238E27FC236}">
                <a16:creationId xmlns:a16="http://schemas.microsoft.com/office/drawing/2014/main" id="{7381F52A-25D7-415C-8E15-66BFB3F7B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 name="Oval 21">
              <a:extLst>
                <a:ext uri="{FF2B5EF4-FFF2-40B4-BE49-F238E27FC236}">
                  <a16:creationId xmlns:a16="http://schemas.microsoft.com/office/drawing/2014/main" id="{F31CC467-05B2-44CA-A28C-2018F5094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3" name="Oval 22">
              <a:extLst>
                <a:ext uri="{FF2B5EF4-FFF2-40B4-BE49-F238E27FC236}">
                  <a16:creationId xmlns:a16="http://schemas.microsoft.com/office/drawing/2014/main" id="{DF3A2CCB-9C68-497B-AFC1-78E993152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3176626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37A0C86-A52A-BC9D-4383-C317FAF58977}"/>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s-ES" dirty="0"/>
              <a:t>Plan de dotación de personal</a:t>
            </a:r>
            <a:endParaRPr lang="en-US" dirty="0"/>
          </a:p>
        </p:txBody>
      </p:sp>
      <p:pic>
        <p:nvPicPr>
          <p:cNvPr id="9" name="Picture 8">
            <a:extLst>
              <a:ext uri="{FF2B5EF4-FFF2-40B4-BE49-F238E27FC236}">
                <a16:creationId xmlns:a16="http://schemas.microsoft.com/office/drawing/2014/main" id="{F8BCDEB7-DF36-FE53-A3E1-3D81673B951A}"/>
              </a:ext>
            </a:extLst>
          </p:cNvPr>
          <p:cNvPicPr>
            <a:picLocks noChangeAspect="1"/>
          </p:cNvPicPr>
          <p:nvPr/>
        </p:nvPicPr>
        <p:blipFill rotWithShape="1">
          <a:blip r:embed="rId5"/>
          <a:srcRect l="6583" r="15924" b="2"/>
          <a:stretch/>
        </p:blipFill>
        <p:spPr>
          <a:xfrm>
            <a:off x="1007196" y="2265037"/>
            <a:ext cx="5088800" cy="3907158"/>
          </a:xfrm>
          <a:prstGeom prst="rect">
            <a:avLst/>
          </a:prstGeom>
        </p:spPr>
      </p:pic>
      <p:sp>
        <p:nvSpPr>
          <p:cNvPr id="5" name="TextBox 4">
            <a:extLst>
              <a:ext uri="{FF2B5EF4-FFF2-40B4-BE49-F238E27FC236}">
                <a16:creationId xmlns:a16="http://schemas.microsoft.com/office/drawing/2014/main" id="{7465077F-273B-CF83-A6AC-08B96E4FAFA3}"/>
              </a:ext>
            </a:extLst>
          </p:cNvPr>
          <p:cNvSpPr txBox="1"/>
          <p:nvPr/>
        </p:nvSpPr>
        <p:spPr>
          <a:xfrm>
            <a:off x="6496216" y="2320412"/>
            <a:ext cx="4632031" cy="3851787"/>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s-ES" dirty="0"/>
              <a:t>Hable con sus empleados de antemano para discutir las limitaciones que pueden tener para llegar al trabajo en caso de emergencia y cree un plan mínimo de personal por si acaso.</a:t>
            </a:r>
            <a:endParaRPr lang="en-US" dirty="0"/>
          </a:p>
        </p:txBody>
      </p:sp>
      <p:sp>
        <p:nvSpPr>
          <p:cNvPr id="36" name="Oval 3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7826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48F3-BDFF-66A2-A55D-35206275F867}"/>
              </a:ext>
            </a:extLst>
          </p:cNvPr>
          <p:cNvSpPr>
            <a:spLocks noGrp="1"/>
          </p:cNvSpPr>
          <p:nvPr>
            <p:ph type="title"/>
          </p:nvPr>
        </p:nvSpPr>
        <p:spPr/>
        <p:txBody>
          <a:bodyPr/>
          <a:lstStyle/>
          <a:p>
            <a:r>
              <a:rPr lang="en-US" dirty="0" err="1"/>
              <a:t>Objetivos</a:t>
            </a:r>
            <a:endParaRPr lang="en-US" dirty="0"/>
          </a:p>
        </p:txBody>
      </p:sp>
      <p:sp>
        <p:nvSpPr>
          <p:cNvPr id="3" name="Content Placeholder 2">
            <a:extLst>
              <a:ext uri="{FF2B5EF4-FFF2-40B4-BE49-F238E27FC236}">
                <a16:creationId xmlns:a16="http://schemas.microsoft.com/office/drawing/2014/main" id="{4BD660D5-2246-6885-C91E-972CD57B1365}"/>
              </a:ext>
            </a:extLst>
          </p:cNvPr>
          <p:cNvSpPr>
            <a:spLocks noGrp="1"/>
          </p:cNvSpPr>
          <p:nvPr>
            <p:ph idx="1"/>
          </p:nvPr>
        </p:nvSpPr>
        <p:spPr/>
        <p:txBody>
          <a:bodyPr/>
          <a:lstStyle/>
          <a:p>
            <a:r>
              <a:rPr lang="es-ES" dirty="0"/>
              <a:t>Saber qué planes se deben crear para prepararse para una emergencia
Describir las formas de prepararse para mantener los alimentos fríos en caso de una emergencia
Explique cuánto tiempo pueden estar los alimentos en el refrigerador o congelador a temperaturas seguras si se corta la electricidad
Explique qué recursos se pueden utilizar para el suministro de alimentos de emergencia
Sepa lo que debe contener un botiquín de primeros auxilios</a:t>
            </a:r>
            <a:endParaRPr lang="en-US" dirty="0"/>
          </a:p>
        </p:txBody>
      </p:sp>
    </p:spTree>
    <p:extLst>
      <p:ext uri="{BB962C8B-B14F-4D97-AF65-F5344CB8AC3E}">
        <p14:creationId xmlns:p14="http://schemas.microsoft.com/office/powerpoint/2010/main" val="643426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4E68B-A102-77A2-3BD5-23C926FA92CE}"/>
              </a:ext>
            </a:extLst>
          </p:cNvPr>
          <p:cNvSpPr>
            <a:spLocks noGrp="1"/>
          </p:cNvSpPr>
          <p:nvPr>
            <p:ph type="title"/>
          </p:nvPr>
        </p:nvSpPr>
        <p:spPr>
          <a:solidFill>
            <a:schemeClr val="accent1">
              <a:lumMod val="20000"/>
              <a:lumOff val="80000"/>
            </a:schemeClr>
          </a:solidFill>
        </p:spPr>
        <p:txBody>
          <a:bodyPr/>
          <a:lstStyle/>
          <a:p>
            <a:r>
              <a:rPr lang="es-ES" dirty="0"/>
              <a:t>Preparación y distribución de comidas</a:t>
            </a:r>
            <a:endParaRPr lang="en-US" dirty="0"/>
          </a:p>
        </p:txBody>
      </p:sp>
      <p:sp>
        <p:nvSpPr>
          <p:cNvPr id="3" name="Content Placeholder 2">
            <a:extLst>
              <a:ext uri="{FF2B5EF4-FFF2-40B4-BE49-F238E27FC236}">
                <a16:creationId xmlns:a16="http://schemas.microsoft.com/office/drawing/2014/main" id="{0674969E-8B8E-BF13-A1E4-049435D17113}"/>
              </a:ext>
            </a:extLst>
          </p:cNvPr>
          <p:cNvSpPr>
            <a:spLocks noGrp="1"/>
          </p:cNvSpPr>
          <p:nvPr>
            <p:ph idx="1"/>
          </p:nvPr>
        </p:nvSpPr>
        <p:spPr>
          <a:xfrm>
            <a:off x="4111813" y="5089615"/>
            <a:ext cx="6344940" cy="460160"/>
          </a:xfrm>
          <a:solidFill>
            <a:schemeClr val="tx2">
              <a:lumMod val="20000"/>
              <a:lumOff val="80000"/>
            </a:schemeClr>
          </a:solidFill>
        </p:spPr>
        <p:txBody>
          <a:bodyPr>
            <a:normAutofit/>
          </a:bodyPr>
          <a:lstStyle/>
          <a:p>
            <a:pPr marL="0" indent="0">
              <a:buNone/>
            </a:pPr>
            <a:r>
              <a:rPr lang="es-ES" dirty="0"/>
              <a:t>¿Hay una escuela, iglesia u otro lugar cerca?</a:t>
            </a:r>
            <a:endParaRPr lang="en-US" dirty="0"/>
          </a:p>
        </p:txBody>
      </p:sp>
      <p:sp>
        <p:nvSpPr>
          <p:cNvPr id="5" name="TextBox 4">
            <a:extLst>
              <a:ext uri="{FF2B5EF4-FFF2-40B4-BE49-F238E27FC236}">
                <a16:creationId xmlns:a16="http://schemas.microsoft.com/office/drawing/2014/main" id="{99E43C0D-CFB8-2A52-6FD8-FA1191198B36}"/>
              </a:ext>
            </a:extLst>
          </p:cNvPr>
          <p:cNvSpPr txBox="1"/>
          <p:nvPr/>
        </p:nvSpPr>
        <p:spPr>
          <a:xfrm>
            <a:off x="2134171" y="2700784"/>
            <a:ext cx="7761265" cy="1477328"/>
          </a:xfrm>
          <a:prstGeom prst="rect">
            <a:avLst/>
          </a:prstGeom>
          <a:noFill/>
        </p:spPr>
        <p:txBody>
          <a:bodyPr wrap="square">
            <a:spAutoFit/>
          </a:bodyPr>
          <a:lstStyle/>
          <a:p>
            <a:r>
              <a:rPr lang="es-ES" dirty="0"/>
              <a:t>Tenga un plan de contingencia para extraer recursos de otras ubicaciones. Esto puede incluir la centralización de la preparación de comidas y la creación de un plan de distribución de comidas. Comunique su plan a los empleados y capacítelos sobre cómo reaccionar en estas situaciones.</a:t>
            </a:r>
            <a:endParaRPr lang="en-US" dirty="0"/>
          </a:p>
        </p:txBody>
      </p:sp>
      <p:pic>
        <p:nvPicPr>
          <p:cNvPr id="6" name="Picture 5">
            <a:extLst>
              <a:ext uri="{FF2B5EF4-FFF2-40B4-BE49-F238E27FC236}">
                <a16:creationId xmlns:a16="http://schemas.microsoft.com/office/drawing/2014/main" id="{B501FB73-6DD4-2F7D-5836-15C2D92FAA5C}"/>
              </a:ext>
            </a:extLst>
          </p:cNvPr>
          <p:cNvPicPr>
            <a:picLocks noChangeAspect="1"/>
          </p:cNvPicPr>
          <p:nvPr/>
        </p:nvPicPr>
        <p:blipFill>
          <a:blip r:embed="rId3"/>
          <a:stretch>
            <a:fillRect/>
          </a:stretch>
        </p:blipFill>
        <p:spPr>
          <a:xfrm>
            <a:off x="891011" y="4822066"/>
            <a:ext cx="2895600" cy="1581150"/>
          </a:xfrm>
          <a:prstGeom prst="rect">
            <a:avLst/>
          </a:prstGeom>
        </p:spPr>
      </p:pic>
    </p:spTree>
    <p:extLst>
      <p:ext uri="{BB962C8B-B14F-4D97-AF65-F5344CB8AC3E}">
        <p14:creationId xmlns:p14="http://schemas.microsoft.com/office/powerpoint/2010/main" val="107028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25BBFD-BC2A-B8E1-733D-793F6F0FD03A}"/>
              </a:ext>
            </a:extLst>
          </p:cNvPr>
          <p:cNvSpPr>
            <a:spLocks noGrp="1"/>
          </p:cNvSpPr>
          <p:nvPr>
            <p:ph type="title"/>
          </p:nvPr>
        </p:nvSpPr>
        <p:spPr>
          <a:xfrm>
            <a:off x="1069848" y="4846002"/>
            <a:ext cx="10058400" cy="1522993"/>
          </a:xfrm>
          <a:noFill/>
        </p:spPr>
        <p:txBody>
          <a:bodyPr>
            <a:normAutofit/>
          </a:bodyPr>
          <a:lstStyle/>
          <a:p>
            <a:r>
              <a:rPr lang="en-US" sz="6000" dirty="0" err="1"/>
              <a:t>Desechables</a:t>
            </a:r>
            <a:endParaRPr lang="en-US" sz="6000" dirty="0"/>
          </a:p>
        </p:txBody>
      </p:sp>
      <p:grpSp>
        <p:nvGrpSpPr>
          <p:cNvPr id="15" name="Group 14">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7" name="Oval 16">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3" name="Content Placeholder 2">
            <a:extLst>
              <a:ext uri="{FF2B5EF4-FFF2-40B4-BE49-F238E27FC236}">
                <a16:creationId xmlns:a16="http://schemas.microsoft.com/office/drawing/2014/main" id="{8DEEA682-2557-B4F4-769E-D17C04E74D34}"/>
              </a:ext>
            </a:extLst>
          </p:cNvPr>
          <p:cNvSpPr>
            <a:spLocks/>
          </p:cNvSpPr>
          <p:nvPr/>
        </p:nvSpPr>
        <p:spPr>
          <a:xfrm>
            <a:off x="6170037" y="1877332"/>
            <a:ext cx="2526656" cy="2051203"/>
          </a:xfrm>
          <a:prstGeom prst="rect">
            <a:avLst/>
          </a:prstGeom>
        </p:spPr>
        <p:txBody>
          <a:bodyPr/>
          <a:lstStyle/>
          <a:p>
            <a:pPr marL="285750" indent="-285750" defTabSz="434340">
              <a:spcAft>
                <a:spcPts val="600"/>
              </a:spcAft>
              <a:buFont typeface="Wingdings" panose="05000000000000000000" pitchFamily="2" charset="2"/>
              <a:buChar char="v"/>
            </a:pPr>
            <a:r>
              <a:rPr lang="en-US" sz="1710" dirty="0" err="1"/>
              <a:t>Placas</a:t>
            </a:r>
            <a:r>
              <a:rPr lang="en-US" sz="1710" dirty="0"/>
              <a:t>
</a:t>
            </a:r>
            <a:r>
              <a:rPr lang="en-US" sz="1710" dirty="0" err="1"/>
              <a:t>Servilletas</a:t>
            </a:r>
            <a:r>
              <a:rPr lang="en-US" sz="1710" dirty="0"/>
              <a:t>
</a:t>
            </a:r>
            <a:r>
              <a:rPr lang="en-US" sz="1710" dirty="0" err="1"/>
              <a:t>Utensilios</a:t>
            </a:r>
            <a:r>
              <a:rPr lang="en-US" sz="1710" dirty="0"/>
              <a:t> para comer
</a:t>
            </a:r>
            <a:r>
              <a:rPr lang="en-US" sz="1710" dirty="0" err="1"/>
              <a:t>Vasos</a:t>
            </a:r>
            <a:r>
              <a:rPr lang="en-US" sz="1710" dirty="0"/>
              <a:t> de </a:t>
            </a:r>
            <a:r>
              <a:rPr lang="en-US" sz="1710" dirty="0" err="1"/>
              <a:t>papel</a:t>
            </a:r>
            <a:r>
              <a:rPr lang="en-US" sz="1710" dirty="0"/>
              <a:t>/</a:t>
            </a:r>
            <a:r>
              <a:rPr lang="en-US" sz="1710" dirty="0" err="1"/>
              <a:t>plástico</a:t>
            </a:r>
            <a:r>
              <a:rPr lang="en-US" sz="1710" dirty="0"/>
              <a:t>
Agua</a:t>
            </a:r>
            <a:endParaRPr lang="en-US" dirty="0"/>
          </a:p>
        </p:txBody>
      </p:sp>
      <p:sp>
        <p:nvSpPr>
          <p:cNvPr id="5" name="TextBox 4">
            <a:extLst>
              <a:ext uri="{FF2B5EF4-FFF2-40B4-BE49-F238E27FC236}">
                <a16:creationId xmlns:a16="http://schemas.microsoft.com/office/drawing/2014/main" id="{15207FF1-6CEE-85BF-32C3-5DEF331EF53B}"/>
              </a:ext>
            </a:extLst>
          </p:cNvPr>
          <p:cNvSpPr txBox="1"/>
          <p:nvPr/>
        </p:nvSpPr>
        <p:spPr>
          <a:xfrm>
            <a:off x="4778023" y="633637"/>
            <a:ext cx="5827281" cy="881780"/>
          </a:xfrm>
          <a:prstGeom prst="rect">
            <a:avLst/>
          </a:prstGeom>
          <a:noFill/>
        </p:spPr>
        <p:txBody>
          <a:bodyPr wrap="square">
            <a:spAutoFit/>
          </a:bodyPr>
          <a:lstStyle/>
          <a:p>
            <a:pPr defTabSz="434340">
              <a:spcAft>
                <a:spcPts val="600"/>
              </a:spcAft>
            </a:pPr>
            <a:r>
              <a:rPr lang="es-ES" sz="1710" dirty="0">
                <a:solidFill>
                  <a:schemeClr val="accent1"/>
                </a:solidFill>
              </a:rPr>
              <a:t>Asegúrese de tener un suministro adecuado de productos desechables disponibles en caso de que el lavado de platos se convierta en una preocupación.</a:t>
            </a:r>
            <a:endParaRPr lang="en-US" dirty="0">
              <a:solidFill>
                <a:schemeClr val="accent1"/>
              </a:solidFill>
            </a:endParaRPr>
          </a:p>
        </p:txBody>
      </p:sp>
      <p:pic>
        <p:nvPicPr>
          <p:cNvPr id="6" name="Picture 5">
            <a:extLst>
              <a:ext uri="{FF2B5EF4-FFF2-40B4-BE49-F238E27FC236}">
                <a16:creationId xmlns:a16="http://schemas.microsoft.com/office/drawing/2014/main" id="{6CFA9E18-F96E-677E-1AFE-14215F699D73}"/>
              </a:ext>
            </a:extLst>
          </p:cNvPr>
          <p:cNvPicPr>
            <a:picLocks noChangeAspect="1"/>
          </p:cNvPicPr>
          <p:nvPr/>
        </p:nvPicPr>
        <p:blipFill>
          <a:blip r:embed="rId7"/>
          <a:stretch>
            <a:fillRect/>
          </a:stretch>
        </p:blipFill>
        <p:spPr>
          <a:xfrm>
            <a:off x="2602693" y="1885114"/>
            <a:ext cx="2412859" cy="1729974"/>
          </a:xfrm>
          <a:prstGeom prst="rect">
            <a:avLst/>
          </a:prstGeom>
        </p:spPr>
      </p:pic>
    </p:spTree>
    <p:extLst>
      <p:ext uri="{BB962C8B-B14F-4D97-AF65-F5344CB8AC3E}">
        <p14:creationId xmlns:p14="http://schemas.microsoft.com/office/powerpoint/2010/main" val="2939075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1B59C0B-0BC2-DF83-ABC4-2A4022CEE750}"/>
              </a:ext>
            </a:extLst>
          </p:cNvPr>
          <p:cNvSpPr>
            <a:spLocks noGrp="1"/>
          </p:cNvSpPr>
          <p:nvPr>
            <p:ph type="title"/>
          </p:nvPr>
        </p:nvSpPr>
        <p:spPr>
          <a:xfrm>
            <a:off x="1063752" y="978010"/>
            <a:ext cx="5188624" cy="1831344"/>
          </a:xfrm>
        </p:spPr>
        <p:txBody>
          <a:bodyPr vert="horz" lIns="91440" tIns="45720" rIns="91440" bIns="45720" rtlCol="0" anchor="ctr">
            <a:normAutofit/>
          </a:bodyPr>
          <a:lstStyle/>
          <a:p>
            <a:r>
              <a:rPr lang="en-US" sz="4800" dirty="0" err="1"/>
              <a:t>Recursos</a:t>
            </a:r>
            <a:r>
              <a:rPr lang="en-US" sz="4800" dirty="0"/>
              <a:t> </a:t>
            </a:r>
            <a:r>
              <a:rPr lang="en-US" sz="4800" dirty="0" err="1"/>
              <a:t>limitados</a:t>
            </a:r>
            <a:endParaRPr lang="en-US" sz="4800" dirty="0"/>
          </a:p>
        </p:txBody>
      </p:sp>
      <p:sp>
        <p:nvSpPr>
          <p:cNvPr id="5" name="TextBox 4">
            <a:extLst>
              <a:ext uri="{FF2B5EF4-FFF2-40B4-BE49-F238E27FC236}">
                <a16:creationId xmlns:a16="http://schemas.microsoft.com/office/drawing/2014/main" id="{B7E35838-9EC6-269D-5918-2D4343F81B35}"/>
              </a:ext>
            </a:extLst>
          </p:cNvPr>
          <p:cNvSpPr txBox="1"/>
          <p:nvPr/>
        </p:nvSpPr>
        <p:spPr>
          <a:xfrm>
            <a:off x="1063752" y="2533797"/>
            <a:ext cx="5188624" cy="3142753"/>
          </a:xfrm>
          <a:prstGeom prst="rect">
            <a:avLst/>
          </a:prstGeom>
        </p:spPr>
        <p:txBody>
          <a:bodyPr vert="horz" lIns="91440" tIns="45720" rIns="91440" bIns="45720" rtlCol="0">
            <a:normAutofit/>
          </a:bodyPr>
          <a:lstStyle/>
          <a:p>
            <a:pPr defTabSz="914400">
              <a:spcAft>
                <a:spcPts val="600"/>
              </a:spcAft>
              <a:buClr>
                <a:schemeClr val="accent1">
                  <a:lumMod val="75000"/>
                </a:schemeClr>
              </a:buClr>
              <a:buSzPct val="85000"/>
            </a:pPr>
            <a:r>
              <a:rPr lang="es-ES" dirty="0"/>
              <a:t>Evalúe cómo puede mantener su cocina en funcionamiento utilizando recursos limitados como la energía de la batería o un generador.</a:t>
            </a:r>
            <a:endParaRPr lang="en-US" dirty="0"/>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32123" y="3388659"/>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4A65BCE4-8466-4E88-8FF2-24524F3A2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3558" y="1673352"/>
            <a:ext cx="3502152" cy="3502152"/>
          </a:xfrm>
          <a:custGeom>
            <a:avLst/>
            <a:gdLst>
              <a:gd name="connsiteX0" fmla="*/ 1751076 w 3502152"/>
              <a:gd name="connsiteY0" fmla="*/ 228600 h 3502152"/>
              <a:gd name="connsiteX1" fmla="*/ 228600 w 3502152"/>
              <a:gd name="connsiteY1" fmla="*/ 1751076 h 3502152"/>
              <a:gd name="connsiteX2" fmla="*/ 1751076 w 3502152"/>
              <a:gd name="connsiteY2" fmla="*/ 3273552 h 3502152"/>
              <a:gd name="connsiteX3" fmla="*/ 3273552 w 3502152"/>
              <a:gd name="connsiteY3" fmla="*/ 1751076 h 3502152"/>
              <a:gd name="connsiteX4" fmla="*/ 1751076 w 3502152"/>
              <a:gd name="connsiteY4" fmla="*/ 228600 h 3502152"/>
              <a:gd name="connsiteX5" fmla="*/ 1751076 w 3502152"/>
              <a:gd name="connsiteY5" fmla="*/ 0 h 3502152"/>
              <a:gd name="connsiteX6" fmla="*/ 3502152 w 3502152"/>
              <a:gd name="connsiteY6" fmla="*/ 1751076 h 3502152"/>
              <a:gd name="connsiteX7" fmla="*/ 1751076 w 3502152"/>
              <a:gd name="connsiteY7" fmla="*/ 3502152 h 3502152"/>
              <a:gd name="connsiteX8" fmla="*/ 0 w 3502152"/>
              <a:gd name="connsiteY8" fmla="*/ 1751076 h 3502152"/>
              <a:gd name="connsiteX9" fmla="*/ 1751076 w 3502152"/>
              <a:gd name="connsiteY9" fmla="*/ 0 h 35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2152" h="3502152">
                <a:moveTo>
                  <a:pt x="1751076" y="228600"/>
                </a:moveTo>
                <a:cubicBezTo>
                  <a:pt x="910236" y="228600"/>
                  <a:pt x="228600" y="910236"/>
                  <a:pt x="228600" y="1751076"/>
                </a:cubicBezTo>
                <a:cubicBezTo>
                  <a:pt x="228600" y="2591916"/>
                  <a:pt x="910236" y="3273552"/>
                  <a:pt x="1751076" y="3273552"/>
                </a:cubicBezTo>
                <a:cubicBezTo>
                  <a:pt x="2591916" y="3273552"/>
                  <a:pt x="3273552" y="2591916"/>
                  <a:pt x="3273552" y="1751076"/>
                </a:cubicBezTo>
                <a:cubicBezTo>
                  <a:pt x="3273552" y="910236"/>
                  <a:pt x="2591916" y="228600"/>
                  <a:pt x="1751076" y="228600"/>
                </a:cubicBezTo>
                <a:close/>
                <a:moveTo>
                  <a:pt x="1751076" y="0"/>
                </a:moveTo>
                <a:cubicBezTo>
                  <a:pt x="2718169" y="0"/>
                  <a:pt x="3502152" y="783983"/>
                  <a:pt x="3502152" y="1751076"/>
                </a:cubicBezTo>
                <a:cubicBezTo>
                  <a:pt x="3502152" y="2718169"/>
                  <a:pt x="2718169" y="3502152"/>
                  <a:pt x="1751076" y="3502152"/>
                </a:cubicBezTo>
                <a:cubicBezTo>
                  <a:pt x="783983" y="3502152"/>
                  <a:pt x="0" y="2718169"/>
                  <a:pt x="0" y="1751076"/>
                </a:cubicBezTo>
                <a:cubicBezTo>
                  <a:pt x="0" y="783983"/>
                  <a:pt x="783983" y="0"/>
                  <a:pt x="1751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6" descr="Battery charging with solid fill">
            <a:extLst>
              <a:ext uri="{FF2B5EF4-FFF2-40B4-BE49-F238E27FC236}">
                <a16:creationId xmlns:a16="http://schemas.microsoft.com/office/drawing/2014/main" id="{13FF61FD-1C0A-B903-5A11-A918490DE92B}"/>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00234" y="2510028"/>
            <a:ext cx="1828800" cy="1828800"/>
          </a:xfrm>
          <a:prstGeom prst="rect">
            <a:avLst/>
          </a:prstGeom>
        </p:spPr>
      </p:pic>
      <p:grpSp>
        <p:nvGrpSpPr>
          <p:cNvPr id="18" name="Group 17">
            <a:extLst>
              <a:ext uri="{FF2B5EF4-FFF2-40B4-BE49-F238E27FC236}">
                <a16:creationId xmlns:a16="http://schemas.microsoft.com/office/drawing/2014/main" id="{C9B0630D-5E49-4BF7-8CF1-7DECD4B08B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A7E3DF29-A3BC-402A-A498-16B2DF181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0" name="Oval 19">
              <a:extLst>
                <a:ext uri="{FF2B5EF4-FFF2-40B4-BE49-F238E27FC236}">
                  <a16:creationId xmlns:a16="http://schemas.microsoft.com/office/drawing/2014/main" id="{1B14D33E-BADF-4271-ACE1-06D8199FF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3" name="TextBox 2">
            <a:extLst>
              <a:ext uri="{FF2B5EF4-FFF2-40B4-BE49-F238E27FC236}">
                <a16:creationId xmlns:a16="http://schemas.microsoft.com/office/drawing/2014/main" id="{01248121-EE08-6A13-DEF5-66FC3FF83BAD}"/>
              </a:ext>
            </a:extLst>
          </p:cNvPr>
          <p:cNvSpPr txBox="1"/>
          <p:nvPr/>
        </p:nvSpPr>
        <p:spPr>
          <a:xfrm>
            <a:off x="1718259" y="3424428"/>
            <a:ext cx="4771176" cy="2308324"/>
          </a:xfrm>
          <a:prstGeom prst="rect">
            <a:avLst/>
          </a:prstGeom>
          <a:noFill/>
        </p:spPr>
        <p:txBody>
          <a:bodyPr wrap="square" rtlCol="0">
            <a:spAutoFit/>
          </a:bodyPr>
          <a:lstStyle/>
          <a:p>
            <a:r>
              <a:rPr lang="es-ES" dirty="0">
                <a:solidFill>
                  <a:srgbClr val="C00000"/>
                </a:solidFill>
              </a:rPr>
              <a:t>¿Tu cocina es segura para cocinar?
¿Puede alcanzar las temperaturas de cocción requeridas?
¿Es capaz de limpiar y desinfectar utensilios y equipos?
¿Es capaz de mantener la higiene (lavarse las manos) (agua, antisépticos para manos, toallitas tratadas químicamente)?</a:t>
            </a:r>
            <a:endParaRPr lang="en-US" dirty="0">
              <a:solidFill>
                <a:srgbClr val="C00000"/>
              </a:solidFill>
            </a:endParaRPr>
          </a:p>
        </p:txBody>
      </p:sp>
      <p:sp>
        <p:nvSpPr>
          <p:cNvPr id="4" name="Footer Placeholder 3">
            <a:extLst>
              <a:ext uri="{FF2B5EF4-FFF2-40B4-BE49-F238E27FC236}">
                <a16:creationId xmlns:a16="http://schemas.microsoft.com/office/drawing/2014/main" id="{484E4C13-6C7D-5F84-671F-39FFA93F0D72}"/>
              </a:ext>
            </a:extLst>
          </p:cNvPr>
          <p:cNvSpPr>
            <a:spLocks noGrp="1"/>
          </p:cNvSpPr>
          <p:nvPr>
            <p:ph type="ftr" sz="quarter" idx="11"/>
          </p:nvPr>
        </p:nvSpPr>
        <p:spPr>
          <a:xfrm>
            <a:off x="1088136" y="5879990"/>
            <a:ext cx="6327648" cy="757919"/>
          </a:xfrm>
        </p:spPr>
        <p:txBody>
          <a:bodyPr/>
          <a:lstStyle/>
          <a:p>
            <a:r>
              <a:rPr lang="en-US" dirty="0"/>
              <a:t>Emergency Preparedness Committee of Council II 2004-2006 Conference for Food Protection. Emergency Action Plan for Retail Food Establishments. 2nd edition. January 22,2014.  Available </a:t>
            </a:r>
            <a:r>
              <a:rPr lang="en-US" dirty="0" err="1"/>
              <a:t>at:</a:t>
            </a:r>
            <a:r>
              <a:rPr lang="en-US" dirty="0" err="1">
                <a:hlinkClick r:id="rId9"/>
              </a:rPr>
              <a:t>https</a:t>
            </a:r>
            <a:r>
              <a:rPr lang="en-US" dirty="0">
                <a:hlinkClick r:id="rId9"/>
              </a:rPr>
              <a:t>://www.foodprotect.org/media/guide/Emergency%20Action%20Plan%20for%20Retail%20food%20Est.pdf</a:t>
            </a:r>
            <a:r>
              <a:rPr lang="en-US" dirty="0"/>
              <a:t>Accessed on May 10, 2024 </a:t>
            </a:r>
          </a:p>
        </p:txBody>
      </p:sp>
    </p:spTree>
    <p:extLst>
      <p:ext uri="{BB962C8B-B14F-4D97-AF65-F5344CB8AC3E}">
        <p14:creationId xmlns:p14="http://schemas.microsoft.com/office/powerpoint/2010/main" val="168212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18918-1C3C-25B1-7CA2-7F8723F8FB32}"/>
              </a:ext>
            </a:extLst>
          </p:cNvPr>
          <p:cNvSpPr>
            <a:spLocks noGrp="1"/>
          </p:cNvSpPr>
          <p:nvPr>
            <p:ph type="title"/>
          </p:nvPr>
        </p:nvSpPr>
        <p:spPr>
          <a:xfrm>
            <a:off x="6587544" y="1382165"/>
            <a:ext cx="5170347" cy="1517984"/>
          </a:xfrm>
        </p:spPr>
        <p:txBody>
          <a:bodyPr>
            <a:normAutofit/>
          </a:bodyPr>
          <a:lstStyle/>
          <a:p>
            <a:r>
              <a:rPr lang="en-US" sz="4800" dirty="0" err="1">
                <a:solidFill>
                  <a:schemeClr val="tx1"/>
                </a:solidFill>
              </a:rPr>
              <a:t>Conductores</a:t>
            </a:r>
            <a:r>
              <a:rPr lang="en-US" sz="4800" dirty="0">
                <a:solidFill>
                  <a:schemeClr val="tx1"/>
                </a:solidFill>
              </a:rPr>
              <a:t> y </a:t>
            </a:r>
            <a:r>
              <a:rPr lang="en-US" sz="4800" dirty="0" err="1">
                <a:solidFill>
                  <a:schemeClr val="tx1"/>
                </a:solidFill>
              </a:rPr>
              <a:t>vehículos</a:t>
            </a:r>
            <a:endParaRPr lang="en-US" sz="4800" dirty="0">
              <a:solidFill>
                <a:schemeClr val="tx1"/>
              </a:solidFill>
            </a:endParaRPr>
          </a:p>
        </p:txBody>
      </p:sp>
      <p:sp>
        <p:nvSpPr>
          <p:cNvPr id="13" name="Freeform: Shape 12">
            <a:extLst>
              <a:ext uri="{FF2B5EF4-FFF2-40B4-BE49-F238E27FC236}">
                <a16:creationId xmlns:a16="http://schemas.microsoft.com/office/drawing/2014/main" id="{7EC0D68F-F813-4414-800D-F8D4F0AB8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8CF9EF41-E914-11EB-D79B-BCB19F9E4F92}"/>
              </a:ext>
            </a:extLst>
          </p:cNvPr>
          <p:cNvPicPr>
            <a:picLocks noChangeAspect="1"/>
          </p:cNvPicPr>
          <p:nvPr/>
        </p:nvPicPr>
        <p:blipFill>
          <a:blip r:embed="rId2"/>
          <a:stretch>
            <a:fillRect/>
          </a:stretch>
        </p:blipFill>
        <p:spPr>
          <a:xfrm>
            <a:off x="735275" y="3056169"/>
            <a:ext cx="3542527" cy="1940790"/>
          </a:xfrm>
          <a:prstGeom prst="rect">
            <a:avLst/>
          </a:prstGeom>
        </p:spPr>
      </p:pic>
      <p:sp>
        <p:nvSpPr>
          <p:cNvPr id="8" name="Content Placeholder 7">
            <a:extLst>
              <a:ext uri="{FF2B5EF4-FFF2-40B4-BE49-F238E27FC236}">
                <a16:creationId xmlns:a16="http://schemas.microsoft.com/office/drawing/2014/main" id="{2761A768-C968-2771-92D4-8319AF5AB29D}"/>
              </a:ext>
            </a:extLst>
          </p:cNvPr>
          <p:cNvSpPr>
            <a:spLocks noGrp="1"/>
          </p:cNvSpPr>
          <p:nvPr>
            <p:ph idx="1"/>
          </p:nvPr>
        </p:nvSpPr>
        <p:spPr>
          <a:xfrm>
            <a:off x="6587545" y="3007389"/>
            <a:ext cx="5170346" cy="2468445"/>
          </a:xfrm>
        </p:spPr>
        <p:txBody>
          <a:bodyPr anchor="t">
            <a:normAutofit/>
          </a:bodyPr>
          <a:lstStyle/>
          <a:p>
            <a:pPr marL="0" indent="0">
              <a:buNone/>
            </a:pPr>
            <a:r>
              <a:rPr lang="es-ES" sz="1800" dirty="0"/>
              <a:t>En su plan, incluya el proceso de cómo se distribuirán los conductores y los vehículos y las rutas que se tomarán.
Asegúrese de que los vehículos estén llenos de combustible.
¿Sus conductores saben qué hacer si una persona mayor está herida, inconsciente o no puede levantarse por sí misma?</a:t>
            </a:r>
            <a:endParaRPr lang="en-US" sz="1800" dirty="0"/>
          </a:p>
        </p:txBody>
      </p:sp>
      <p:grpSp>
        <p:nvGrpSpPr>
          <p:cNvPr id="15" name="Group 14">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7" name="Oval 16">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3745196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9" name="Rectangle 18">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3A52F2-6890-F982-FE83-100C04769AEA}"/>
              </a:ext>
            </a:extLst>
          </p:cNvPr>
          <p:cNvSpPr>
            <a:spLocks noGrp="1"/>
          </p:cNvSpPr>
          <p:nvPr>
            <p:ph type="title"/>
          </p:nvPr>
        </p:nvSpPr>
        <p:spPr>
          <a:xfrm>
            <a:off x="7885470" y="1432223"/>
            <a:ext cx="3385696" cy="3357976"/>
          </a:xfrm>
        </p:spPr>
        <p:txBody>
          <a:bodyPr vert="horz" lIns="91440" tIns="45720" rIns="91440" bIns="45720" rtlCol="0" anchor="ctr">
            <a:normAutofit/>
          </a:bodyPr>
          <a:lstStyle/>
          <a:p>
            <a:pPr>
              <a:lnSpc>
                <a:spcPct val="80000"/>
              </a:lnSpc>
            </a:pPr>
            <a:r>
              <a:rPr lang="en-US" sz="4400" dirty="0" err="1">
                <a:blipFill dpi="0" rotWithShape="1">
                  <a:blip r:embed="rId5"/>
                  <a:srcRect/>
                  <a:tile tx="6350" ty="-127000" sx="65000" sy="64000" flip="none" algn="tl"/>
                </a:blipFill>
              </a:rPr>
              <a:t>Otras</a:t>
            </a:r>
            <a:r>
              <a:rPr lang="en-US" sz="4400" dirty="0">
                <a:blipFill dpi="0" rotWithShape="1">
                  <a:blip r:embed="rId5"/>
                  <a:srcRect/>
                  <a:tile tx="6350" ty="-127000" sx="65000" sy="64000" flip="none" algn="tl"/>
                </a:blipFill>
              </a:rPr>
              <a:t> </a:t>
            </a:r>
            <a:r>
              <a:rPr lang="en-US" sz="4400" dirty="0" err="1">
                <a:blipFill dpi="0" rotWithShape="1">
                  <a:blip r:embed="rId5"/>
                  <a:srcRect/>
                  <a:tile tx="6350" ty="-127000" sx="65000" sy="64000" flip="none" algn="tl"/>
                </a:blipFill>
              </a:rPr>
              <a:t>consideraciones</a:t>
            </a:r>
            <a:endParaRPr lang="en-US" sz="4400" dirty="0">
              <a:blipFill dpi="0" rotWithShape="1">
                <a:blip r:embed="rId5"/>
                <a:srcRect/>
                <a:tile tx="6350" ty="-127000" sx="65000" sy="64000" flip="none" algn="tl"/>
              </a:blipFill>
            </a:endParaRPr>
          </a:p>
        </p:txBody>
      </p:sp>
      <p:sp>
        <p:nvSpPr>
          <p:cNvPr id="25" name="Rectangle 24">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8" name="Oval 27">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Graphic 5" descr="Checkmark">
            <a:extLst>
              <a:ext uri="{FF2B5EF4-FFF2-40B4-BE49-F238E27FC236}">
                <a16:creationId xmlns:a16="http://schemas.microsoft.com/office/drawing/2014/main" id="{C3130191-EEE4-30AE-0FDF-BDBB4EA97B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30934" y="1388911"/>
            <a:ext cx="4011543" cy="4011543"/>
          </a:xfrm>
          <a:prstGeom prst="rect">
            <a:avLst/>
          </a:prstGeom>
        </p:spPr>
      </p:pic>
    </p:spTree>
    <p:extLst>
      <p:ext uri="{BB962C8B-B14F-4D97-AF65-F5344CB8AC3E}">
        <p14:creationId xmlns:p14="http://schemas.microsoft.com/office/powerpoint/2010/main" val="243658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C3595-114F-6125-23F3-932AE02BA153}"/>
              </a:ext>
            </a:extLst>
          </p:cNvPr>
          <p:cNvSpPr>
            <a:spLocks noGrp="1"/>
          </p:cNvSpPr>
          <p:nvPr>
            <p:ph type="title"/>
          </p:nvPr>
        </p:nvSpPr>
        <p:spPr/>
        <p:txBody>
          <a:bodyPr/>
          <a:lstStyle/>
          <a:p>
            <a:pPr algn="ctr"/>
            <a:r>
              <a:rPr lang="es-ES" dirty="0"/>
              <a:t>¿Tienes un plan para la tecnología?</a:t>
            </a:r>
            <a:endParaRPr lang="en-US" dirty="0"/>
          </a:p>
        </p:txBody>
      </p:sp>
      <p:sp>
        <p:nvSpPr>
          <p:cNvPr id="3" name="Content Placeholder 2">
            <a:extLst>
              <a:ext uri="{FF2B5EF4-FFF2-40B4-BE49-F238E27FC236}">
                <a16:creationId xmlns:a16="http://schemas.microsoft.com/office/drawing/2014/main" id="{61926D0C-FC84-45F3-1214-C114406ECC8F}"/>
              </a:ext>
            </a:extLst>
          </p:cNvPr>
          <p:cNvSpPr>
            <a:spLocks noGrp="1"/>
          </p:cNvSpPr>
          <p:nvPr>
            <p:ph idx="1"/>
          </p:nvPr>
        </p:nvSpPr>
        <p:spPr/>
        <p:txBody>
          <a:bodyPr/>
          <a:lstStyle/>
          <a:p>
            <a:pPr marL="0" indent="0">
              <a:buNone/>
            </a:pPr>
            <a:r>
              <a:rPr lang="es-ES" dirty="0"/>
              <a:t>¿Qué pasa si los sistemas de Internet y teléfono están fuera de servicio?</a:t>
            </a:r>
          </a:p>
          <a:p>
            <a:pPr marL="0" indent="0">
              <a:buNone/>
            </a:pPr>
            <a:endParaRPr lang="en-US" dirty="0"/>
          </a:p>
          <a:p>
            <a:pPr marL="0" indent="0">
              <a:buNone/>
            </a:pPr>
            <a:r>
              <a:rPr lang="es-ES" dirty="0"/>
              <a:t>Acceso </a:t>
            </a:r>
            <a:r>
              <a:rPr lang="es-ES" dirty="0" err="1"/>
              <a:t>Wi</a:t>
            </a:r>
            <a:r>
              <a:rPr lang="es-ES" dirty="0"/>
              <a:t>-Fi
</a:t>
            </a:r>
            <a:r>
              <a:rPr lang="es-ES" dirty="0" err="1"/>
              <a:t>Hotspot</a:t>
            </a:r>
            <a:r>
              <a:rPr lang="es-ES" dirty="0"/>
              <a:t> desde teléfonos
Estaciones de energía portátiles para cargar teléfonos y otros dispositivos
¿Qué otras cosas debes tener en cuenta?</a:t>
            </a:r>
            <a:endParaRPr lang="en-US" dirty="0"/>
          </a:p>
        </p:txBody>
      </p:sp>
    </p:spTree>
    <p:extLst>
      <p:ext uri="{BB962C8B-B14F-4D97-AF65-F5344CB8AC3E}">
        <p14:creationId xmlns:p14="http://schemas.microsoft.com/office/powerpoint/2010/main" val="2160071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4E8FA1-CCC7-0B62-2277-AAD622F575F8}"/>
              </a:ext>
            </a:extLst>
          </p:cNvPr>
          <p:cNvSpPr>
            <a:spLocks noGrp="1"/>
          </p:cNvSpPr>
          <p:nvPr>
            <p:ph type="title"/>
          </p:nvPr>
        </p:nvSpPr>
        <p:spPr>
          <a:xfrm>
            <a:off x="284308" y="332232"/>
            <a:ext cx="6743844" cy="1609344"/>
          </a:xfrm>
        </p:spPr>
        <p:txBody>
          <a:bodyPr>
            <a:normAutofit fontScale="90000"/>
          </a:bodyPr>
          <a:lstStyle/>
          <a:p>
            <a:pPr algn="ctr"/>
            <a:r>
              <a:rPr lang="es-ES" sz="4800" dirty="0"/>
              <a:t>Los incidentes más comunes en las instalaciones</a:t>
            </a:r>
            <a:br>
              <a:rPr lang="en-US" sz="4800" dirty="0"/>
            </a:br>
            <a:endParaRPr lang="en-US" sz="4800" dirty="0"/>
          </a:p>
        </p:txBody>
      </p:sp>
      <p:sp>
        <p:nvSpPr>
          <p:cNvPr id="3" name="Content Placeholder 2">
            <a:extLst>
              <a:ext uri="{FF2B5EF4-FFF2-40B4-BE49-F238E27FC236}">
                <a16:creationId xmlns:a16="http://schemas.microsoft.com/office/drawing/2014/main" id="{AAF63DD4-C65A-9AA1-AD23-D78FC529EB96}"/>
              </a:ext>
            </a:extLst>
          </p:cNvPr>
          <p:cNvSpPr>
            <a:spLocks noGrp="1"/>
          </p:cNvSpPr>
          <p:nvPr>
            <p:ph idx="1"/>
          </p:nvPr>
        </p:nvSpPr>
        <p:spPr>
          <a:xfrm>
            <a:off x="382279" y="2121408"/>
            <a:ext cx="6743845" cy="4050792"/>
          </a:xfrm>
        </p:spPr>
        <p:txBody>
          <a:bodyPr>
            <a:normAutofit/>
          </a:bodyPr>
          <a:lstStyle/>
          <a:p>
            <a:r>
              <a:rPr lang="es-ES" sz="1800" dirty="0"/>
              <a:t>Cortes y rasguños por la manipulación de cuchillos afilados u otros equipos de cocina
Quemaduras por líquidos calientes o superficies de cocción
Lesiones por resbalones y caídas por pisos mojados o superficies irregulares
Distensiones y esguinces al levantar objetos pesados o realizar tareas repetitivas
Intoxicación alimentaria por consumo de alimentos contaminados
Reacciones alérgicas a los ingredientes de los alimentos</a:t>
            </a:r>
            <a:endParaRPr lang="en-US" sz="1800" dirty="0"/>
          </a:p>
        </p:txBody>
      </p:sp>
      <p:pic>
        <p:nvPicPr>
          <p:cNvPr id="7" name="Graphic 6" descr="Medical">
            <a:extLst>
              <a:ext uri="{FF2B5EF4-FFF2-40B4-BE49-F238E27FC236}">
                <a16:creationId xmlns:a16="http://schemas.microsoft.com/office/drawing/2014/main" id="{03F31D84-809A-FACF-3B7C-7D096D7CB9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3460" y="1595727"/>
            <a:ext cx="3369177" cy="3369177"/>
          </a:xfrm>
          <a:prstGeom prst="rect">
            <a:avLst/>
          </a:prstGeom>
        </p:spPr>
      </p:pic>
      <p:grpSp>
        <p:nvGrpSpPr>
          <p:cNvPr id="12" name="Group 11">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28828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C2172D95-9C81-FB3D-BA7C-C192FB3359D4}"/>
              </a:ext>
            </a:extLst>
          </p:cNvPr>
          <p:cNvSpPr>
            <a:spLocks noGrp="1"/>
          </p:cNvSpPr>
          <p:nvPr>
            <p:ph type="title"/>
          </p:nvPr>
        </p:nvSpPr>
        <p:spPr>
          <a:xfrm>
            <a:off x="643468" y="643466"/>
            <a:ext cx="3686312" cy="5528734"/>
          </a:xfrm>
        </p:spPr>
        <p:txBody>
          <a:bodyPr>
            <a:normAutofit/>
          </a:bodyPr>
          <a:lstStyle/>
          <a:p>
            <a:pPr algn="r"/>
            <a:r>
              <a:rPr lang="en-US" sz="4800" dirty="0" err="1">
                <a:solidFill>
                  <a:srgbClr val="FFFFFF"/>
                </a:solidFill>
              </a:rPr>
              <a:t>Botiquines</a:t>
            </a:r>
            <a:r>
              <a:rPr lang="en-US" sz="4800" dirty="0">
                <a:solidFill>
                  <a:srgbClr val="FFFFFF"/>
                </a:solidFill>
              </a:rPr>
              <a:t> de </a:t>
            </a:r>
            <a:r>
              <a:rPr lang="en-US" sz="4800" dirty="0" err="1">
                <a:solidFill>
                  <a:srgbClr val="FFFFFF"/>
                </a:solidFill>
              </a:rPr>
              <a:t>primeros</a:t>
            </a:r>
            <a:r>
              <a:rPr lang="en-US" sz="4800" dirty="0">
                <a:solidFill>
                  <a:srgbClr val="FFFFFF"/>
                </a:solidFill>
              </a:rPr>
              <a:t> </a:t>
            </a:r>
            <a:r>
              <a:rPr lang="en-US" sz="4800" dirty="0" err="1">
                <a:solidFill>
                  <a:srgbClr val="FFFFFF"/>
                </a:solidFill>
              </a:rPr>
              <a:t>auxilios</a:t>
            </a:r>
            <a:endParaRPr lang="en-US" sz="4800" dirty="0">
              <a:solidFill>
                <a:srgbClr val="FFFFFF"/>
              </a:solidFill>
            </a:endParaRPr>
          </a:p>
        </p:txBody>
      </p:sp>
      <p:sp>
        <p:nvSpPr>
          <p:cNvPr id="3" name="Content Placeholder 2">
            <a:extLst>
              <a:ext uri="{FF2B5EF4-FFF2-40B4-BE49-F238E27FC236}">
                <a16:creationId xmlns:a16="http://schemas.microsoft.com/office/drawing/2014/main" id="{8EEE9073-3F97-E5A5-17B1-6468EA18F6D8}"/>
              </a:ext>
            </a:extLst>
          </p:cNvPr>
          <p:cNvSpPr>
            <a:spLocks noGrp="1"/>
          </p:cNvSpPr>
          <p:nvPr>
            <p:ph idx="1"/>
          </p:nvPr>
        </p:nvSpPr>
        <p:spPr>
          <a:xfrm>
            <a:off x="4969904" y="328189"/>
            <a:ext cx="6074467" cy="5556564"/>
          </a:xfrm>
        </p:spPr>
        <p:txBody>
          <a:bodyPr anchor="ctr">
            <a:normAutofit/>
          </a:bodyPr>
          <a:lstStyle/>
          <a:p>
            <a:r>
              <a:rPr lang="es-ES" sz="2400" dirty="0"/>
              <a:t>OSHA afirma que "se requiere que los suministros de primeros auxilios estén fácilmente disponibles"
Todos los kits deben mantenerse bien abastecidos
Los artículos de los kits deben estar limpios y actualizados (verifique las fechas de vencimiento) y deben revisarse mensualmente</a:t>
            </a:r>
            <a:endParaRPr lang="en-US" sz="1400"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32815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D028CE-A8F3-6D56-6D76-02D1AC5F57B3}"/>
              </a:ext>
            </a:extLst>
          </p:cNvPr>
          <p:cNvSpPr txBox="1"/>
          <p:nvPr/>
        </p:nvSpPr>
        <p:spPr>
          <a:xfrm>
            <a:off x="785388" y="954520"/>
            <a:ext cx="6097508" cy="5355312"/>
          </a:xfrm>
          <a:prstGeom prst="rect">
            <a:avLst/>
          </a:prstGeom>
          <a:noFill/>
        </p:spPr>
        <p:txBody>
          <a:bodyPr wrap="square">
            <a:spAutoFit/>
          </a:bodyPr>
          <a:lstStyle/>
          <a:p>
            <a:r>
              <a:rPr lang="en-US" dirty="0">
                <a:solidFill>
                  <a:srgbClr val="FF0000"/>
                </a:solidFill>
              </a:rPr>
              <a:t>LOS PRINCIPALES ELEMENTOS ESENCIALES</a:t>
            </a:r>
            <a:r>
              <a:rPr lang="en-US" dirty="0"/>
              <a:t>:</a:t>
            </a:r>
          </a:p>
          <a:p>
            <a:endParaRPr lang="en-US" dirty="0"/>
          </a:p>
          <a:p>
            <a:pPr marL="285750" indent="-285750">
              <a:buFont typeface="Wingdings" panose="05000000000000000000" pitchFamily="2" charset="2"/>
              <a:buChar char="Ø"/>
            </a:pPr>
            <a:r>
              <a:rPr lang="es-ES" dirty="0"/>
              <a:t>Vendas adhesivas en varios tamaños
Toallitas antisépticas
Ungüento antibiótico o gel para quemaduras
Almohadillas de gasa 
Cinta adhesiva
Guantes desechables para proteger contra los fluidos corporales
Tijeras y pinzas
Torniquete
Protector facial de RCP
Férula para inmovilizar lesiones y soportar esguinces
Compresas frías instantáneas
Medicamentos antiinflamatorios como el ibuprofeno</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v"/>
            </a:pPr>
            <a:r>
              <a:rPr lang="es-ES" dirty="0"/>
              <a:t>Considere la posibilidad de tener </a:t>
            </a:r>
            <a:r>
              <a:rPr lang="es-ES" dirty="0" err="1"/>
              <a:t>autoinyectores</a:t>
            </a:r>
            <a:r>
              <a:rPr lang="es-ES" dirty="0"/>
              <a:t> de epinefrina (</a:t>
            </a:r>
            <a:r>
              <a:rPr lang="es-ES" dirty="0" err="1"/>
              <a:t>EpiPen</a:t>
            </a:r>
            <a:r>
              <a:rPr lang="es-ES" dirty="0"/>
              <a:t>) para tratar las reacciones alérgicas graves.</a:t>
            </a:r>
            <a:endParaRPr lang="en-US" dirty="0"/>
          </a:p>
        </p:txBody>
      </p:sp>
      <p:pic>
        <p:nvPicPr>
          <p:cNvPr id="6" name="Picture 5">
            <a:extLst>
              <a:ext uri="{FF2B5EF4-FFF2-40B4-BE49-F238E27FC236}">
                <a16:creationId xmlns:a16="http://schemas.microsoft.com/office/drawing/2014/main" id="{9E95D21C-9C72-F499-0E14-873C6839CAD5}"/>
              </a:ext>
            </a:extLst>
          </p:cNvPr>
          <p:cNvPicPr>
            <a:picLocks noChangeAspect="1"/>
          </p:cNvPicPr>
          <p:nvPr/>
        </p:nvPicPr>
        <p:blipFill>
          <a:blip r:embed="rId2"/>
          <a:stretch>
            <a:fillRect/>
          </a:stretch>
        </p:blipFill>
        <p:spPr>
          <a:xfrm>
            <a:off x="7585971" y="1785793"/>
            <a:ext cx="3379325" cy="2370571"/>
          </a:xfrm>
          <a:prstGeom prst="rect">
            <a:avLst/>
          </a:prstGeom>
        </p:spPr>
      </p:pic>
    </p:spTree>
    <p:extLst>
      <p:ext uri="{BB962C8B-B14F-4D97-AF65-F5344CB8AC3E}">
        <p14:creationId xmlns:p14="http://schemas.microsoft.com/office/powerpoint/2010/main" val="3993881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55549-06EC-8025-20BD-C0B4F226195A}"/>
              </a:ext>
            </a:extLst>
          </p:cNvPr>
          <p:cNvSpPr>
            <a:spLocks noGrp="1"/>
          </p:cNvSpPr>
          <p:nvPr>
            <p:ph type="title"/>
          </p:nvPr>
        </p:nvSpPr>
        <p:spPr/>
        <p:txBody>
          <a:bodyPr/>
          <a:lstStyle/>
          <a:p>
            <a:r>
              <a:rPr lang="es-ES" dirty="0"/>
              <a:t>No te olvides de los ojos</a:t>
            </a:r>
            <a:r>
              <a:rPr lang="en-US" dirty="0"/>
              <a:t>! </a:t>
            </a:r>
          </a:p>
        </p:txBody>
      </p:sp>
      <p:pic>
        <p:nvPicPr>
          <p:cNvPr id="6" name="Content Placeholder 5">
            <a:extLst>
              <a:ext uri="{FF2B5EF4-FFF2-40B4-BE49-F238E27FC236}">
                <a16:creationId xmlns:a16="http://schemas.microsoft.com/office/drawing/2014/main" id="{D5EEA0A9-5228-AE96-4A8F-3C0CCA865433}"/>
              </a:ext>
            </a:extLst>
          </p:cNvPr>
          <p:cNvPicPr>
            <a:picLocks noGrp="1" noChangeAspect="1"/>
          </p:cNvPicPr>
          <p:nvPr>
            <p:ph idx="1"/>
          </p:nvPr>
        </p:nvPicPr>
        <p:blipFill>
          <a:blip r:embed="rId3"/>
          <a:stretch>
            <a:fillRect/>
          </a:stretch>
        </p:blipFill>
        <p:spPr>
          <a:xfrm>
            <a:off x="661555" y="2158206"/>
            <a:ext cx="2463207" cy="2176377"/>
          </a:xfrm>
          <a:prstGeom prst="rect">
            <a:avLst/>
          </a:prstGeom>
        </p:spPr>
      </p:pic>
      <p:pic>
        <p:nvPicPr>
          <p:cNvPr id="7" name="Picture 6">
            <a:extLst>
              <a:ext uri="{FF2B5EF4-FFF2-40B4-BE49-F238E27FC236}">
                <a16:creationId xmlns:a16="http://schemas.microsoft.com/office/drawing/2014/main" id="{284C24D6-6E28-AB8F-01D6-FAD81C3007C2}"/>
              </a:ext>
            </a:extLst>
          </p:cNvPr>
          <p:cNvPicPr>
            <a:picLocks noChangeAspect="1"/>
          </p:cNvPicPr>
          <p:nvPr/>
        </p:nvPicPr>
        <p:blipFill>
          <a:blip r:embed="rId4"/>
          <a:stretch>
            <a:fillRect/>
          </a:stretch>
        </p:blipFill>
        <p:spPr>
          <a:xfrm>
            <a:off x="8432037" y="616648"/>
            <a:ext cx="1372033" cy="1084730"/>
          </a:xfrm>
          <a:prstGeom prst="rect">
            <a:avLst/>
          </a:prstGeom>
        </p:spPr>
      </p:pic>
      <p:sp>
        <p:nvSpPr>
          <p:cNvPr id="8" name="TextBox 7">
            <a:extLst>
              <a:ext uri="{FF2B5EF4-FFF2-40B4-BE49-F238E27FC236}">
                <a16:creationId xmlns:a16="http://schemas.microsoft.com/office/drawing/2014/main" id="{2BCEA052-1330-4229-0B55-416460A35EB4}"/>
              </a:ext>
            </a:extLst>
          </p:cNvPr>
          <p:cNvSpPr txBox="1"/>
          <p:nvPr/>
        </p:nvSpPr>
        <p:spPr>
          <a:xfrm>
            <a:off x="569192" y="4627417"/>
            <a:ext cx="2876550" cy="1200329"/>
          </a:xfrm>
          <a:prstGeom prst="rect">
            <a:avLst/>
          </a:prstGeom>
          <a:noFill/>
        </p:spPr>
        <p:txBody>
          <a:bodyPr wrap="square" rtlCol="0">
            <a:spAutoFit/>
          </a:bodyPr>
          <a:lstStyle/>
          <a:p>
            <a:r>
              <a:rPr lang="es-ES" dirty="0"/>
              <a:t>Lo ideal es que las estaciones de lavado de ojos estén instaladas en sus instalaciones.</a:t>
            </a:r>
            <a:endParaRPr lang="en-US" dirty="0"/>
          </a:p>
        </p:txBody>
      </p:sp>
      <p:sp>
        <p:nvSpPr>
          <p:cNvPr id="10" name="TextBox 9">
            <a:extLst>
              <a:ext uri="{FF2B5EF4-FFF2-40B4-BE49-F238E27FC236}">
                <a16:creationId xmlns:a16="http://schemas.microsoft.com/office/drawing/2014/main" id="{5D07EC3A-8E72-24BE-4159-EE78C582A121}"/>
              </a:ext>
            </a:extLst>
          </p:cNvPr>
          <p:cNvSpPr txBox="1"/>
          <p:nvPr/>
        </p:nvSpPr>
        <p:spPr>
          <a:xfrm>
            <a:off x="4130802" y="2083462"/>
            <a:ext cx="6373091" cy="1477328"/>
          </a:xfrm>
          <a:prstGeom prst="rect">
            <a:avLst/>
          </a:prstGeom>
          <a:noFill/>
        </p:spPr>
        <p:txBody>
          <a:bodyPr wrap="square" rtlCol="0">
            <a:spAutoFit/>
          </a:bodyPr>
          <a:lstStyle/>
          <a:p>
            <a:r>
              <a:rPr lang="es-ES" dirty="0">
                <a:solidFill>
                  <a:srgbClr val="C00000"/>
                </a:solidFill>
              </a:rPr>
              <a:t>Las estaciones de lavado de ojos son una de esas cosas que esperas no tener que usar nunca, pero que agradeces si tienes que usarlas. Eliminan cualquier sustancia peligrosa (física o química) del ojo, lo que ayuda a reducir el riesgo de lesiones oculares.</a:t>
            </a:r>
            <a:endParaRPr lang="en-US" dirty="0">
              <a:solidFill>
                <a:srgbClr val="C00000"/>
              </a:solidFill>
            </a:endParaRPr>
          </a:p>
        </p:txBody>
      </p:sp>
      <p:pic>
        <p:nvPicPr>
          <p:cNvPr id="12" name="Picture 11">
            <a:extLst>
              <a:ext uri="{FF2B5EF4-FFF2-40B4-BE49-F238E27FC236}">
                <a16:creationId xmlns:a16="http://schemas.microsoft.com/office/drawing/2014/main" id="{651CE154-F503-127D-4119-8B5AD4BA2E44}"/>
              </a:ext>
            </a:extLst>
          </p:cNvPr>
          <p:cNvPicPr>
            <a:picLocks noChangeAspect="1"/>
          </p:cNvPicPr>
          <p:nvPr/>
        </p:nvPicPr>
        <p:blipFill>
          <a:blip r:embed="rId5"/>
          <a:stretch>
            <a:fillRect/>
          </a:stretch>
        </p:blipFill>
        <p:spPr>
          <a:xfrm>
            <a:off x="7730256" y="3828719"/>
            <a:ext cx="2206169" cy="2821586"/>
          </a:xfrm>
          <a:prstGeom prst="rect">
            <a:avLst/>
          </a:prstGeom>
        </p:spPr>
      </p:pic>
      <p:pic>
        <p:nvPicPr>
          <p:cNvPr id="11" name="Picture 10">
            <a:extLst>
              <a:ext uri="{FF2B5EF4-FFF2-40B4-BE49-F238E27FC236}">
                <a16:creationId xmlns:a16="http://schemas.microsoft.com/office/drawing/2014/main" id="{A4A651E3-70D1-BBA1-1B71-0641981DE532}"/>
              </a:ext>
            </a:extLst>
          </p:cNvPr>
          <p:cNvPicPr>
            <a:picLocks noChangeAspect="1"/>
          </p:cNvPicPr>
          <p:nvPr/>
        </p:nvPicPr>
        <p:blipFill>
          <a:blip r:embed="rId6"/>
          <a:stretch>
            <a:fillRect/>
          </a:stretch>
        </p:blipFill>
        <p:spPr>
          <a:xfrm>
            <a:off x="4581091" y="4230243"/>
            <a:ext cx="2143125" cy="2143125"/>
          </a:xfrm>
          <a:prstGeom prst="rect">
            <a:avLst/>
          </a:prstGeom>
        </p:spPr>
      </p:pic>
      <p:sp>
        <p:nvSpPr>
          <p:cNvPr id="9" name="TextBox 8">
            <a:extLst>
              <a:ext uri="{FF2B5EF4-FFF2-40B4-BE49-F238E27FC236}">
                <a16:creationId xmlns:a16="http://schemas.microsoft.com/office/drawing/2014/main" id="{8178FD7A-83A5-88D8-9F9E-EE80EEDC77C9}"/>
              </a:ext>
            </a:extLst>
          </p:cNvPr>
          <p:cNvSpPr txBox="1"/>
          <p:nvPr/>
        </p:nvSpPr>
        <p:spPr>
          <a:xfrm>
            <a:off x="5802584" y="3663428"/>
            <a:ext cx="4701309" cy="646331"/>
          </a:xfrm>
          <a:prstGeom prst="rect">
            <a:avLst/>
          </a:prstGeom>
          <a:noFill/>
        </p:spPr>
        <p:txBody>
          <a:bodyPr wrap="square" rtlCol="0">
            <a:spAutoFit/>
          </a:bodyPr>
          <a:lstStyle/>
          <a:p>
            <a:r>
              <a:rPr lang="es-ES" u="sng" dirty="0"/>
              <a:t>Alternativas a la estación de lavado de ojos</a:t>
            </a:r>
            <a:endParaRPr lang="en-US" u="sng" dirty="0"/>
          </a:p>
        </p:txBody>
      </p:sp>
    </p:spTree>
    <p:extLst>
      <p:ext uri="{BB962C8B-B14F-4D97-AF65-F5344CB8AC3E}">
        <p14:creationId xmlns:p14="http://schemas.microsoft.com/office/powerpoint/2010/main" val="24940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7" name="Rectangle 16">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E03D0FC-94F5-EB34-E773-0855D0D88D2F}"/>
              </a:ext>
            </a:extLst>
          </p:cNvPr>
          <p:cNvSpPr>
            <a:spLocks noGrp="1"/>
          </p:cNvSpPr>
          <p:nvPr>
            <p:ph type="title"/>
          </p:nvPr>
        </p:nvSpPr>
        <p:spPr>
          <a:xfrm>
            <a:off x="1051560" y="1110054"/>
            <a:ext cx="6558608" cy="3189642"/>
          </a:xfrm>
        </p:spPr>
        <p:txBody>
          <a:bodyPr vert="horz" lIns="91440" tIns="45720" rIns="91440" bIns="45720" rtlCol="0" anchor="ctr">
            <a:normAutofit/>
          </a:bodyPr>
          <a:lstStyle/>
          <a:p>
            <a:pPr algn="r">
              <a:lnSpc>
                <a:spcPct val="80000"/>
              </a:lnSpc>
            </a:pPr>
            <a:r>
              <a:rPr lang="en-US" sz="6000" dirty="0">
                <a:blipFill dpi="0" rotWithShape="1">
                  <a:blip r:embed="rId4"/>
                  <a:srcRect/>
                  <a:tile tx="6350" ty="-127000" sx="65000" sy="64000" flip="none" algn="tl"/>
                </a:blipFill>
              </a:rPr>
              <a:t>Las </a:t>
            </a:r>
            <a:r>
              <a:rPr lang="en-US" sz="6000" dirty="0" err="1">
                <a:blipFill dpi="0" rotWithShape="1">
                  <a:blip r:embed="rId4"/>
                  <a:srcRect/>
                  <a:tile tx="6350" ty="-127000" sx="65000" sy="64000" flip="none" algn="tl"/>
                </a:blipFill>
              </a:rPr>
              <a:t>cosas</a:t>
            </a:r>
            <a:r>
              <a:rPr lang="en-US" sz="6000" dirty="0">
                <a:blipFill dpi="0" rotWithShape="1">
                  <a:blip r:embed="rId4"/>
                  <a:srcRect/>
                  <a:tile tx="6350" ty="-127000" sx="65000" sy="64000" flip="none" algn="tl"/>
                </a:blipFill>
              </a:rPr>
              <a:t> </a:t>
            </a:r>
            <a:r>
              <a:rPr lang="en-US" sz="6000" dirty="0" err="1">
                <a:blipFill dpi="0" rotWithShape="1">
                  <a:blip r:embed="rId4"/>
                  <a:srcRect/>
                  <a:tile tx="6350" ty="-127000" sx="65000" sy="64000" flip="none" algn="tl"/>
                </a:blipFill>
              </a:rPr>
              <a:t>suceden</a:t>
            </a:r>
            <a:r>
              <a:rPr lang="en-US" sz="6000" dirty="0">
                <a:blipFill dpi="0" rotWithShape="1">
                  <a:blip r:embed="rId4"/>
                  <a:srcRect/>
                  <a:tile tx="6350" ty="-127000" sx="65000" sy="64000" flip="none" algn="tl"/>
                </a:blipFill>
              </a:rPr>
              <a:t> </a:t>
            </a:r>
            <a:r>
              <a:rPr lang="en-US" sz="6000" dirty="0" err="1">
                <a:blipFill dpi="0" rotWithShape="1">
                  <a:blip r:embed="rId4"/>
                  <a:srcRect/>
                  <a:tile tx="6350" ty="-127000" sx="65000" sy="64000" flip="none" algn="tl"/>
                </a:blipFill>
              </a:rPr>
              <a:t>inesperadamente</a:t>
            </a:r>
            <a:endParaRPr lang="en-US" sz="6000" dirty="0">
              <a:blipFill dpi="0" rotWithShape="1">
                <a:blip r:embed="rId4"/>
                <a:srcRect/>
                <a:tile tx="6350" ty="-127000" sx="65000" sy="64000" flip="none" algn="tl"/>
              </a:blipFill>
            </a:endParaRPr>
          </a:p>
        </p:txBody>
      </p:sp>
      <p:sp>
        <p:nvSpPr>
          <p:cNvPr id="19" name="Rectangle 18">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26" name="Oval 25">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DACB8C60-9D03-D6DE-ACF3-145968F50CBC}"/>
              </a:ext>
            </a:extLst>
          </p:cNvPr>
          <p:cNvSpPr txBox="1"/>
          <p:nvPr/>
        </p:nvSpPr>
        <p:spPr>
          <a:xfrm>
            <a:off x="2610617" y="4414480"/>
            <a:ext cx="3171347" cy="369332"/>
          </a:xfrm>
          <a:prstGeom prst="rect">
            <a:avLst/>
          </a:prstGeom>
          <a:noFill/>
        </p:spPr>
        <p:txBody>
          <a:bodyPr wrap="square" rtlCol="0">
            <a:spAutoFit/>
          </a:bodyPr>
          <a:lstStyle/>
          <a:p>
            <a:r>
              <a:rPr lang="en-US" dirty="0"/>
              <a:t>¿ESTÁS PREPARADO?</a:t>
            </a:r>
          </a:p>
        </p:txBody>
      </p:sp>
    </p:spTree>
    <p:extLst>
      <p:ext uri="{BB962C8B-B14F-4D97-AF65-F5344CB8AC3E}">
        <p14:creationId xmlns:p14="http://schemas.microsoft.com/office/powerpoint/2010/main" val="2460781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9F1F6-E385-1DCC-1FA3-C551E332E424}"/>
              </a:ext>
            </a:extLst>
          </p:cNvPr>
          <p:cNvSpPr>
            <a:spLocks noGrp="1"/>
          </p:cNvSpPr>
          <p:nvPr>
            <p:ph type="title"/>
          </p:nvPr>
        </p:nvSpPr>
        <p:spPr>
          <a:xfrm>
            <a:off x="382279" y="256032"/>
            <a:ext cx="6743844" cy="1609344"/>
          </a:xfrm>
        </p:spPr>
        <p:txBody>
          <a:bodyPr>
            <a:normAutofit/>
          </a:bodyPr>
          <a:lstStyle/>
          <a:p>
            <a:r>
              <a:rPr lang="en-US" sz="4800" dirty="0" err="1"/>
              <a:t>Enfermedad</a:t>
            </a:r>
            <a:endParaRPr lang="en-US" sz="4800" dirty="0"/>
          </a:p>
        </p:txBody>
      </p:sp>
      <p:sp>
        <p:nvSpPr>
          <p:cNvPr id="3" name="Content Placeholder 2">
            <a:extLst>
              <a:ext uri="{FF2B5EF4-FFF2-40B4-BE49-F238E27FC236}">
                <a16:creationId xmlns:a16="http://schemas.microsoft.com/office/drawing/2014/main" id="{8D1F4564-370C-4416-1348-BCCEF52EEE26}"/>
              </a:ext>
            </a:extLst>
          </p:cNvPr>
          <p:cNvSpPr>
            <a:spLocks noGrp="1"/>
          </p:cNvSpPr>
          <p:nvPr>
            <p:ph idx="1"/>
          </p:nvPr>
        </p:nvSpPr>
        <p:spPr>
          <a:xfrm>
            <a:off x="382279" y="2121408"/>
            <a:ext cx="6743845" cy="4050792"/>
          </a:xfrm>
        </p:spPr>
        <p:txBody>
          <a:bodyPr>
            <a:normAutofit/>
          </a:bodyPr>
          <a:lstStyle/>
          <a:p>
            <a:pPr marL="0" indent="0">
              <a:buNone/>
            </a:pPr>
            <a:r>
              <a:rPr lang="es-ES" sz="2800" dirty="0"/>
              <a:t>Si una emergencia implica una enfermedad, la limpieza y el saneamiento adecuados son esenciales para controlar la propagación de virus o bacterias. Asegúrese de que su equipo sepa cómo manejar los productos de limpieza de manera correcta y segura.</a:t>
            </a:r>
          </a:p>
          <a:p>
            <a:pPr marL="0" indent="0">
              <a:buNone/>
            </a:pPr>
            <a:r>
              <a:rPr lang="es-ES" sz="2800" dirty="0"/>
              <a:t>LA HIGIENE PERSONAL DEBE SER UN ENFOQUE IMPORTANTE</a:t>
            </a:r>
            <a:r>
              <a:rPr lang="en-US" sz="2800" dirty="0"/>
              <a:t>.</a:t>
            </a:r>
          </a:p>
          <a:p>
            <a:pPr marL="0" indent="0">
              <a:buNone/>
            </a:pPr>
            <a:endParaRPr lang="en-US" sz="1800" dirty="0"/>
          </a:p>
          <a:p>
            <a:pPr marL="0" indent="0">
              <a:buNone/>
            </a:pPr>
            <a:endParaRPr lang="en-US" sz="1800" dirty="0"/>
          </a:p>
        </p:txBody>
      </p:sp>
      <p:pic>
        <p:nvPicPr>
          <p:cNvPr id="7" name="Graphic 6" descr="Sink">
            <a:extLst>
              <a:ext uri="{FF2B5EF4-FFF2-40B4-BE49-F238E27FC236}">
                <a16:creationId xmlns:a16="http://schemas.microsoft.com/office/drawing/2014/main" id="{AC9A47E7-3260-EA3C-9D9E-FC91784217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3460" y="1595727"/>
            <a:ext cx="3369177" cy="3369177"/>
          </a:xfrm>
          <a:prstGeom prst="rect">
            <a:avLst/>
          </a:prstGeom>
        </p:spPr>
      </p:pic>
      <p:grpSp>
        <p:nvGrpSpPr>
          <p:cNvPr id="12" name="Group 11">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39597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D369-3EC9-5E35-049F-F62BFCC391BB}"/>
              </a:ext>
            </a:extLst>
          </p:cNvPr>
          <p:cNvSpPr>
            <a:spLocks noGrp="1"/>
          </p:cNvSpPr>
          <p:nvPr>
            <p:ph type="title"/>
          </p:nvPr>
        </p:nvSpPr>
        <p:spPr>
          <a:solidFill>
            <a:schemeClr val="bg1">
              <a:lumMod val="85000"/>
            </a:schemeClr>
          </a:solidFill>
        </p:spPr>
        <p:txBody>
          <a:bodyPr/>
          <a:lstStyle/>
          <a:p>
            <a:r>
              <a:rPr lang="es-ES" dirty="0"/>
              <a:t>Otros aspectos a tener en cuenta</a:t>
            </a:r>
            <a:r>
              <a:rPr lang="en-US" dirty="0"/>
              <a:t>:</a:t>
            </a:r>
          </a:p>
        </p:txBody>
      </p:sp>
      <p:sp>
        <p:nvSpPr>
          <p:cNvPr id="3" name="Content Placeholder 2">
            <a:extLst>
              <a:ext uri="{FF2B5EF4-FFF2-40B4-BE49-F238E27FC236}">
                <a16:creationId xmlns:a16="http://schemas.microsoft.com/office/drawing/2014/main" id="{018D9D41-EEDE-6A37-A681-E6088EEEB59A}"/>
              </a:ext>
            </a:extLst>
          </p:cNvPr>
          <p:cNvSpPr>
            <a:spLocks noGrp="1"/>
          </p:cNvSpPr>
          <p:nvPr>
            <p:ph idx="1"/>
          </p:nvPr>
        </p:nvSpPr>
        <p:spPr>
          <a:xfrm>
            <a:off x="1151330" y="2175729"/>
            <a:ext cx="10058400" cy="4050792"/>
          </a:xfrm>
        </p:spPr>
        <p:txBody>
          <a:bodyPr>
            <a:normAutofit fontScale="92500" lnSpcReduction="20000"/>
          </a:bodyPr>
          <a:lstStyle/>
          <a:p>
            <a:r>
              <a:rPr lang="es-ES" sz="2800" dirty="0"/>
              <a:t>¿Los miembros de su personal están certificados en RCP?
¿Su personal sabe qué hacer si alguien se está ahogando?
¿Su personal sabe dónde está el DEA y cómo usarlo?
¿Su personal sabe dónde están los extintores?
¿Sabes cuáles son las precauciones estándar?
¿Su personal sabe cómo limpiar la sangre y los fluidos corporales?
¿Su instalación necesita un contenedor para objetos punzocortantes?	
Vidrios rotos, agujas, cúteres</a:t>
            </a:r>
            <a:endParaRPr lang="en-US" sz="2600" dirty="0"/>
          </a:p>
        </p:txBody>
      </p:sp>
    </p:spTree>
    <p:extLst>
      <p:ext uri="{BB962C8B-B14F-4D97-AF65-F5344CB8AC3E}">
        <p14:creationId xmlns:p14="http://schemas.microsoft.com/office/powerpoint/2010/main" val="4270076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E16A65-7615-046F-A8FB-986EC64C431D}"/>
              </a:ext>
            </a:extLst>
          </p:cNvPr>
          <p:cNvSpPr>
            <a:spLocks noGrp="1"/>
          </p:cNvSpPr>
          <p:nvPr>
            <p:ph type="title"/>
          </p:nvPr>
        </p:nvSpPr>
        <p:spPr/>
        <p:txBody>
          <a:bodyPr/>
          <a:lstStyle/>
          <a:p>
            <a:r>
              <a:rPr lang="en-US" dirty="0" err="1"/>
              <a:t>Consejos</a:t>
            </a:r>
            <a:r>
              <a:rPr lang="en-US" dirty="0"/>
              <a:t> para </a:t>
            </a:r>
            <a:r>
              <a:rPr lang="en-US" dirty="0" err="1"/>
              <a:t>prevenir</a:t>
            </a:r>
            <a:r>
              <a:rPr lang="en-US" dirty="0"/>
              <a:t> </a:t>
            </a:r>
            <a:r>
              <a:rPr lang="en-US" dirty="0" err="1"/>
              <a:t>quemaduras</a:t>
            </a:r>
            <a:endParaRPr lang="en-US" dirty="0"/>
          </a:p>
        </p:txBody>
      </p:sp>
      <p:sp>
        <p:nvSpPr>
          <p:cNvPr id="5" name="Content Placeholder 4">
            <a:extLst>
              <a:ext uri="{FF2B5EF4-FFF2-40B4-BE49-F238E27FC236}">
                <a16:creationId xmlns:a16="http://schemas.microsoft.com/office/drawing/2014/main" id="{09458AD0-A446-246A-C310-16D515A80191}"/>
              </a:ext>
            </a:extLst>
          </p:cNvPr>
          <p:cNvSpPr>
            <a:spLocks noGrp="1"/>
          </p:cNvSpPr>
          <p:nvPr>
            <p:ph idx="1"/>
          </p:nvPr>
        </p:nvSpPr>
        <p:spPr/>
        <p:txBody>
          <a:bodyPr/>
          <a:lstStyle/>
          <a:p>
            <a:pPr marL="457200" indent="-457200">
              <a:buAutoNum type="arabicPeriod"/>
            </a:pPr>
            <a:r>
              <a:rPr lang="es-ES" dirty="0"/>
              <a:t>Párese a un lado cuando abra las puertas del horno
Abre los párpados lejos de tu cuerpo
Use zapatos cerrados
Asegúrese de que los guantes de cocina o las agarraderas estén disponibles para cualquier persona que manipule alimentos calientes
Vacíe la mesa de vapor cuando el agua se haya enfriado
Protección contra el desgaste al manipular productos químicos</a:t>
            </a:r>
            <a:endParaRPr lang="en-US" dirty="0"/>
          </a:p>
        </p:txBody>
      </p:sp>
    </p:spTree>
    <p:extLst>
      <p:ext uri="{BB962C8B-B14F-4D97-AF65-F5344CB8AC3E}">
        <p14:creationId xmlns:p14="http://schemas.microsoft.com/office/powerpoint/2010/main" val="1867500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1F0B709D-F314-8AA2-F464-F3E2C3E3CF76}"/>
              </a:ext>
            </a:extLst>
          </p:cNvPr>
          <p:cNvSpPr>
            <a:spLocks noGrp="1"/>
          </p:cNvSpPr>
          <p:nvPr>
            <p:ph type="title"/>
          </p:nvPr>
        </p:nvSpPr>
        <p:spPr>
          <a:xfrm>
            <a:off x="1490145" y="2376862"/>
            <a:ext cx="2640646" cy="2104273"/>
          </a:xfrm>
          <a:noFill/>
        </p:spPr>
        <p:txBody>
          <a:bodyPr>
            <a:normAutofit/>
          </a:bodyPr>
          <a:lstStyle/>
          <a:p>
            <a:pPr algn="ctr"/>
            <a:r>
              <a:rPr lang="es-ES" sz="3000" dirty="0">
                <a:solidFill>
                  <a:srgbClr val="FFFFFF"/>
                </a:solidFill>
              </a:rPr>
              <a:t>Cómo prevenir una quemadura por vapor al cocinar</a:t>
            </a:r>
            <a:r>
              <a:rPr lang="en-US" sz="3000" dirty="0">
                <a:solidFill>
                  <a:srgbClr val="FFFFFF"/>
                </a:solidFill>
              </a:rPr>
              <a:t>:</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70136AA-5714-A3FB-96E9-D80BD2F491D8}"/>
              </a:ext>
            </a:extLst>
          </p:cNvPr>
          <p:cNvSpPr>
            <a:spLocks noGrp="1"/>
          </p:cNvSpPr>
          <p:nvPr>
            <p:ph idx="1"/>
          </p:nvPr>
        </p:nvSpPr>
        <p:spPr>
          <a:xfrm>
            <a:off x="6081089" y="725394"/>
            <a:ext cx="5142658" cy="5407212"/>
          </a:xfrm>
        </p:spPr>
        <p:txBody>
          <a:bodyPr anchor="ctr">
            <a:normAutofit fontScale="92500" lnSpcReduction="20000"/>
          </a:bodyPr>
          <a:lstStyle/>
          <a:p>
            <a:r>
              <a:rPr lang="es-ES" dirty="0"/>
              <a:t>¡No pegues partes del cuerpo en el vapor! Ser consciente de la posibilidad de quemaduras es el primer paso.
Tenga y use guantes de cocina o agarraderas
Siempre abra los párpados lejos de usted y / o lejos de las manos, los brazos y la cara, sepa dónde goteará el vapor condensado en el interior de la tapa.
Antes de mover una sartén caliente, sepa si puede levantarla de manera segura.  También asegúrate de saber dónde lo vas a poner.  Asegúrese de que el espacio esté disponible antes de comenzar la mudanza
Si drena alimentos calientes como la pasta, viértalos lentamente, sepa que los líquidos calientes u otros líquidos pueden correr por los canales de los mangos y hacia los brazos
NUNCA levante el extremo de agarre más alto que el extremo que está en su mano</a:t>
            </a:r>
            <a:endParaRPr lang="en-US" dirty="0"/>
          </a:p>
        </p:txBody>
      </p:sp>
    </p:spTree>
    <p:extLst>
      <p:ext uri="{BB962C8B-B14F-4D97-AF65-F5344CB8AC3E}">
        <p14:creationId xmlns:p14="http://schemas.microsoft.com/office/powerpoint/2010/main" val="3495966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30BD2C35-59AC-953C-AD1E-89985FC6D996}"/>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Cortes</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CCD0BC8-9428-45BB-EA99-CFC249B668DF}"/>
              </a:ext>
            </a:extLst>
          </p:cNvPr>
          <p:cNvSpPr>
            <a:spLocks noGrp="1"/>
          </p:cNvSpPr>
          <p:nvPr>
            <p:ph idx="1"/>
          </p:nvPr>
        </p:nvSpPr>
        <p:spPr>
          <a:xfrm>
            <a:off x="6081089" y="725394"/>
            <a:ext cx="5142658" cy="5407212"/>
          </a:xfrm>
        </p:spPr>
        <p:txBody>
          <a:bodyPr anchor="ctr">
            <a:normAutofit lnSpcReduction="10000"/>
          </a:bodyPr>
          <a:lstStyle/>
          <a:p>
            <a:r>
              <a:rPr lang="es-ES" dirty="0"/>
              <a:t>Lleve cuchillos y objetos afilados apuntando hacia abajo
Mantenga las hojas de los cuchillos afiladas, los mangos seguros y guárdelos con las hojas cubiertas
No deje cuchillos en los fregaderos: mantenga los cuchillos y los objetos afilados visibles en todo momento
No nos atrevamos a limpiar vidrios rotos, use una escoba y un recogedor
No converse con otra persona mientras corta
No empuje la basura con las manos hacia abajo
No use vidrio para sacar hielo
Administre primeros auxilios o, si corresponde, llame al 911</a:t>
            </a:r>
            <a:endParaRPr lang="en-US" dirty="0"/>
          </a:p>
        </p:txBody>
      </p:sp>
    </p:spTree>
    <p:extLst>
      <p:ext uri="{BB962C8B-B14F-4D97-AF65-F5344CB8AC3E}">
        <p14:creationId xmlns:p14="http://schemas.microsoft.com/office/powerpoint/2010/main" val="3250336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6A62-90EE-A62E-59E9-859AB7206740}"/>
              </a:ext>
            </a:extLst>
          </p:cNvPr>
          <p:cNvSpPr>
            <a:spLocks noGrp="1"/>
          </p:cNvSpPr>
          <p:nvPr>
            <p:ph type="title"/>
          </p:nvPr>
        </p:nvSpPr>
        <p:spPr/>
        <p:txBody>
          <a:bodyPr>
            <a:normAutofit/>
          </a:bodyPr>
          <a:lstStyle/>
          <a:p>
            <a:r>
              <a:rPr lang="es-ES" sz="3200" dirty="0"/>
              <a:t>Otros recursos: disponibles a continuación o en el sitio web de NM-AAA</a:t>
            </a:r>
            <a:endParaRPr lang="en-US" sz="3200" dirty="0"/>
          </a:p>
        </p:txBody>
      </p:sp>
      <p:sp>
        <p:nvSpPr>
          <p:cNvPr id="3" name="Content Placeholder 2">
            <a:extLst>
              <a:ext uri="{FF2B5EF4-FFF2-40B4-BE49-F238E27FC236}">
                <a16:creationId xmlns:a16="http://schemas.microsoft.com/office/drawing/2014/main" id="{622BBD1C-A079-8D62-0249-968F49C19175}"/>
              </a:ext>
            </a:extLst>
          </p:cNvPr>
          <p:cNvSpPr>
            <a:spLocks noGrp="1"/>
          </p:cNvSpPr>
          <p:nvPr>
            <p:ph idx="1"/>
          </p:nvPr>
        </p:nvSpPr>
        <p:spPr/>
        <p:txBody>
          <a:bodyPr>
            <a:normAutofit fontScale="77500" lnSpcReduction="20000"/>
          </a:bodyPr>
          <a:lstStyle/>
          <a:p>
            <a:r>
              <a:rPr lang="en-US" dirty="0"/>
              <a:t>Greater Wisconsin Agency on Aging Resources, Inc. Emergency Preparedness in the Food Service Area: For Staff and Volunteers.  Available at: </a:t>
            </a:r>
            <a:r>
              <a:rPr lang="en-US" dirty="0">
                <a:hlinkClick r:id="rId2"/>
              </a:rPr>
              <a:t>https://gwaar.org/emergency-preparedness-in-the-foodservice-area-for-staff-and-volunteers</a:t>
            </a:r>
            <a:r>
              <a:rPr lang="en-US" dirty="0"/>
              <a:t>. </a:t>
            </a:r>
          </a:p>
          <a:p>
            <a:r>
              <a:rPr lang="en-US" dirty="0"/>
              <a:t>Emergency Handbook for Food Managers:  Advanced Practice Centers: Available at: </a:t>
            </a:r>
            <a:r>
              <a:rPr lang="en-US" dirty="0">
                <a:hlinkClick r:id="rId3"/>
              </a:rPr>
              <a:t>https://diversitypreparedness.org/~/media/Files/diversitypreparedness/APC_Emergency_Handbook_for_Food_Managers.ashx?la=en</a:t>
            </a:r>
            <a:r>
              <a:rPr lang="en-US" dirty="0"/>
              <a:t>.</a:t>
            </a:r>
          </a:p>
          <a:p>
            <a:r>
              <a:rPr lang="en-US" dirty="0"/>
              <a:t>FoodSafety.gov. Eat Safe In a Power Outage: available in English and Spanish at: </a:t>
            </a:r>
            <a:r>
              <a:rPr lang="en-US" dirty="0">
                <a:hlinkClick r:id="rId4"/>
              </a:rPr>
              <a:t>https://www.cdc.gov/foodsafety/food-safety-during-a-power-outage.html</a:t>
            </a:r>
            <a:r>
              <a:rPr lang="en-US" dirty="0"/>
              <a:t>   </a:t>
            </a:r>
          </a:p>
          <a:p>
            <a:r>
              <a:rPr lang="en-US" dirty="0"/>
              <a:t>Foodsafety.gov. Food Safety During Power Outage: Refrigerated food and Power Outages: wen to save it and when to throw it out :  Available at: </a:t>
            </a:r>
            <a:r>
              <a:rPr lang="en-US" dirty="0">
                <a:hlinkClick r:id="rId5"/>
              </a:rPr>
              <a:t>https://www.foodsafety.gov/food-safety-charts/food-safety-during-power-outage  </a:t>
            </a:r>
          </a:p>
          <a:p>
            <a:r>
              <a:rPr lang="en-US" dirty="0"/>
              <a:t>Emergency Preparedness Committee of Council II 2004-2006 Conference for Food Protection. January 22, 2014.  Emergency Action Plan for Retail Food Establishments: Available at: </a:t>
            </a:r>
            <a:r>
              <a:rPr lang="en-US" dirty="0">
                <a:hlinkClick r:id="rId6"/>
              </a:rPr>
              <a:t>https://www.foodprotect.org/media/guide/Emergency%20Action%20Plan%20for%20Retail%20food%20Est.pdf</a:t>
            </a:r>
            <a:endParaRPr lang="en-US" dirty="0"/>
          </a:p>
          <a:p>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83968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1664-EF73-06C7-4D37-CA57B89982A3}"/>
              </a:ext>
            </a:extLst>
          </p:cNvPr>
          <p:cNvSpPr>
            <a:spLocks noGrp="1"/>
          </p:cNvSpPr>
          <p:nvPr>
            <p:ph type="title"/>
          </p:nvPr>
        </p:nvSpPr>
        <p:spPr>
          <a:solidFill>
            <a:schemeClr val="accent1">
              <a:lumMod val="20000"/>
              <a:lumOff val="80000"/>
            </a:schemeClr>
          </a:solidFill>
        </p:spPr>
        <p:txBody>
          <a:bodyPr/>
          <a:lstStyle/>
          <a:p>
            <a:r>
              <a:rPr lang="en-US" dirty="0" err="1"/>
              <a:t>Referencias</a:t>
            </a:r>
            <a:r>
              <a:rPr lang="en-US" dirty="0"/>
              <a:t>:</a:t>
            </a:r>
          </a:p>
        </p:txBody>
      </p:sp>
      <p:sp>
        <p:nvSpPr>
          <p:cNvPr id="3" name="Content Placeholder 2">
            <a:extLst>
              <a:ext uri="{FF2B5EF4-FFF2-40B4-BE49-F238E27FC236}">
                <a16:creationId xmlns:a16="http://schemas.microsoft.com/office/drawing/2014/main" id="{8F2471B3-361B-0582-D3B0-AADD7E149841}"/>
              </a:ext>
            </a:extLst>
          </p:cNvPr>
          <p:cNvSpPr>
            <a:spLocks noGrp="1"/>
          </p:cNvSpPr>
          <p:nvPr>
            <p:ph idx="1"/>
          </p:nvPr>
        </p:nvSpPr>
        <p:spPr>
          <a:ln w="57150">
            <a:solidFill>
              <a:srgbClr val="C00000"/>
            </a:solidFill>
          </a:ln>
        </p:spPr>
        <p:txBody>
          <a:bodyPr>
            <a:normAutofit lnSpcReduction="10000"/>
          </a:bodyPr>
          <a:lstStyle/>
          <a:p>
            <a:r>
              <a:rPr lang="en-US" sz="1400" dirty="0"/>
              <a:t>Emergency Planning for Food Service, Culinary Services Group </a:t>
            </a:r>
          </a:p>
          <a:p>
            <a:pPr marL="0" indent="0">
              <a:buNone/>
            </a:pPr>
            <a:r>
              <a:rPr lang="en-US" sz="1400" dirty="0">
                <a:hlinkClick r:id="rId2"/>
              </a:rPr>
              <a:t>https://culinaryservicesgroup.com/emergency-planning-for-food-service/</a:t>
            </a:r>
            <a:endParaRPr lang="en-US" sz="1400" dirty="0"/>
          </a:p>
          <a:p>
            <a:r>
              <a:rPr lang="en-US" sz="1400" dirty="0"/>
              <a:t>Appendix A to 1910.151 – First aid kits </a:t>
            </a:r>
          </a:p>
          <a:p>
            <a:pPr marL="0" indent="0">
              <a:buNone/>
            </a:pPr>
            <a:r>
              <a:rPr lang="en-US" sz="1400" dirty="0">
                <a:hlinkClick r:id="rId3"/>
              </a:rPr>
              <a:t>https://www.osha.gov/laws-regs/regulations/standardnumber/1910/1910.151AppA</a:t>
            </a:r>
            <a:endParaRPr lang="en-US" sz="1400" dirty="0"/>
          </a:p>
          <a:p>
            <a:r>
              <a:rPr lang="en-US" sz="1400" dirty="0"/>
              <a:t>National Foundation to End Senior Hunger</a:t>
            </a:r>
          </a:p>
          <a:p>
            <a:pPr marL="0" indent="0">
              <a:buNone/>
            </a:pPr>
            <a:r>
              <a:rPr lang="en-US" sz="1400" dirty="0">
                <a:hlinkClick r:id="rId4"/>
              </a:rPr>
              <a:t>https://acl.gov/sites/default/files/nutrition/NFESH_Emergency-preparedness.pdf</a:t>
            </a:r>
            <a:endParaRPr lang="en-US" sz="1400" dirty="0"/>
          </a:p>
          <a:p>
            <a:r>
              <a:rPr lang="en-US" sz="1400" dirty="0"/>
              <a:t>Top 5 First Aid Kits for Restaurants</a:t>
            </a:r>
          </a:p>
          <a:p>
            <a:pPr marL="0" indent="0">
              <a:buNone/>
            </a:pPr>
            <a:r>
              <a:rPr lang="en-US" sz="1400" dirty="0"/>
              <a:t> </a:t>
            </a:r>
            <a:r>
              <a:rPr lang="en-US" sz="1400" dirty="0">
                <a:hlinkClick r:id="rId5"/>
              </a:rPr>
              <a:t>https://www.aedbrands.com/blog/top-5-first-aid-kits-for-restaurants/</a:t>
            </a:r>
            <a:endParaRPr lang="en-US" sz="1400" dirty="0"/>
          </a:p>
          <a:p>
            <a:r>
              <a:rPr lang="en-US" sz="1400" dirty="0"/>
              <a:t>What should be in a Restaurant First Aid Kit? </a:t>
            </a:r>
          </a:p>
          <a:p>
            <a:pPr marL="0" indent="0">
              <a:buNone/>
            </a:pPr>
            <a:r>
              <a:rPr lang="en-US" sz="1400" dirty="0">
                <a:hlinkClick r:id="rId6"/>
              </a:rPr>
              <a:t>https://www.dotit.com/blog/what-should-be-in-a-restaurant-first-aid-kit.html</a:t>
            </a:r>
            <a:endParaRPr lang="en-US" sz="1400" dirty="0"/>
          </a:p>
          <a:p>
            <a:r>
              <a:rPr lang="en-US" sz="1400" dirty="0">
                <a:hlinkClick r:id="rId7">
                  <a:extLst>
                    <a:ext uri="{A12FA001-AC4F-418D-AE19-62706E023703}">
                      <ahyp:hlinkClr xmlns:ahyp="http://schemas.microsoft.com/office/drawing/2018/hyperlinkcolor" val="tx"/>
                    </a:ext>
                  </a:extLst>
                </a:hlinkClick>
              </a:rPr>
              <a:t>Food Safety During A Weather Emergency</a:t>
            </a:r>
            <a:endParaRPr lang="en-US" sz="1400" dirty="0"/>
          </a:p>
          <a:p>
            <a:pPr marL="0" indent="0">
              <a:buNone/>
            </a:pPr>
            <a:r>
              <a:rPr lang="en-US" sz="1400" dirty="0">
                <a:solidFill>
                  <a:srgbClr val="CC9900"/>
                </a:solidFill>
                <a:hlinkClick r:id="rId7">
                  <a:extLst>
                    <a:ext uri="{A12FA001-AC4F-418D-AE19-62706E023703}">
                      <ahyp:hlinkClr xmlns:ahyp="http://schemas.microsoft.com/office/drawing/2018/hyperlinkcolor" val="tx"/>
                    </a:ext>
                  </a:extLst>
                </a:hlinkClick>
              </a:rPr>
              <a:t>https://datcp.wi.gov/Documents/foodsafetyweatheremergency.pdf</a:t>
            </a:r>
            <a:endParaRPr lang="en-US" sz="1400" u="sng" dirty="0"/>
          </a:p>
          <a:p>
            <a:endParaRPr lang="en-US" sz="1400" dirty="0"/>
          </a:p>
          <a:p>
            <a:endParaRPr lang="en-US" sz="1400" dirty="0">
              <a:hlinkClick r:id="rId7">
                <a:extLst>
                  <a:ext uri="{A12FA001-AC4F-418D-AE19-62706E023703}">
                    <ahyp:hlinkClr xmlns:ahyp="http://schemas.microsoft.com/office/drawing/2018/hyperlinkcolor" val="tx"/>
                  </a:ext>
                </a:extLst>
              </a:hlinkClick>
            </a:endParaRPr>
          </a:p>
          <a:p>
            <a:endParaRPr lang="en-US" sz="1400" dirty="0"/>
          </a:p>
          <a:p>
            <a:pPr marL="0" indent="0">
              <a:buNone/>
            </a:pPr>
            <a:endParaRPr lang="en-US" dirty="0"/>
          </a:p>
        </p:txBody>
      </p:sp>
    </p:spTree>
    <p:extLst>
      <p:ext uri="{BB962C8B-B14F-4D97-AF65-F5344CB8AC3E}">
        <p14:creationId xmlns:p14="http://schemas.microsoft.com/office/powerpoint/2010/main" val="4037461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7" name="Oval 16">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18" name="Freeform: Shape 17">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4" name="Picture 3" descr="A hand writing on a chalkboard&#10;&#10;Description automatically generated">
            <a:extLst>
              <a:ext uri="{FF2B5EF4-FFF2-40B4-BE49-F238E27FC236}">
                <a16:creationId xmlns:a16="http://schemas.microsoft.com/office/drawing/2014/main" id="{ABB1F817-5830-1B23-ADA4-CD9623BB019F}"/>
              </a:ext>
            </a:extLst>
          </p:cNvPr>
          <p:cNvPicPr>
            <a:picLocks noChangeAspect="1"/>
          </p:cNvPicPr>
          <p:nvPr/>
        </p:nvPicPr>
        <p:blipFill>
          <a:blip r:embed="rId5"/>
          <a:stretch>
            <a:fillRect/>
          </a:stretch>
        </p:blipFill>
        <p:spPr>
          <a:xfrm>
            <a:off x="2758561" y="1560034"/>
            <a:ext cx="6674879" cy="3737932"/>
          </a:xfrm>
          <a:prstGeom prst="rect">
            <a:avLst/>
          </a:prstGeom>
        </p:spPr>
      </p:pic>
    </p:spTree>
    <p:extLst>
      <p:ext uri="{BB962C8B-B14F-4D97-AF65-F5344CB8AC3E}">
        <p14:creationId xmlns:p14="http://schemas.microsoft.com/office/powerpoint/2010/main" val="1361006074"/>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2" name="Oval 21">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24" name="Freeform: Shape 23">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Rectangle 1">
            <a:extLst>
              <a:ext uri="{FF2B5EF4-FFF2-40B4-BE49-F238E27FC236}">
                <a16:creationId xmlns:a16="http://schemas.microsoft.com/office/drawing/2014/main" id="{06486592-D334-3F8C-6725-7F295D37F18C}"/>
              </a:ext>
            </a:extLst>
          </p:cNvPr>
          <p:cNvSpPr/>
          <p:nvPr/>
        </p:nvSpPr>
        <p:spPr>
          <a:xfrm>
            <a:off x="4516880" y="2967335"/>
            <a:ext cx="3158237" cy="923330"/>
          </a:xfrm>
          <a:prstGeom prst="rect">
            <a:avLst/>
          </a:prstGeom>
          <a:noFill/>
        </p:spPr>
        <p:txBody>
          <a:bodyPr wrap="none" lIns="91440" tIns="45720" rIns="91440" bIns="45720">
            <a:spAutoFit/>
          </a:bodyPr>
          <a:lstStyle/>
          <a:p>
            <a:pPr algn="ctr"/>
            <a:r>
              <a:rPr lang="en-US" sz="5400" b="1" dirty="0" err="1">
                <a:ln w="22225">
                  <a:solidFill>
                    <a:schemeClr val="accent2"/>
                  </a:solidFill>
                  <a:prstDash val="solid"/>
                </a:ln>
                <a:solidFill>
                  <a:schemeClr val="accent2">
                    <a:lumMod val="40000"/>
                    <a:lumOff val="60000"/>
                  </a:schemeClr>
                </a:solidFill>
              </a:rPr>
              <a:t>Revisión</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114166035"/>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4" name="Oval 13">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16" name="Rectangle 15">
            <a:extLst>
              <a:ext uri="{FF2B5EF4-FFF2-40B4-BE49-F238E27FC236}">
                <a16:creationId xmlns:a16="http://schemas.microsoft.com/office/drawing/2014/main" id="{7045633D-7FA7-4D93-8E45-D385B582A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82532B9D-ADFC-4AEF-97D4-9FC87BB61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30D846-5461-2778-3732-FA89D7281340}"/>
              </a:ext>
            </a:extLst>
          </p:cNvPr>
          <p:cNvSpPr>
            <a:spLocks/>
          </p:cNvSpPr>
          <p:nvPr/>
        </p:nvSpPr>
        <p:spPr>
          <a:xfrm>
            <a:off x="1451890" y="2245904"/>
            <a:ext cx="9448627" cy="3805220"/>
          </a:xfrm>
          <a:prstGeom prst="rect">
            <a:avLst/>
          </a:prstGeom>
        </p:spPr>
        <p:txBody>
          <a:bodyPr>
            <a:normAutofit/>
          </a:bodyPr>
          <a:lstStyle/>
          <a:p>
            <a:pPr defTabSz="425196">
              <a:spcAft>
                <a:spcPts val="600"/>
              </a:spcAft>
            </a:pPr>
            <a:endParaRPr lang="en-US" sz="4092" kern="1200">
              <a:solidFill>
                <a:schemeClr val="tx1"/>
              </a:solidFill>
              <a:latin typeface="+mn-lt"/>
              <a:ea typeface="+mn-ea"/>
              <a:cs typeface="+mn-cs"/>
            </a:endParaRPr>
          </a:p>
          <a:p>
            <a:pPr marL="0" indent="0" algn="ctr">
              <a:spcAft>
                <a:spcPts val="600"/>
              </a:spcAft>
              <a:buNone/>
            </a:pPr>
            <a:endParaRPr lang="en-US" sz="4400"/>
          </a:p>
        </p:txBody>
      </p:sp>
      <p:pic>
        <p:nvPicPr>
          <p:cNvPr id="4" name="Picture 3">
            <a:extLst>
              <a:ext uri="{FF2B5EF4-FFF2-40B4-BE49-F238E27FC236}">
                <a16:creationId xmlns:a16="http://schemas.microsoft.com/office/drawing/2014/main" id="{CDCCD45E-AFFD-2004-591B-A2615A3D49F9}"/>
              </a:ext>
            </a:extLst>
          </p:cNvPr>
          <p:cNvPicPr>
            <a:picLocks noChangeAspect="1"/>
          </p:cNvPicPr>
          <p:nvPr/>
        </p:nvPicPr>
        <p:blipFill>
          <a:blip r:embed="rId4"/>
          <a:stretch>
            <a:fillRect/>
          </a:stretch>
        </p:blipFill>
        <p:spPr>
          <a:xfrm>
            <a:off x="7390862" y="801792"/>
            <a:ext cx="3503929" cy="5249332"/>
          </a:xfrm>
          <a:prstGeom prst="rect">
            <a:avLst/>
          </a:prstGeom>
        </p:spPr>
      </p:pic>
      <p:sp>
        <p:nvSpPr>
          <p:cNvPr id="7" name="TextBox 6">
            <a:extLst>
              <a:ext uri="{FF2B5EF4-FFF2-40B4-BE49-F238E27FC236}">
                <a16:creationId xmlns:a16="http://schemas.microsoft.com/office/drawing/2014/main" id="{4D77F45C-11F5-5508-CBCF-A47F89531641}"/>
              </a:ext>
            </a:extLst>
          </p:cNvPr>
          <p:cNvSpPr txBox="1"/>
          <p:nvPr/>
        </p:nvSpPr>
        <p:spPr>
          <a:xfrm>
            <a:off x="1219758" y="682900"/>
            <a:ext cx="5982798" cy="5421933"/>
          </a:xfrm>
          <a:prstGeom prst="rect">
            <a:avLst/>
          </a:prstGeom>
          <a:noFill/>
        </p:spPr>
        <p:txBody>
          <a:bodyPr wrap="square" rtlCol="0">
            <a:spAutoFit/>
          </a:bodyPr>
          <a:lstStyle/>
          <a:p>
            <a:pPr defTabSz="425196">
              <a:spcAft>
                <a:spcPts val="600"/>
              </a:spcAft>
            </a:pPr>
            <a:r>
              <a:rPr lang="en-US" sz="3348" kern="1200" dirty="0">
                <a:solidFill>
                  <a:schemeClr val="tx1"/>
                </a:solidFill>
                <a:latin typeface="+mn-lt"/>
                <a:ea typeface="+mn-ea"/>
                <a:cs typeface="+mn-cs"/>
              </a:rPr>
              <a:t>#1</a:t>
            </a:r>
          </a:p>
          <a:p>
            <a:pPr defTabSz="425196">
              <a:spcAft>
                <a:spcPts val="600"/>
              </a:spcAft>
            </a:pPr>
            <a:endParaRPr lang="en-US" sz="2232" kern="1200" dirty="0">
              <a:solidFill>
                <a:schemeClr val="tx1"/>
              </a:solidFill>
              <a:latin typeface="+mn-lt"/>
              <a:ea typeface="+mn-ea"/>
              <a:cs typeface="+mn-cs"/>
            </a:endParaRPr>
          </a:p>
          <a:p>
            <a:pPr defTabSz="425196">
              <a:spcAft>
                <a:spcPts val="600"/>
              </a:spcAft>
            </a:pPr>
            <a:r>
              <a:rPr lang="en-US" sz="2232" dirty="0"/>
              <a:t>Las </a:t>
            </a:r>
            <a:r>
              <a:rPr lang="en-US" sz="2232" dirty="0" err="1"/>
              <a:t>listas</a:t>
            </a:r>
            <a:r>
              <a:rPr lang="en-US" sz="2232" dirty="0"/>
              <a:t> de </a:t>
            </a:r>
            <a:r>
              <a:rPr lang="en-US" sz="2232" dirty="0" err="1"/>
              <a:t>contactos</a:t>
            </a:r>
            <a:r>
              <a:rPr lang="en-US" sz="2232" dirty="0"/>
              <a:t> </a:t>
            </a:r>
            <a:r>
              <a:rPr lang="en-US" sz="2232" dirty="0" err="1"/>
              <a:t>deben</a:t>
            </a:r>
            <a:r>
              <a:rPr lang="en-US" sz="2232" dirty="0"/>
              <a:t> </a:t>
            </a:r>
            <a:r>
              <a:rPr lang="en-US" sz="2232" dirty="0" err="1"/>
              <a:t>incluir</a:t>
            </a:r>
            <a:r>
              <a:rPr lang="en-US" sz="2232" dirty="0"/>
              <a:t>:
a. </a:t>
            </a:r>
            <a:r>
              <a:rPr lang="en-US" sz="2232" dirty="0" err="1"/>
              <a:t>direcciones</a:t>
            </a:r>
            <a:r>
              <a:rPr lang="en-US" sz="2232" dirty="0"/>
              <a:t>, </a:t>
            </a:r>
            <a:r>
              <a:rPr lang="en-US" sz="2232" dirty="0" err="1"/>
              <a:t>números</a:t>
            </a:r>
            <a:r>
              <a:rPr lang="en-US" sz="2232" dirty="0"/>
              <a:t> de </a:t>
            </a:r>
            <a:r>
              <a:rPr lang="en-US" sz="2232" dirty="0" err="1"/>
              <a:t>seguro</a:t>
            </a:r>
            <a:r>
              <a:rPr lang="en-US" sz="2232" dirty="0"/>
              <a:t> social, </a:t>
            </a:r>
            <a:r>
              <a:rPr lang="en-US" sz="2232" dirty="0" err="1"/>
              <a:t>nombres</a:t>
            </a:r>
            <a:endParaRPr lang="en-US" sz="2232" dirty="0"/>
          </a:p>
          <a:p>
            <a:pPr defTabSz="425196">
              <a:spcAft>
                <a:spcPts val="600"/>
              </a:spcAft>
            </a:pPr>
            <a:r>
              <a:rPr lang="en-US" sz="2232" dirty="0"/>
              <a:t>
b. </a:t>
            </a:r>
            <a:r>
              <a:rPr lang="en-US" sz="2232" dirty="0" err="1"/>
              <a:t>nombres</a:t>
            </a:r>
            <a:r>
              <a:rPr lang="en-US" sz="2232" dirty="0"/>
              <a:t>, </a:t>
            </a:r>
            <a:r>
              <a:rPr lang="en-US" sz="2232" dirty="0" err="1"/>
              <a:t>edades</a:t>
            </a:r>
            <a:r>
              <a:rPr lang="en-US" sz="2232" dirty="0"/>
              <a:t>, </a:t>
            </a:r>
            <a:r>
              <a:rPr lang="en-US" sz="2232" dirty="0" err="1"/>
              <a:t>números</a:t>
            </a:r>
            <a:r>
              <a:rPr lang="en-US" sz="2232" dirty="0"/>
              <a:t> de </a:t>
            </a:r>
            <a:r>
              <a:rPr lang="en-US" sz="2232" dirty="0" err="1"/>
              <a:t>teléfono</a:t>
            </a:r>
            <a:r>
              <a:rPr lang="en-US" sz="2232" dirty="0"/>
              <a:t>, </a:t>
            </a:r>
            <a:r>
              <a:rPr lang="en-US" sz="2232" dirty="0" err="1"/>
              <a:t>códigos</a:t>
            </a:r>
            <a:r>
              <a:rPr lang="en-US" sz="2232" dirty="0"/>
              <a:t> </a:t>
            </a:r>
            <a:r>
              <a:rPr lang="en-US" sz="2232" dirty="0" err="1"/>
              <a:t>postales</a:t>
            </a:r>
            <a:endParaRPr lang="en-US" sz="2232" dirty="0"/>
          </a:p>
          <a:p>
            <a:pPr defTabSz="425196">
              <a:spcAft>
                <a:spcPts val="600"/>
              </a:spcAft>
            </a:pPr>
            <a:r>
              <a:rPr lang="en-US" sz="2232" dirty="0"/>
              <a:t>
c. </a:t>
            </a:r>
            <a:r>
              <a:rPr lang="en-US" sz="2232" dirty="0" err="1"/>
              <a:t>nombres</a:t>
            </a:r>
            <a:r>
              <a:rPr lang="en-US" sz="2232" dirty="0"/>
              <a:t>, </a:t>
            </a:r>
            <a:r>
              <a:rPr lang="en-US" sz="2232" dirty="0" err="1"/>
              <a:t>números</a:t>
            </a:r>
            <a:r>
              <a:rPr lang="en-US" sz="2232" dirty="0"/>
              <a:t> de </a:t>
            </a:r>
            <a:r>
              <a:rPr lang="en-US" sz="2232" dirty="0" err="1"/>
              <a:t>teléfono</a:t>
            </a:r>
            <a:r>
              <a:rPr lang="en-US" sz="2232" dirty="0"/>
              <a:t>, </a:t>
            </a:r>
            <a:r>
              <a:rPr lang="en-US" sz="2232" dirty="0" err="1"/>
              <a:t>direcciones</a:t>
            </a:r>
            <a:endParaRPr lang="en-US" sz="2232" dirty="0"/>
          </a:p>
          <a:p>
            <a:pPr defTabSz="425196">
              <a:spcAft>
                <a:spcPts val="600"/>
              </a:spcAft>
            </a:pPr>
            <a:r>
              <a:rPr lang="en-US" sz="2232" dirty="0"/>
              <a:t>
d. Todo lo anterior</a:t>
            </a:r>
            <a:endParaRPr lang="en-US" sz="2400" dirty="0"/>
          </a:p>
        </p:txBody>
      </p:sp>
    </p:spTree>
    <p:extLst>
      <p:ext uri="{BB962C8B-B14F-4D97-AF65-F5344CB8AC3E}">
        <p14:creationId xmlns:p14="http://schemas.microsoft.com/office/powerpoint/2010/main" val="219350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436110-A18F-4051-A35C-BC7FA676B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4431215"/>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4933597-5DB4-558A-CA69-412AD8372B8A}"/>
              </a:ext>
            </a:extLst>
          </p:cNvPr>
          <p:cNvGraphicFramePr>
            <a:graphicFrameLocks noGrp="1"/>
          </p:cNvGraphicFramePr>
          <p:nvPr>
            <p:ph idx="1"/>
            <p:extLst>
              <p:ext uri="{D42A27DB-BD31-4B8C-83A1-F6EECF244321}">
                <p14:modId xmlns:p14="http://schemas.microsoft.com/office/powerpoint/2010/main" val="3804223718"/>
              </p:ext>
            </p:extLst>
          </p:nvPr>
        </p:nvGraphicFramePr>
        <p:xfrm>
          <a:off x="949902" y="1215592"/>
          <a:ext cx="10058400" cy="34524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9346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72D3F8A-8DC6-8436-8AE4-B266D9037261}"/>
              </a:ext>
            </a:extLst>
          </p:cNvPr>
          <p:cNvSpPr>
            <a:spLocks noGrp="1"/>
          </p:cNvSpPr>
          <p:nvPr>
            <p:ph type="title"/>
          </p:nvPr>
        </p:nvSpPr>
        <p:spPr>
          <a:xfrm>
            <a:off x="1069848" y="484632"/>
            <a:ext cx="10058400" cy="1609344"/>
          </a:xfrm>
        </p:spPr>
        <p:txBody>
          <a:bodyPr>
            <a:normAutofit/>
          </a:bodyPr>
          <a:lstStyle/>
          <a:p>
            <a:r>
              <a:rPr lang="en-US" dirty="0"/>
              <a:t>#2</a:t>
            </a:r>
          </a:p>
        </p:txBody>
      </p:sp>
      <p:pic>
        <p:nvPicPr>
          <p:cNvPr id="4" name="Picture 3">
            <a:extLst>
              <a:ext uri="{FF2B5EF4-FFF2-40B4-BE49-F238E27FC236}">
                <a16:creationId xmlns:a16="http://schemas.microsoft.com/office/drawing/2014/main" id="{34B3E244-0975-BB86-9195-70B6D59DD294}"/>
              </a:ext>
            </a:extLst>
          </p:cNvPr>
          <p:cNvPicPr>
            <a:picLocks noChangeAspect="1"/>
          </p:cNvPicPr>
          <p:nvPr/>
        </p:nvPicPr>
        <p:blipFill rotWithShape="1">
          <a:blip r:embed="rId4"/>
          <a:srcRect l="15176" r="19702" b="-1"/>
          <a:stretch/>
        </p:blipFill>
        <p:spPr>
          <a:xfrm>
            <a:off x="1474059" y="2819219"/>
            <a:ext cx="4165168" cy="3197997"/>
          </a:xfrm>
          <a:prstGeom prst="rect">
            <a:avLst/>
          </a:prstGeom>
        </p:spPr>
      </p:pic>
      <p:sp>
        <p:nvSpPr>
          <p:cNvPr id="3" name="Content Placeholder 2">
            <a:extLst>
              <a:ext uri="{FF2B5EF4-FFF2-40B4-BE49-F238E27FC236}">
                <a16:creationId xmlns:a16="http://schemas.microsoft.com/office/drawing/2014/main" id="{FD0762A1-C08B-C430-305F-B83DFC6F74C5}"/>
              </a:ext>
            </a:extLst>
          </p:cNvPr>
          <p:cNvSpPr>
            <a:spLocks noGrp="1"/>
          </p:cNvSpPr>
          <p:nvPr>
            <p:ph idx="1"/>
          </p:nvPr>
        </p:nvSpPr>
        <p:spPr>
          <a:xfrm>
            <a:off x="6496216" y="2320412"/>
            <a:ext cx="4632031" cy="3851787"/>
          </a:xfrm>
        </p:spPr>
        <p:txBody>
          <a:bodyPr anchor="ctr">
            <a:normAutofit/>
          </a:bodyPr>
          <a:lstStyle/>
          <a:p>
            <a:pPr marL="0" indent="0">
              <a:buNone/>
            </a:pPr>
            <a:r>
              <a:rPr lang="es-ES" dirty="0"/>
              <a:t>Las bacterias en los alimentos crecen rápidamente a una temperatura de</a:t>
            </a:r>
            <a:r>
              <a:rPr lang="en-US" dirty="0"/>
              <a:t>:</a:t>
            </a:r>
          </a:p>
          <a:p>
            <a:pPr marL="514350" indent="-514350">
              <a:buAutoNum type="alphaLcPeriod"/>
            </a:pPr>
            <a:r>
              <a:rPr lang="en-US" dirty="0"/>
              <a:t>35º to 120º F</a:t>
            </a:r>
          </a:p>
          <a:p>
            <a:pPr marL="514350" indent="-514350">
              <a:buAutoNum type="alphaLcPeriod"/>
            </a:pPr>
            <a:r>
              <a:rPr lang="en-US" dirty="0"/>
              <a:t>42º to 135º F</a:t>
            </a:r>
          </a:p>
          <a:p>
            <a:pPr marL="514350" indent="-514350">
              <a:buAutoNum type="alphaLcPeriod"/>
            </a:pPr>
            <a:r>
              <a:rPr lang="en-US" dirty="0"/>
              <a:t>40º to 140º F</a:t>
            </a:r>
          </a:p>
          <a:p>
            <a:pPr marL="514350" indent="-514350">
              <a:buAutoNum type="alphaLcPeriod"/>
            </a:pPr>
            <a:r>
              <a:rPr lang="en-US" dirty="0"/>
              <a:t>38º to 142º F</a:t>
            </a:r>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10589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55265A1-F3EF-6C1A-9EB2-C417E6E5C960}"/>
              </a:ext>
            </a:extLst>
          </p:cNvPr>
          <p:cNvSpPr>
            <a:spLocks noGrp="1"/>
          </p:cNvSpPr>
          <p:nvPr>
            <p:ph type="title"/>
          </p:nvPr>
        </p:nvSpPr>
        <p:spPr>
          <a:xfrm>
            <a:off x="1069848" y="484632"/>
            <a:ext cx="10058400" cy="1609344"/>
          </a:xfrm>
        </p:spPr>
        <p:txBody>
          <a:bodyPr>
            <a:normAutofit/>
          </a:bodyPr>
          <a:lstStyle/>
          <a:p>
            <a:r>
              <a:rPr lang="en-US" dirty="0"/>
              <a:t>#3			</a:t>
            </a:r>
            <a:r>
              <a:rPr lang="en-US" dirty="0" err="1"/>
              <a:t>Verdadero</a:t>
            </a:r>
            <a:r>
              <a:rPr lang="en-US" dirty="0"/>
              <a:t> o </a:t>
            </a:r>
            <a:r>
              <a:rPr lang="en-US" dirty="0" err="1"/>
              <a:t>falso</a:t>
            </a:r>
            <a:r>
              <a:rPr lang="en-US" dirty="0"/>
              <a:t>?</a:t>
            </a:r>
          </a:p>
        </p:txBody>
      </p:sp>
      <p:pic>
        <p:nvPicPr>
          <p:cNvPr id="8" name="Picture 7">
            <a:extLst>
              <a:ext uri="{FF2B5EF4-FFF2-40B4-BE49-F238E27FC236}">
                <a16:creationId xmlns:a16="http://schemas.microsoft.com/office/drawing/2014/main" id="{0BA15B5A-649A-947D-6B6B-DC473D6B3E9B}"/>
              </a:ext>
            </a:extLst>
          </p:cNvPr>
          <p:cNvPicPr>
            <a:picLocks noChangeAspect="1"/>
          </p:cNvPicPr>
          <p:nvPr/>
        </p:nvPicPr>
        <p:blipFill rotWithShape="1">
          <a:blip r:embed="rId4"/>
          <a:srcRect t="23220"/>
          <a:stretch/>
        </p:blipFill>
        <p:spPr>
          <a:xfrm>
            <a:off x="1348508" y="2527095"/>
            <a:ext cx="4747487" cy="3645099"/>
          </a:xfrm>
          <a:prstGeom prst="rect">
            <a:avLst/>
          </a:prstGeom>
        </p:spPr>
      </p:pic>
      <p:sp>
        <p:nvSpPr>
          <p:cNvPr id="3" name="Content Placeholder 2">
            <a:extLst>
              <a:ext uri="{FF2B5EF4-FFF2-40B4-BE49-F238E27FC236}">
                <a16:creationId xmlns:a16="http://schemas.microsoft.com/office/drawing/2014/main" id="{6A01A36E-6261-F24E-DF25-B026A6248BA1}"/>
              </a:ext>
            </a:extLst>
          </p:cNvPr>
          <p:cNvSpPr>
            <a:spLocks noGrp="1"/>
          </p:cNvSpPr>
          <p:nvPr>
            <p:ph idx="1"/>
          </p:nvPr>
        </p:nvSpPr>
        <p:spPr>
          <a:xfrm>
            <a:off x="6496216" y="2320412"/>
            <a:ext cx="4632031" cy="3851787"/>
          </a:xfrm>
        </p:spPr>
        <p:txBody>
          <a:bodyPr anchor="ctr">
            <a:normAutofit/>
          </a:bodyPr>
          <a:lstStyle/>
          <a:p>
            <a:pPr marL="0" indent="0">
              <a:buNone/>
            </a:pPr>
            <a:endParaRPr lang="en-US" dirty="0">
              <a:latin typeface="Castellar" panose="020A0402060406010301" pitchFamily="18" charset="0"/>
            </a:endParaRPr>
          </a:p>
          <a:p>
            <a:pPr marL="0" indent="0">
              <a:buNone/>
            </a:pPr>
            <a:r>
              <a:rPr lang="es-ES" sz="2400" dirty="0">
                <a:latin typeface="Congenial Light" panose="02000503040000020004" pitchFamily="2" charset="0"/>
              </a:rPr>
              <a:t>Un congelador lleno mantendrá la temperatura durante aproximadamente 48 horas si la puerta permanece cerrada.</a:t>
            </a:r>
            <a:endParaRPr lang="en-US" dirty="0"/>
          </a:p>
        </p:txBody>
      </p:sp>
      <p:sp>
        <p:nvSpPr>
          <p:cNvPr id="29" name="Oval 2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28690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D96E5D-A7E6-47D9-F318-0FFDFB5B2A1D}"/>
              </a:ext>
            </a:extLst>
          </p:cNvPr>
          <p:cNvSpPr>
            <a:spLocks noGrp="1"/>
          </p:cNvSpPr>
          <p:nvPr>
            <p:ph type="title"/>
          </p:nvPr>
        </p:nvSpPr>
        <p:spPr>
          <a:xfrm>
            <a:off x="382280" y="484632"/>
            <a:ext cx="6743844" cy="1609344"/>
          </a:xfrm>
        </p:spPr>
        <p:txBody>
          <a:bodyPr>
            <a:normAutofit/>
          </a:bodyPr>
          <a:lstStyle/>
          <a:p>
            <a:pPr algn="ctr"/>
            <a:r>
              <a:rPr lang="en-US" sz="4800" dirty="0"/>
              <a:t>#4		</a:t>
            </a:r>
            <a:r>
              <a:rPr lang="es-ES" sz="4800" dirty="0"/>
              <a:t>Rellena el espacio en blanco</a:t>
            </a:r>
            <a:endParaRPr lang="en-US" sz="4800" dirty="0"/>
          </a:p>
        </p:txBody>
      </p:sp>
      <p:sp>
        <p:nvSpPr>
          <p:cNvPr id="3" name="Content Placeholder 2">
            <a:extLst>
              <a:ext uri="{FF2B5EF4-FFF2-40B4-BE49-F238E27FC236}">
                <a16:creationId xmlns:a16="http://schemas.microsoft.com/office/drawing/2014/main" id="{F98943D6-55D4-73F2-1653-94C9BE783A8F}"/>
              </a:ext>
            </a:extLst>
          </p:cNvPr>
          <p:cNvSpPr>
            <a:spLocks noGrp="1"/>
          </p:cNvSpPr>
          <p:nvPr>
            <p:ph idx="1"/>
          </p:nvPr>
        </p:nvSpPr>
        <p:spPr>
          <a:xfrm>
            <a:off x="382279" y="2121408"/>
            <a:ext cx="6743845" cy="4050792"/>
          </a:xfrm>
        </p:spPr>
        <p:txBody>
          <a:bodyPr>
            <a:normAutofit/>
          </a:bodyPr>
          <a:lstStyle/>
          <a:p>
            <a:pPr marL="0" indent="0">
              <a:buNone/>
            </a:pPr>
            <a:r>
              <a:rPr lang="es-ES" sz="3600" dirty="0"/>
              <a:t>Después de __________ horas sin electricidad, los alimentos perecederos refrigerados deben desecharse (es decir, carne, aves, pescado, queso blando, leche, huevos).</a:t>
            </a:r>
            <a:endParaRPr lang="en-US" sz="3600" dirty="0"/>
          </a:p>
        </p:txBody>
      </p:sp>
      <p:pic>
        <p:nvPicPr>
          <p:cNvPr id="4" name="Picture 3">
            <a:extLst>
              <a:ext uri="{FF2B5EF4-FFF2-40B4-BE49-F238E27FC236}">
                <a16:creationId xmlns:a16="http://schemas.microsoft.com/office/drawing/2014/main" id="{2207A00D-CD77-873B-53D3-D244CB02505E}"/>
              </a:ext>
            </a:extLst>
          </p:cNvPr>
          <p:cNvPicPr>
            <a:picLocks noChangeAspect="1"/>
          </p:cNvPicPr>
          <p:nvPr/>
        </p:nvPicPr>
        <p:blipFill rotWithShape="1">
          <a:blip r:embed="rId4"/>
          <a:srcRect l="6382" r="29419"/>
          <a:stretch/>
        </p:blipFill>
        <p:spPr>
          <a:xfrm>
            <a:off x="7970415" y="519918"/>
            <a:ext cx="3888509" cy="5738956"/>
          </a:xfrm>
          <a:prstGeom prst="rect">
            <a:avLst/>
          </a:prstGeom>
        </p:spPr>
      </p:pic>
      <p:grpSp>
        <p:nvGrpSpPr>
          <p:cNvPr id="18" name="Group 17">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23793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3DCBD-4AFB-45DD-44A3-B5FB7682B0C0}"/>
              </a:ext>
            </a:extLst>
          </p:cNvPr>
          <p:cNvSpPr>
            <a:spLocks noGrp="1"/>
          </p:cNvSpPr>
          <p:nvPr>
            <p:ph type="title"/>
          </p:nvPr>
        </p:nvSpPr>
        <p:spPr>
          <a:xfrm>
            <a:off x="4935793" y="484632"/>
            <a:ext cx="6607277" cy="1237842"/>
          </a:xfrm>
        </p:spPr>
        <p:txBody>
          <a:bodyPr>
            <a:normAutofit/>
          </a:bodyPr>
          <a:lstStyle/>
          <a:p>
            <a:pPr algn="r"/>
            <a:r>
              <a:rPr lang="en-US" dirty="0"/>
              <a:t>#5	</a:t>
            </a:r>
          </a:p>
        </p:txBody>
      </p:sp>
      <p:pic>
        <p:nvPicPr>
          <p:cNvPr id="4" name="Picture 3">
            <a:extLst>
              <a:ext uri="{FF2B5EF4-FFF2-40B4-BE49-F238E27FC236}">
                <a16:creationId xmlns:a16="http://schemas.microsoft.com/office/drawing/2014/main" id="{D9286F10-0B53-0C9C-5449-71C825167E53}"/>
              </a:ext>
            </a:extLst>
          </p:cNvPr>
          <p:cNvPicPr>
            <a:picLocks noChangeAspect="1"/>
          </p:cNvPicPr>
          <p:nvPr/>
        </p:nvPicPr>
        <p:blipFill rotWithShape="1">
          <a:blip r:embed="rId2"/>
          <a:srcRect l="4487" r="23589"/>
          <a:stretch/>
        </p:blipFill>
        <p:spPr>
          <a:xfrm>
            <a:off x="633999" y="640080"/>
            <a:ext cx="4001315" cy="5588101"/>
          </a:xfrm>
          <a:prstGeom prst="rect">
            <a:avLst/>
          </a:prstGeom>
        </p:spPr>
      </p:pic>
      <p:sp>
        <p:nvSpPr>
          <p:cNvPr id="3" name="Content Placeholder 2">
            <a:extLst>
              <a:ext uri="{FF2B5EF4-FFF2-40B4-BE49-F238E27FC236}">
                <a16:creationId xmlns:a16="http://schemas.microsoft.com/office/drawing/2014/main" id="{A2BAE184-B9B6-5A7A-0BE1-49012CDBC5DE}"/>
              </a:ext>
            </a:extLst>
          </p:cNvPr>
          <p:cNvSpPr>
            <a:spLocks noGrp="1"/>
          </p:cNvSpPr>
          <p:nvPr>
            <p:ph idx="1"/>
          </p:nvPr>
        </p:nvSpPr>
        <p:spPr>
          <a:xfrm>
            <a:off x="5284382" y="2121408"/>
            <a:ext cx="6258688" cy="4050792"/>
          </a:xfrm>
        </p:spPr>
        <p:txBody>
          <a:bodyPr>
            <a:normAutofit/>
          </a:bodyPr>
          <a:lstStyle/>
          <a:p>
            <a:pPr marL="0" indent="0">
              <a:buNone/>
            </a:pPr>
            <a:r>
              <a:rPr lang="es-ES" sz="2800" dirty="0"/>
              <a:t>Los botiquines de primeros auxilios deben ser</a:t>
            </a:r>
            <a:r>
              <a:rPr lang="en-US" sz="2800" dirty="0"/>
              <a:t>:  </a:t>
            </a:r>
          </a:p>
          <a:p>
            <a:pPr marL="514350" indent="-514350">
              <a:buAutoNum type="alphaLcPeriod"/>
            </a:pPr>
            <a:r>
              <a:rPr lang="en-US" sz="2800" dirty="0" err="1"/>
              <a:t>Limpio</a:t>
            </a:r>
            <a:endParaRPr lang="en-US" sz="2800" dirty="0"/>
          </a:p>
          <a:p>
            <a:pPr marL="514350" indent="-514350">
              <a:buAutoNum type="alphaLcPeriod"/>
            </a:pPr>
            <a:r>
              <a:rPr lang="en-US" sz="2800" dirty="0"/>
              <a:t>Bien </a:t>
            </a:r>
            <a:r>
              <a:rPr lang="en-US" sz="2800" dirty="0" err="1"/>
              <a:t>surtido</a:t>
            </a:r>
            <a:endParaRPr lang="en-US" sz="2800" dirty="0"/>
          </a:p>
          <a:p>
            <a:pPr marL="514350" indent="-514350">
              <a:buAutoNum type="alphaLcPeriod"/>
            </a:pPr>
            <a:r>
              <a:rPr lang="en-US" sz="2800" dirty="0"/>
              <a:t>Actual</a:t>
            </a:r>
          </a:p>
          <a:p>
            <a:pPr marL="514350" indent="-514350">
              <a:buAutoNum type="alphaLcPeriod"/>
            </a:pPr>
            <a:r>
              <a:rPr lang="en-US" sz="2800" dirty="0" err="1"/>
              <a:t>Revisado</a:t>
            </a:r>
            <a:r>
              <a:rPr lang="en-US" sz="2800" dirty="0"/>
              <a:t> con </a:t>
            </a:r>
            <a:r>
              <a:rPr lang="en-US" sz="2800" dirty="0" err="1"/>
              <a:t>frecuencia</a:t>
            </a:r>
            <a:endParaRPr lang="en-US" sz="2800" dirty="0"/>
          </a:p>
          <a:p>
            <a:pPr marL="0" indent="0">
              <a:buNone/>
            </a:pPr>
            <a:endParaRPr lang="en-US" dirty="0"/>
          </a:p>
          <a:p>
            <a:pPr marL="0" indent="0">
              <a:buNone/>
            </a:pPr>
            <a:r>
              <a:rPr lang="en-US" sz="2800" dirty="0"/>
              <a:t>(</a:t>
            </a:r>
            <a:r>
              <a:rPr lang="es-ES" sz="2800" dirty="0"/>
              <a:t>Elija todas las que correspondan</a:t>
            </a:r>
            <a:r>
              <a:rPr lang="en-US" sz="2800" dirty="0"/>
              <a:t>)</a:t>
            </a:r>
          </a:p>
          <a:p>
            <a:pPr marL="0" indent="0">
              <a:buNone/>
            </a:pPr>
            <a:endParaRPr lang="en-US" dirty="0"/>
          </a:p>
        </p:txBody>
      </p:sp>
    </p:spTree>
    <p:extLst>
      <p:ext uri="{BB962C8B-B14F-4D97-AF65-F5344CB8AC3E}">
        <p14:creationId xmlns:p14="http://schemas.microsoft.com/office/powerpoint/2010/main" val="176363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8F15AE3-A549-4E9C-A62A-C6256C1EE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789832D-7426-4DC3-9DFD-E3E3BB473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738A7C6-2A60-4720-B4A8-8703EF35E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462414-12AE-6935-3667-DC42656620BA}"/>
              </a:ext>
            </a:extLst>
          </p:cNvPr>
          <p:cNvSpPr>
            <a:spLocks noGrp="1"/>
          </p:cNvSpPr>
          <p:nvPr>
            <p:ph type="title"/>
          </p:nvPr>
        </p:nvSpPr>
        <p:spPr>
          <a:xfrm>
            <a:off x="7044268" y="1477131"/>
            <a:ext cx="3816126" cy="3915866"/>
          </a:xfrm>
        </p:spPr>
        <p:txBody>
          <a:bodyPr>
            <a:normAutofit/>
          </a:bodyPr>
          <a:lstStyle/>
          <a:p>
            <a:pPr algn="ctr"/>
            <a:r>
              <a:rPr lang="en-US" sz="6000" dirty="0" err="1"/>
              <a:t>Desastres</a:t>
            </a:r>
            <a:r>
              <a:rPr lang="en-US" sz="6000" dirty="0"/>
              <a:t> naturales</a:t>
            </a:r>
          </a:p>
        </p:txBody>
      </p:sp>
      <p:sp>
        <p:nvSpPr>
          <p:cNvPr id="26" name="Rectangle 25">
            <a:extLst>
              <a:ext uri="{FF2B5EF4-FFF2-40B4-BE49-F238E27FC236}">
                <a16:creationId xmlns:a16="http://schemas.microsoft.com/office/drawing/2014/main" id="{F19A336F-42B4-43F8-B0F7-77F5CBD1E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6F41128-B7F8-FBF9-2433-DF67E90E4F06}"/>
              </a:ext>
            </a:extLst>
          </p:cNvPr>
          <p:cNvGraphicFramePr>
            <a:graphicFrameLocks noGrp="1"/>
          </p:cNvGraphicFramePr>
          <p:nvPr>
            <p:ph idx="1"/>
            <p:extLst>
              <p:ext uri="{D42A27DB-BD31-4B8C-83A1-F6EECF244321}">
                <p14:modId xmlns:p14="http://schemas.microsoft.com/office/powerpoint/2010/main" val="1983689990"/>
              </p:ext>
            </p:extLst>
          </p:nvPr>
        </p:nvGraphicFramePr>
        <p:xfrm>
          <a:off x="641350" y="1387475"/>
          <a:ext cx="5132388" cy="4090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4909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AF78548-5DF4-0A34-CB9B-953E0D8BE5F9}"/>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¿A </a:t>
            </a:r>
            <a:r>
              <a:rPr lang="en-US" sz="3000" dirty="0" err="1">
                <a:solidFill>
                  <a:srgbClr val="FFFFFF"/>
                </a:solidFill>
              </a:rPr>
              <a:t>quién</a:t>
            </a:r>
            <a:r>
              <a:rPr lang="en-US" sz="3000" dirty="0">
                <a:solidFill>
                  <a:srgbClr val="FFFFFF"/>
                </a:solidFill>
              </a:rPr>
              <a:t> </a:t>
            </a:r>
            <a:r>
              <a:rPr lang="en-US" sz="3000" dirty="0" err="1">
                <a:solidFill>
                  <a:srgbClr val="FFFFFF"/>
                </a:solidFill>
              </a:rPr>
              <a:t>contactar</a:t>
            </a:r>
            <a:r>
              <a:rPr lang="en-US" sz="3000" dirty="0">
                <a:solidFill>
                  <a:srgbClr val="FFFFFF"/>
                </a:solidFill>
              </a:rPr>
              <a:t>?</a:t>
            </a:r>
          </a:p>
        </p:txBody>
      </p:sp>
      <p:sp>
        <p:nvSpPr>
          <p:cNvPr id="15"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4CB43FAD-2A7E-D2D2-16BF-A67524B0B178}"/>
              </a:ext>
            </a:extLst>
          </p:cNvPr>
          <p:cNvGraphicFramePr>
            <a:graphicFrameLocks noGrp="1"/>
          </p:cNvGraphicFramePr>
          <p:nvPr>
            <p:ph idx="1"/>
            <p:extLst>
              <p:ext uri="{D42A27DB-BD31-4B8C-83A1-F6EECF244321}">
                <p14:modId xmlns:p14="http://schemas.microsoft.com/office/powerpoint/2010/main" val="1935275759"/>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0986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3095-49DA-F8D0-8696-9CB972669465}"/>
              </a:ext>
            </a:extLst>
          </p:cNvPr>
          <p:cNvSpPr>
            <a:spLocks noGrp="1"/>
          </p:cNvSpPr>
          <p:nvPr>
            <p:ph type="title"/>
          </p:nvPr>
        </p:nvSpPr>
        <p:spPr>
          <a:xfrm>
            <a:off x="1069848" y="512064"/>
            <a:ext cx="10058400" cy="1609344"/>
          </a:xfrm>
          <a:solidFill>
            <a:schemeClr val="accent2">
              <a:lumMod val="20000"/>
              <a:lumOff val="80000"/>
            </a:schemeClr>
          </a:solidFill>
        </p:spPr>
        <p:txBody>
          <a:bodyPr/>
          <a:lstStyle/>
          <a:p>
            <a:r>
              <a:rPr lang="es-ES" dirty="0"/>
              <a:t>Aquí hay un ejemplo: contacto</a:t>
            </a:r>
            <a:endParaRPr lang="en-US" dirty="0"/>
          </a:p>
        </p:txBody>
      </p:sp>
      <p:sp>
        <p:nvSpPr>
          <p:cNvPr id="3" name="Content Placeholder 2">
            <a:extLst>
              <a:ext uri="{FF2B5EF4-FFF2-40B4-BE49-F238E27FC236}">
                <a16:creationId xmlns:a16="http://schemas.microsoft.com/office/drawing/2014/main" id="{D29B67CB-3B16-6608-B775-615E4B52958F}"/>
              </a:ext>
            </a:extLst>
          </p:cNvPr>
          <p:cNvSpPr>
            <a:spLocks noGrp="1"/>
          </p:cNvSpPr>
          <p:nvPr>
            <p:ph idx="1"/>
          </p:nvPr>
        </p:nvSpPr>
        <p:spPr/>
        <p:txBody>
          <a:bodyPr>
            <a:normAutofit fontScale="25000" lnSpcReduction="20000"/>
          </a:bodyPr>
          <a:lstStyle/>
          <a:p>
            <a:pPr marL="0" indent="0">
              <a:buNone/>
            </a:pPr>
            <a:endParaRPr lang="en-US" sz="4900" dirty="0">
              <a:solidFill>
                <a:srgbClr val="FF0000"/>
              </a:solidFill>
            </a:endParaRPr>
          </a:p>
          <a:p>
            <a:pPr marL="0" indent="0">
              <a:buNone/>
            </a:pPr>
            <a:endParaRPr lang="en-US" sz="4900" dirty="0">
              <a:solidFill>
                <a:srgbClr val="FF0000"/>
              </a:solidFill>
            </a:endParaRPr>
          </a:p>
          <a:p>
            <a:pPr marL="0" indent="0">
              <a:buNone/>
            </a:pPr>
            <a:r>
              <a:rPr lang="en-US" sz="7200" dirty="0">
                <a:solidFill>
                  <a:srgbClr val="FF0000"/>
                </a:solidFill>
              </a:rPr>
              <a:t>https://www.santafecountynm.gov/fire/emergency-management-division</a:t>
            </a:r>
          </a:p>
          <a:p>
            <a:pPr marL="0" indent="0">
              <a:buNone/>
            </a:pPr>
            <a:r>
              <a:rPr lang="es-ES" sz="4800" dirty="0"/>
              <a:t>La Oficina de Manejo de Emergencias del Condado de Santa Fe es responsable de preparar a nuestra comunidad para la preparación y respuesta ante todos los peligros, que abarca riesgos y amenazas naturales, tecnológicos y causados por el hombre. Mantenemos asociaciones con más de 108 agencias en el área de Santa Fe que incluyen departamentos del condado, sector privado, organizaciones religiosas, escuelas y organizaciones de voluntarios activas en la respuesta a desastres. Ciudades, condados y tribus adyacentes completan esta comunidad horizontal. Verticalmente trabajamos en asociación con organizaciones estatales, federales y, en algunos casos, internacionales. También es necesario planificar situaciones de emergencia, capacitar y mantener equipo desplegable listo para la misión para cumplir con esta misión de preparación. El Centro de Operaciones de Emergencia del Condado es una de varias instalaciones listas para activarse si es necesario. Varias unidades de comando móviles se despliegan de forma rutinaria para apoyar a los socorristas en emergencias más complejas. Una parte significativa de nuestra agenda de programas es ordenada por las Directivas de Política Presidencial en Seguridad Nacional y Manejo de Emergencias. El condado de Santa Fe fue una de las pocas comunidades en la nación que se preparó para roles no tradicionales entre las fuerzas del orden y el servicio de bomberos en la respuesta a los tiroteos masivos a partir de 2010. Hemos tenido una participación significativa en la preparación de nuestros socorristas para una pandemia de enfermedades altamente infecciosas. Mientras observábamos a la Nación, lidiar con la falta de equipo de protección personal para los trabajadores de la salud, los socorristas del condado de Santa Fe tenían amplios suministros de EPP. Un resultado de diez años de preparación para otra emergencia de salud pública. Durante la pandemia de COVID-19, nuestra Oficina ha desempeñado un papel clave en nuestra comunidad coordinando las operaciones de vacunación, suministrando EPP y ayudando en la orientación para los casos de COVID-19 que responden.</a:t>
            </a:r>
            <a:endParaRPr lang="en-US" sz="5600" dirty="0"/>
          </a:p>
          <a:p>
            <a:pPr marL="0" indent="0">
              <a:buNone/>
            </a:pPr>
            <a:r>
              <a:rPr lang="en-US" sz="4800" dirty="0"/>
              <a:t>CONTACT:</a:t>
            </a:r>
          </a:p>
          <a:p>
            <a:pPr marL="0" indent="0">
              <a:buNone/>
            </a:pPr>
            <a:r>
              <a:rPr lang="en-US" sz="4800" dirty="0"/>
              <a:t>Martin A. Vigil</a:t>
            </a:r>
          </a:p>
          <a:p>
            <a:pPr marL="0" indent="0">
              <a:buNone/>
            </a:pPr>
            <a:r>
              <a:rPr lang="en-US" sz="4800" dirty="0"/>
              <a:t>Assistant Chief/ Emergency Manager</a:t>
            </a:r>
          </a:p>
          <a:p>
            <a:pPr marL="0" indent="0">
              <a:buNone/>
            </a:pPr>
            <a:r>
              <a:rPr lang="en-US" sz="4800" dirty="0"/>
              <a:t>505-992-3072</a:t>
            </a:r>
          </a:p>
          <a:p>
            <a:pPr marL="0" indent="0">
              <a:buNone/>
            </a:pPr>
            <a:r>
              <a:rPr lang="en-US" sz="4800" dirty="0"/>
              <a:t>mavigil@santafecountynm.gov</a:t>
            </a:r>
          </a:p>
        </p:txBody>
      </p:sp>
    </p:spTree>
    <p:extLst>
      <p:ext uri="{BB962C8B-B14F-4D97-AF65-F5344CB8AC3E}">
        <p14:creationId xmlns:p14="http://schemas.microsoft.com/office/powerpoint/2010/main" val="260435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2297-E139-6B94-3C62-13193F0EC34B}"/>
              </a:ext>
            </a:extLst>
          </p:cNvPr>
          <p:cNvSpPr>
            <a:spLocks noGrp="1"/>
          </p:cNvSpPr>
          <p:nvPr>
            <p:ph type="title"/>
          </p:nvPr>
        </p:nvSpPr>
        <p:spPr>
          <a:xfrm>
            <a:off x="1069848" y="484632"/>
            <a:ext cx="10058400" cy="5657550"/>
          </a:xfrm>
        </p:spPr>
        <p:txBody>
          <a:bodyPr>
            <a:normAutofit fontScale="90000"/>
          </a:bodyPr>
          <a:lstStyle/>
          <a:p>
            <a:pPr algn="ctr"/>
            <a:r>
              <a:rPr lang="es-ES" dirty="0"/>
              <a:t>¿Quién será responsable en su centro de conocer/contactar al gerente de emergencias?</a:t>
            </a:r>
            <a:br>
              <a:rPr lang="es-ES" dirty="0"/>
            </a:br>
            <a:br>
              <a:rPr lang="en-US" dirty="0"/>
            </a:br>
            <a:r>
              <a:rPr lang="es-ES" dirty="0"/>
              <a:t>¿Necesita ponerse en contacto con una agencia sobre el envejecimiento que no sea del área metropolitana?</a:t>
            </a:r>
            <a:br>
              <a:rPr lang="es-ES" dirty="0"/>
            </a:br>
            <a:r>
              <a:rPr lang="es-ES" dirty="0"/>
              <a:t>En caso afirmativo, ¿quién es el responsable?</a:t>
            </a:r>
            <a:endParaRPr lang="en-US" dirty="0"/>
          </a:p>
        </p:txBody>
      </p:sp>
    </p:spTree>
    <p:extLst>
      <p:ext uri="{BB962C8B-B14F-4D97-AF65-F5344CB8AC3E}">
        <p14:creationId xmlns:p14="http://schemas.microsoft.com/office/powerpoint/2010/main" val="2804384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B9F2E5-61D8-1FF8-6CD4-58A94029191D}"/>
              </a:ext>
            </a:extLst>
          </p:cNvPr>
          <p:cNvSpPr>
            <a:spLocks noGrp="1"/>
          </p:cNvSpPr>
          <p:nvPr>
            <p:ph type="title"/>
          </p:nvPr>
        </p:nvSpPr>
        <p:spPr>
          <a:xfrm>
            <a:off x="6400800" y="484632"/>
            <a:ext cx="5299586" cy="1609344"/>
          </a:xfrm>
          <a:ln>
            <a:noFill/>
          </a:ln>
        </p:spPr>
        <p:txBody>
          <a:bodyPr>
            <a:normAutofit/>
          </a:bodyPr>
          <a:lstStyle/>
          <a:p>
            <a:pPr algn="ctr"/>
            <a:r>
              <a:rPr lang="en-US" sz="4000" u="sng" dirty="0"/>
              <a:t>Muy </a:t>
            </a:r>
            <a:r>
              <a:rPr lang="en-US" sz="4000" u="sng" dirty="0" err="1"/>
              <a:t>importante</a:t>
            </a:r>
            <a:r>
              <a:rPr lang="en-US" sz="4000" dirty="0">
                <a:solidFill>
                  <a:srgbClr val="FF0000"/>
                </a:solidFill>
              </a:rPr>
              <a:t>!</a:t>
            </a:r>
          </a:p>
        </p:txBody>
      </p:sp>
      <p:pic>
        <p:nvPicPr>
          <p:cNvPr id="7" name="Picture 6">
            <a:extLst>
              <a:ext uri="{FF2B5EF4-FFF2-40B4-BE49-F238E27FC236}">
                <a16:creationId xmlns:a16="http://schemas.microsoft.com/office/drawing/2014/main" id="{A734F8C1-D4B8-0554-9ED4-CC8B13BAF6A9}"/>
              </a:ext>
            </a:extLst>
          </p:cNvPr>
          <p:cNvPicPr>
            <a:picLocks noChangeAspect="1"/>
          </p:cNvPicPr>
          <p:nvPr/>
        </p:nvPicPr>
        <p:blipFill>
          <a:blip r:embed="rId4"/>
          <a:stretch>
            <a:fillRect/>
          </a:stretch>
        </p:blipFill>
        <p:spPr>
          <a:xfrm>
            <a:off x="1325201" y="640080"/>
            <a:ext cx="3730057" cy="5588101"/>
          </a:xfrm>
          <a:prstGeom prst="rect">
            <a:avLst/>
          </a:prstGeom>
        </p:spPr>
      </p:pic>
      <p:sp>
        <p:nvSpPr>
          <p:cNvPr id="8" name="Content Placeholder 7">
            <a:extLst>
              <a:ext uri="{FF2B5EF4-FFF2-40B4-BE49-F238E27FC236}">
                <a16:creationId xmlns:a16="http://schemas.microsoft.com/office/drawing/2014/main" id="{451158F5-E762-A348-0637-67787BDA80DD}"/>
              </a:ext>
            </a:extLst>
          </p:cNvPr>
          <p:cNvSpPr>
            <a:spLocks noGrp="1"/>
          </p:cNvSpPr>
          <p:nvPr>
            <p:ph idx="1"/>
          </p:nvPr>
        </p:nvSpPr>
        <p:spPr>
          <a:xfrm>
            <a:off x="6479457" y="1724640"/>
            <a:ext cx="5299585" cy="3834187"/>
          </a:xfrm>
        </p:spPr>
        <p:txBody>
          <a:bodyPr>
            <a:normAutofit fontScale="92500"/>
          </a:bodyPr>
          <a:lstStyle/>
          <a:p>
            <a:pPr marL="0" indent="0">
              <a:buNone/>
            </a:pPr>
            <a:r>
              <a:rPr lang="es-ES" dirty="0">
                <a:latin typeface="Bahnschrift SemiBold" panose="020B0502040204020203" pitchFamily="34" charset="0"/>
              </a:rPr>
              <a:t>Asegúrese de que su información de contacto como consumidor se actualice periódicamente.
La lista debe incluir nombres, números de teléfono y direcciones. 
Si sus clientes tienen teléfonos celulares o direcciones de correo electrónico, inclúyalos también.
IMPORTANTE:
También se deben mantener y actualizar las listas de contactos del personal y los voluntarios. Esta lista debe ser accesible para el personal, pero no para sus clientes.</a:t>
            </a:r>
            <a:endParaRPr lang="en-US" dirty="0">
              <a:latin typeface="Bahnschrift SemiBold" panose="020B0502040204020203" pitchFamily="34" charset="0"/>
            </a:endParaRPr>
          </a:p>
        </p:txBody>
      </p:sp>
      <p:grpSp>
        <p:nvGrpSpPr>
          <p:cNvPr id="40" name="Group 39">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1" name="Oval 40">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2" name="Oval 41">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587132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3898</TotalTime>
  <Words>3069</Words>
  <Application>Microsoft Office PowerPoint</Application>
  <PresentationFormat>Widescreen</PresentationFormat>
  <Paragraphs>179</Paragraphs>
  <Slides>43</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Aptos</vt:lpstr>
      <vt:lpstr>Bahnschrift SemiBold</vt:lpstr>
      <vt:lpstr>Calibri</vt:lpstr>
      <vt:lpstr>Castellar</vt:lpstr>
      <vt:lpstr>Congenial Light</vt:lpstr>
      <vt:lpstr>Rockwell</vt:lpstr>
      <vt:lpstr>Rockwell Condensed</vt:lpstr>
      <vt:lpstr>Rockwell Extra Bold</vt:lpstr>
      <vt:lpstr>Wingdings</vt:lpstr>
      <vt:lpstr>Wood Type</vt:lpstr>
      <vt:lpstr>Emergencias en el servicio de alimentos</vt:lpstr>
      <vt:lpstr>Objetivos</vt:lpstr>
      <vt:lpstr>Las cosas suceden inesperadamente</vt:lpstr>
      <vt:lpstr>PowerPoint Presentation</vt:lpstr>
      <vt:lpstr>Desastres naturales</vt:lpstr>
      <vt:lpstr>¿A quién contactar?</vt:lpstr>
      <vt:lpstr>Aquí hay un ejemplo: contacto</vt:lpstr>
      <vt:lpstr>¿Quién será responsable en su centro de conocer/contactar al gerente de emergencias?  ¿Necesita ponerse en contacto con una agencia sobre el envejecimiento que no sea del área metropolitana? En caso afirmativo, ¿quién es el responsable?</vt:lpstr>
      <vt:lpstr>Muy importante!</vt:lpstr>
      <vt:lpstr>¿Cómo te comunicarás con tus mayores?</vt:lpstr>
      <vt:lpstr>Un buen plan garantizará que los gerentes y su personal estén preparados</vt:lpstr>
      <vt:lpstr>Seguridad alimentaria durante una emergencia</vt:lpstr>
      <vt:lpstr>Alimentos fríos</vt:lpstr>
      <vt:lpstr>Alimentos fríos- Termómetro para electrodomésticos</vt:lpstr>
      <vt:lpstr>Esté preparado con anticipación</vt:lpstr>
      <vt:lpstr>Algo para reflexionar</vt:lpstr>
      <vt:lpstr>Emergency MenMenús de emergenciaus</vt:lpstr>
      <vt:lpstr>Suministro de alimentos de emergencia</vt:lpstr>
      <vt:lpstr>Plan de dotación de personal</vt:lpstr>
      <vt:lpstr>Preparación y distribución de comidas</vt:lpstr>
      <vt:lpstr>Desechables</vt:lpstr>
      <vt:lpstr>Recursos limitados</vt:lpstr>
      <vt:lpstr>Conductores y vehículos</vt:lpstr>
      <vt:lpstr>Otras consideraciones</vt:lpstr>
      <vt:lpstr>¿Tienes un plan para la tecnología?</vt:lpstr>
      <vt:lpstr>Los incidentes más comunes en las instalaciones </vt:lpstr>
      <vt:lpstr>Botiquines de primeros auxilios</vt:lpstr>
      <vt:lpstr>PowerPoint Presentation</vt:lpstr>
      <vt:lpstr>No te olvides de los ojos! </vt:lpstr>
      <vt:lpstr>Enfermedad</vt:lpstr>
      <vt:lpstr>Otros aspectos a tener en cuenta:</vt:lpstr>
      <vt:lpstr>Consejos para prevenir quemaduras</vt:lpstr>
      <vt:lpstr>Cómo prevenir una quemadura por vapor al cocinar:</vt:lpstr>
      <vt:lpstr>Cortes</vt:lpstr>
      <vt:lpstr>Otros recursos: disponibles a continuación o en el sitio web de NM-AAA</vt:lpstr>
      <vt:lpstr>Referencias:</vt:lpstr>
      <vt:lpstr>PowerPoint Presentation</vt:lpstr>
      <vt:lpstr>PowerPoint Presentation</vt:lpstr>
      <vt:lpstr>PowerPoint Presentation</vt:lpstr>
      <vt:lpstr>#2</vt:lpstr>
      <vt:lpstr>#3   Verdadero o falso?</vt:lpstr>
      <vt:lpstr>#4  Rellena el espacio en blanco</vt:lpstr>
      <vt:lpstr>#5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Zarrella</dc:creator>
  <cp:lastModifiedBy>Constance Rudnicki</cp:lastModifiedBy>
  <cp:revision>4</cp:revision>
  <cp:lastPrinted>2024-04-23T17:04:55Z</cp:lastPrinted>
  <dcterms:created xsi:type="dcterms:W3CDTF">2024-03-27T22:04:27Z</dcterms:created>
  <dcterms:modified xsi:type="dcterms:W3CDTF">2024-05-17T20:04:29Z</dcterms:modified>
</cp:coreProperties>
</file>